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576" r:id="rId2"/>
    <p:sldId id="593" r:id="rId3"/>
    <p:sldId id="542" r:id="rId4"/>
    <p:sldId id="511" r:id="rId5"/>
    <p:sldId id="495" r:id="rId6"/>
    <p:sldId id="499" r:id="rId7"/>
    <p:sldId id="614" r:id="rId8"/>
    <p:sldId id="580" r:id="rId9"/>
    <p:sldId id="565" r:id="rId10"/>
    <p:sldId id="610" r:id="rId11"/>
    <p:sldId id="600" r:id="rId12"/>
    <p:sldId id="583" r:id="rId13"/>
    <p:sldId id="584" r:id="rId14"/>
    <p:sldId id="585" r:id="rId15"/>
    <p:sldId id="472" r:id="rId16"/>
    <p:sldId id="586" r:id="rId17"/>
    <p:sldId id="612" r:id="rId18"/>
    <p:sldId id="587" r:id="rId19"/>
    <p:sldId id="589" r:id="rId20"/>
    <p:sldId id="588" r:id="rId21"/>
    <p:sldId id="608" r:id="rId22"/>
    <p:sldId id="603" r:id="rId23"/>
    <p:sldId id="592" r:id="rId24"/>
    <p:sldId id="459" r:id="rId2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D9326C-D47A-0C40-B0D4-262EF9313A1C}">
          <p14:sldIdLst>
            <p14:sldId id="576"/>
            <p14:sldId id="593"/>
            <p14:sldId id="542"/>
            <p14:sldId id="511"/>
            <p14:sldId id="495"/>
            <p14:sldId id="499"/>
            <p14:sldId id="614"/>
            <p14:sldId id="580"/>
            <p14:sldId id="565"/>
            <p14:sldId id="610"/>
            <p14:sldId id="600"/>
            <p14:sldId id="583"/>
            <p14:sldId id="584"/>
            <p14:sldId id="585"/>
            <p14:sldId id="472"/>
            <p14:sldId id="586"/>
            <p14:sldId id="612"/>
            <p14:sldId id="587"/>
            <p14:sldId id="589"/>
            <p14:sldId id="588"/>
            <p14:sldId id="608"/>
            <p14:sldId id="603"/>
            <p14:sldId id="592"/>
            <p14:sldId id="459"/>
          </p14:sldIdLst>
        </p14:section>
        <p14:section name="Untitled Section" id="{A3E5495C-A597-2D4A-B26B-FE96549CFF2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525B7"/>
    <a:srgbClr val="092CB3"/>
    <a:srgbClr val="28C191"/>
    <a:srgbClr val="FFB21B"/>
    <a:srgbClr val="FFD84A"/>
    <a:srgbClr val="3B679D"/>
    <a:srgbClr val="3F6DA6"/>
    <a:srgbClr val="4373AF"/>
    <a:srgbClr val="4A7DBC"/>
    <a:srgbClr val="38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9428" autoAdjust="0"/>
    <p:restoredTop sz="98984" autoAdjust="0"/>
  </p:normalViewPr>
  <p:slideViewPr>
    <p:cSldViewPr snapToObjects="1">
      <p:cViewPr varScale="1">
        <p:scale>
          <a:sx n="96" d="100"/>
          <a:sy n="96" d="100"/>
        </p:scale>
        <p:origin x="-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4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D89C3-1502-5142-AD47-E5B62E4248A6}" type="datetimeFigureOut">
              <a:rPr lang="fr-FR" smtClean="0"/>
              <a:pPr/>
              <a:t>17/11/23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55D92-CA1A-2941-AA91-2FE7817B7AB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27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55D92-CA1A-2941-AA91-2FE7817B7AB4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55D92-CA1A-2941-AA91-2FE7817B7AB4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55D92-CA1A-2941-AA91-2FE7817B7AB4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55D92-CA1A-2941-AA91-2FE7817B7AB4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55D92-CA1A-2941-AA91-2FE7817B7AB4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17/11/23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17/11/23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17/11/23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17/11/23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17/11/23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17/11/23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17/11/23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17/11/23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17/11/23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17/11/23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17/11/23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63F1F-BA63-654D-9C1F-CD8BAAB33F51}" type="datetimeFigureOut">
              <a:rPr lang="fr-FR" smtClean="0"/>
              <a:pPr/>
              <a:t>17/11/23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jpeg"/><Relationship Id="rId6" Type="http://schemas.openxmlformats.org/officeDocument/2006/relationships/image" Target="../media/image38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emf"/><Relationship Id="rId12" Type="http://schemas.openxmlformats.org/officeDocument/2006/relationships/image" Target="../media/image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4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16.emf"/><Relationship Id="rId6" Type="http://schemas.openxmlformats.org/officeDocument/2006/relationships/image" Target="../media/image5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6.emf"/><Relationship Id="rId7" Type="http://schemas.openxmlformats.org/officeDocument/2006/relationships/image" Target="../media/image18.png"/><Relationship Id="rId8" Type="http://schemas.openxmlformats.org/officeDocument/2006/relationships/image" Target="../media/image19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03648" y="3913018"/>
            <a:ext cx="6224768" cy="2108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 b="1" dirty="0" smtClean="0">
                <a:solidFill>
                  <a:srgbClr val="3366FF"/>
                </a:solidFill>
                <a:latin typeface="Calibri"/>
                <a:ea typeface="Times New Roman" pitchFamily="-102" charset="0"/>
                <a:cs typeface="Calibri"/>
              </a:rPr>
              <a:t>Marie Farge 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endParaRPr lang="en-US" sz="2000" b="1" dirty="0" smtClean="0">
              <a:solidFill>
                <a:srgbClr val="3366FF"/>
              </a:solidFill>
              <a:latin typeface="Calibri"/>
              <a:ea typeface="Times New Roman" pitchFamily="-102" charset="0"/>
              <a:cs typeface="Calibri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 i="1" dirty="0" smtClean="0">
                <a:solidFill>
                  <a:srgbClr val="3366FF"/>
                </a:solidFill>
                <a:latin typeface="Calibri"/>
                <a:ea typeface="Times New Roman" pitchFamily="-102" charset="0"/>
                <a:cs typeface="Calibri"/>
              </a:rPr>
              <a:t>CNRS-INSMI</a:t>
            </a:r>
            <a:r>
              <a:rPr lang="en-US" sz="2000" i="1" dirty="0">
                <a:solidFill>
                  <a:srgbClr val="3366FF"/>
                </a:solidFill>
                <a:latin typeface="Calibri"/>
                <a:ea typeface="Times New Roman" pitchFamily="-102" charset="0"/>
                <a:cs typeface="Calibri"/>
              </a:rPr>
              <a:t>,</a:t>
            </a:r>
            <a:r>
              <a:rPr lang="en-US" sz="2000" i="1" dirty="0" smtClean="0">
                <a:solidFill>
                  <a:srgbClr val="3366FF"/>
                </a:solidFill>
                <a:latin typeface="Calibri"/>
                <a:ea typeface="Times New Roman" pitchFamily="-102" charset="0"/>
                <a:cs typeface="Calibri"/>
              </a:rPr>
              <a:t> 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 i="1" dirty="0" smtClean="0">
                <a:solidFill>
                  <a:srgbClr val="3366FF"/>
                </a:solidFill>
                <a:latin typeface="Calibri"/>
                <a:ea typeface="Times New Roman" pitchFamily="-102" charset="0"/>
                <a:cs typeface="Calibri"/>
              </a:rPr>
              <a:t>LMD-ENS Paris 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 i="1" dirty="0" smtClean="0">
                <a:solidFill>
                  <a:srgbClr val="3366FF"/>
                </a:solidFill>
                <a:latin typeface="Calibri"/>
                <a:ea typeface="Times New Roman" pitchFamily="-102" charset="0"/>
                <a:cs typeface="Calibri"/>
              </a:rPr>
              <a:t>and CAPSH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endParaRPr lang="en-US" sz="2300" i="1" dirty="0" smtClean="0">
              <a:solidFill>
                <a:srgbClr val="0000FF"/>
              </a:solidFill>
              <a:ea typeface="Times New Roman" pitchFamily="-102" charset="0"/>
              <a:cs typeface="Times New Roman" pitchFamily="-10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3052" y="5910371"/>
            <a:ext cx="24302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i="1" dirty="0" err="1" smtClean="0">
                <a:solidFill>
                  <a:srgbClr val="28C191"/>
                </a:solidFill>
                <a:latin typeface="Calibri"/>
                <a:ea typeface="Times New Roman" pitchFamily="-102" charset="0"/>
                <a:cs typeface="Calibri"/>
              </a:rPr>
              <a:t>November</a:t>
            </a:r>
            <a:r>
              <a:rPr lang="it-IT" sz="2000" i="1" dirty="0" smtClean="0">
                <a:solidFill>
                  <a:srgbClr val="28C191"/>
                </a:solidFill>
                <a:latin typeface="Calibri"/>
                <a:ea typeface="Times New Roman" pitchFamily="-102" charset="0"/>
                <a:cs typeface="Calibri"/>
              </a:rPr>
              <a:t> 13</a:t>
            </a:r>
            <a:r>
              <a:rPr lang="it-IT" sz="2000" i="1" baseline="30000" dirty="0" smtClean="0">
                <a:solidFill>
                  <a:srgbClr val="28C191"/>
                </a:solidFill>
                <a:latin typeface="Calibri"/>
                <a:ea typeface="Times New Roman" pitchFamily="-102" charset="0"/>
                <a:cs typeface="Calibri"/>
              </a:rPr>
              <a:t>th</a:t>
            </a:r>
            <a:r>
              <a:rPr lang="it-IT" sz="2000" i="1" dirty="0" smtClean="0">
                <a:solidFill>
                  <a:srgbClr val="28C191"/>
                </a:solidFill>
                <a:latin typeface="Calibri"/>
                <a:ea typeface="Times New Roman" pitchFamily="-102" charset="0"/>
                <a:cs typeface="Calibri"/>
              </a:rPr>
              <a:t> 2023,</a:t>
            </a:r>
          </a:p>
          <a:p>
            <a:pPr algn="ctr"/>
            <a:r>
              <a:rPr lang="it-IT" sz="2000" i="1" dirty="0" smtClean="0">
                <a:solidFill>
                  <a:srgbClr val="28C191"/>
                </a:solidFill>
                <a:latin typeface="Calibri"/>
                <a:ea typeface="Times New Roman" pitchFamily="-102" charset="0"/>
                <a:cs typeface="Calibri"/>
              </a:rPr>
              <a:t>CEIC-IMU meeting</a:t>
            </a:r>
          </a:p>
        </p:txBody>
      </p:sp>
      <p:sp>
        <p:nvSpPr>
          <p:cNvPr id="22" name="ZoneTexte 14"/>
          <p:cNvSpPr txBox="1">
            <a:spLocks noChangeArrowheads="1"/>
          </p:cNvSpPr>
          <p:nvPr/>
        </p:nvSpPr>
        <p:spPr bwMode="auto">
          <a:xfrm>
            <a:off x="2018173" y="2248996"/>
            <a:ext cx="506543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33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Calibri"/>
              </a:rPr>
              <a:t>Publishing</a:t>
            </a:r>
            <a:r>
              <a:rPr lang="fr-FR" sz="33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Calibri"/>
              </a:rPr>
              <a:t>research</a:t>
            </a:r>
            <a:r>
              <a:rPr lang="fr-FR" sz="3300" b="1" dirty="0" smtClean="0">
                <a:solidFill>
                  <a:srgbClr val="FF0000"/>
                </a:solidFill>
                <a:latin typeface="Calibri"/>
              </a:rPr>
              <a:t> articles </a:t>
            </a:r>
          </a:p>
          <a:p>
            <a:pPr algn="ctr"/>
            <a:r>
              <a:rPr lang="fr-FR" sz="3300" b="1" dirty="0">
                <a:solidFill>
                  <a:srgbClr val="FF0000"/>
                </a:solidFill>
                <a:latin typeface="Calibri"/>
              </a:rPr>
              <a:t>i</a:t>
            </a:r>
            <a:r>
              <a:rPr lang="fr-FR" sz="3300" b="1" dirty="0" smtClean="0">
                <a:solidFill>
                  <a:srgbClr val="FF0000"/>
                </a:solidFill>
                <a:latin typeface="Calibri"/>
              </a:rPr>
              <a:t>n </a:t>
            </a:r>
            <a:r>
              <a:rPr lang="fr-FR" sz="3300" b="1" dirty="0" err="1" smtClean="0">
                <a:solidFill>
                  <a:srgbClr val="FF0000"/>
                </a:solidFill>
                <a:latin typeface="Calibri"/>
              </a:rPr>
              <a:t>Diamond</a:t>
            </a:r>
            <a:r>
              <a:rPr lang="fr-FR" sz="3300" b="1" dirty="0" smtClean="0">
                <a:solidFill>
                  <a:srgbClr val="FF0000"/>
                </a:solidFill>
                <a:latin typeface="Calibri"/>
              </a:rPr>
              <a:t> Open Access</a:t>
            </a:r>
          </a:p>
        </p:txBody>
      </p:sp>
      <p:pic>
        <p:nvPicPr>
          <p:cNvPr id="5" name="Picture 10" descr="0_LMD_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815" y="166967"/>
            <a:ext cx="1029785" cy="102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ENS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84635"/>
            <a:ext cx="838200" cy="1184125"/>
          </a:xfrm>
          <a:prstGeom prst="rect">
            <a:avLst/>
          </a:prstGeom>
        </p:spPr>
      </p:pic>
      <p:pic>
        <p:nvPicPr>
          <p:cNvPr id="12" name="Image 11" descr="PSL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404664"/>
            <a:ext cx="1284970" cy="648072"/>
          </a:xfrm>
          <a:prstGeom prst="rect">
            <a:avLst/>
          </a:prstGeom>
        </p:spPr>
      </p:pic>
      <p:cxnSp>
        <p:nvCxnSpPr>
          <p:cNvPr id="14" name="直線コネクタ 14"/>
          <p:cNvCxnSpPr>
            <a:cxnSpLocks noChangeShapeType="1"/>
          </p:cNvCxnSpPr>
          <p:nvPr/>
        </p:nvCxnSpPr>
        <p:spPr bwMode="auto">
          <a:xfrm>
            <a:off x="0" y="1371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11" name="Picture 10" descr="CC-B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  <p:pic>
        <p:nvPicPr>
          <p:cNvPr id="13" name="Picture 3" descr="Paris-Sorbonn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4624"/>
            <a:ext cx="2203827" cy="12392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9912" y="0"/>
            <a:ext cx="1550074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82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5" y="2474804"/>
            <a:ext cx="4896544" cy="4383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086260"/>
            <a:ext cx="4860032" cy="974588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" y="-90264"/>
            <a:ext cx="89561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2012,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CoK’s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concern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about EU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policy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  </a:t>
            </a:r>
            <a:endParaRPr lang="fr-FR" sz="3300" b="1" i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7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5" y="2179914"/>
            <a:ext cx="2304255" cy="294889"/>
          </a:xfrm>
          <a:prstGeom prst="rect">
            <a:avLst/>
          </a:prstGeom>
        </p:spPr>
      </p:pic>
      <p:pic>
        <p:nvPicPr>
          <p:cNvPr id="9" name="Picture 8" descr="CC-B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  <a:solidFill>
            <a:srgbClr val="38E3E3"/>
          </a:solidFill>
        </p:spPr>
      </p:pic>
    </p:spTree>
    <p:extLst>
      <p:ext uri="{BB962C8B-B14F-4D97-AF65-F5344CB8AC3E}">
        <p14:creationId xmlns:p14="http://schemas.microsoft.com/office/powerpoint/2010/main" val="3021833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10" name="Image 9" descr="toto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052736"/>
            <a:ext cx="4616648" cy="2574285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-1314531" y="3627021"/>
            <a:ext cx="7038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 smtClean="0">
                <a:latin typeface="Times"/>
              </a:rPr>
              <a:t>Diamond</a:t>
            </a:r>
            <a:r>
              <a:rPr lang="fr-FR" sz="1400" i="1" dirty="0" smtClean="0">
                <a:latin typeface="Times"/>
              </a:rPr>
              <a:t> Sutra </a:t>
            </a:r>
            <a:r>
              <a:rPr lang="fr-FR" sz="1400" i="1" dirty="0" err="1" smtClean="0">
                <a:latin typeface="Times"/>
              </a:rPr>
              <a:t>is</a:t>
            </a:r>
            <a:r>
              <a:rPr lang="fr-FR" sz="1400" i="1" dirty="0" smtClean="0">
                <a:latin typeface="Times"/>
              </a:rPr>
              <a:t> the </a:t>
            </a:r>
            <a:r>
              <a:rPr lang="fr-FR" sz="1400" i="1" dirty="0" err="1" smtClean="0">
                <a:latin typeface="Times"/>
              </a:rPr>
              <a:t>oldest</a:t>
            </a:r>
            <a:r>
              <a:rPr lang="fr-FR" sz="1400" i="1" dirty="0" smtClean="0">
                <a:latin typeface="Times"/>
              </a:rPr>
              <a:t> </a:t>
            </a:r>
            <a:r>
              <a:rPr lang="fr-FR" sz="1400" i="1" dirty="0" err="1" smtClean="0">
                <a:latin typeface="Times"/>
              </a:rPr>
              <a:t>dated</a:t>
            </a:r>
            <a:r>
              <a:rPr lang="fr-FR" sz="1400" i="1" dirty="0" smtClean="0">
                <a:latin typeface="Times"/>
              </a:rPr>
              <a:t> </a:t>
            </a:r>
            <a:r>
              <a:rPr lang="fr-FR" sz="1400" i="1" dirty="0" err="1" smtClean="0">
                <a:latin typeface="Times"/>
              </a:rPr>
              <a:t>printed</a:t>
            </a:r>
            <a:r>
              <a:rPr lang="fr-FR" sz="1400" i="1" dirty="0" smtClean="0">
                <a:latin typeface="Times"/>
              </a:rPr>
              <a:t> book:</a:t>
            </a:r>
          </a:p>
          <a:p>
            <a:pPr algn="ctr"/>
            <a:r>
              <a:rPr lang="fr-FR" sz="1400" i="1" dirty="0" err="1">
                <a:latin typeface="Times"/>
              </a:rPr>
              <a:t>p</a:t>
            </a:r>
            <a:r>
              <a:rPr lang="fr-FR" sz="1400" i="1" dirty="0" err="1" smtClean="0">
                <a:latin typeface="Times"/>
              </a:rPr>
              <a:t>rinted</a:t>
            </a:r>
            <a:r>
              <a:rPr lang="fr-FR" sz="1400" i="1" dirty="0" smtClean="0">
                <a:latin typeface="Times"/>
              </a:rPr>
              <a:t> </a:t>
            </a:r>
            <a:r>
              <a:rPr lang="fr-FR" sz="1400" i="1" dirty="0" err="1" smtClean="0">
                <a:latin typeface="Times"/>
              </a:rPr>
              <a:t>with</a:t>
            </a:r>
            <a:r>
              <a:rPr lang="fr-FR" sz="1400" i="1" dirty="0" smtClean="0">
                <a:latin typeface="Times"/>
              </a:rPr>
              <a:t> </a:t>
            </a:r>
            <a:r>
              <a:rPr lang="fr-FR" sz="1400" i="1" dirty="0" err="1" smtClean="0">
                <a:latin typeface="Times"/>
              </a:rPr>
              <a:t>wooden</a:t>
            </a:r>
            <a:r>
              <a:rPr lang="fr-FR" sz="1400" i="1" dirty="0" smtClean="0">
                <a:latin typeface="Times"/>
              </a:rPr>
              <a:t> blocks, </a:t>
            </a:r>
            <a:r>
              <a:rPr lang="fr-FR" sz="1400" i="1" dirty="0" err="1" smtClean="0">
                <a:latin typeface="Times"/>
              </a:rPr>
              <a:t>dated</a:t>
            </a:r>
            <a:r>
              <a:rPr lang="fr-FR" sz="1400" i="1" dirty="0" smtClean="0">
                <a:latin typeface="Times"/>
              </a:rPr>
              <a:t> 11th May 868,</a:t>
            </a:r>
          </a:p>
          <a:p>
            <a:pPr algn="ctr"/>
            <a:r>
              <a:rPr lang="fr-FR" sz="1400" i="1" dirty="0" err="1" smtClean="0">
                <a:latin typeface="Times"/>
              </a:rPr>
              <a:t>discovered</a:t>
            </a:r>
            <a:r>
              <a:rPr lang="fr-FR" sz="1400" i="1" dirty="0" smtClean="0">
                <a:latin typeface="Times"/>
              </a:rPr>
              <a:t> in 1900 in the </a:t>
            </a:r>
            <a:r>
              <a:rPr lang="fr-FR" sz="1400" i="1" dirty="0" err="1">
                <a:latin typeface="Times"/>
              </a:rPr>
              <a:t>M</a:t>
            </a:r>
            <a:r>
              <a:rPr lang="fr-FR" sz="1400" i="1" dirty="0" err="1" smtClean="0">
                <a:latin typeface="Times"/>
              </a:rPr>
              <a:t>ogao</a:t>
            </a:r>
            <a:r>
              <a:rPr lang="fr-FR" sz="1400" i="1" dirty="0" smtClean="0">
                <a:latin typeface="Times"/>
              </a:rPr>
              <a:t> Caves (China),</a:t>
            </a:r>
          </a:p>
          <a:p>
            <a:pPr algn="ctr"/>
            <a:r>
              <a:rPr lang="fr-FR" sz="1400" i="1" dirty="0">
                <a:latin typeface="Times"/>
              </a:rPr>
              <a:t>a</a:t>
            </a:r>
            <a:r>
              <a:rPr lang="fr-FR" sz="1400" i="1" dirty="0" smtClean="0">
                <a:latin typeface="Times"/>
              </a:rPr>
              <a:t>nd </a:t>
            </a:r>
            <a:r>
              <a:rPr lang="fr-FR" sz="1400" i="1" dirty="0" err="1" smtClean="0">
                <a:latin typeface="Times"/>
              </a:rPr>
              <a:t>brought</a:t>
            </a:r>
            <a:r>
              <a:rPr lang="fr-FR" sz="1400" i="1" dirty="0" smtClean="0">
                <a:latin typeface="Times"/>
              </a:rPr>
              <a:t> to London in 1907.</a:t>
            </a:r>
            <a:endParaRPr lang="fr-FR" sz="1400" i="1" dirty="0">
              <a:latin typeface="Times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51520" y="4592161"/>
            <a:ext cx="3816425" cy="276999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>
                <a:latin typeface="Times"/>
              </a:rPr>
              <a:t>https</a:t>
            </a:r>
            <a:r>
              <a:rPr lang="fr-FR" sz="1200" i="1" dirty="0">
                <a:latin typeface="Times"/>
              </a:rPr>
              <a:t>://</a:t>
            </a:r>
            <a:r>
              <a:rPr lang="fr-FR" sz="1200" i="1" dirty="0" err="1">
                <a:latin typeface="Times"/>
              </a:rPr>
              <a:t>www.bl.uk</a:t>
            </a:r>
            <a:r>
              <a:rPr lang="fr-FR" sz="1200" i="1" dirty="0">
                <a:latin typeface="Times"/>
              </a:rPr>
              <a:t>/collection-items/the-</a:t>
            </a:r>
            <a:r>
              <a:rPr lang="fr-FR" sz="1200" i="1" dirty="0" err="1">
                <a:latin typeface="Times"/>
              </a:rPr>
              <a:t>diamond</a:t>
            </a:r>
            <a:r>
              <a:rPr lang="fr-FR" sz="1200" i="1" dirty="0">
                <a:latin typeface="Times"/>
              </a:rPr>
              <a:t>-sutra</a:t>
            </a:r>
            <a:endParaRPr lang="fr-FR" sz="1200" i="1" dirty="0" smtClean="0">
              <a:latin typeface="Times"/>
            </a:endParaRPr>
          </a:p>
        </p:txBody>
      </p:sp>
      <p:pic>
        <p:nvPicPr>
          <p:cNvPr id="15" name="Picture 14" descr="CC-B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7542" y="1052736"/>
            <a:ext cx="4676217" cy="20313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lang="en-US" i="1" dirty="0" smtClean="0">
                <a:solidFill>
                  <a:srgbClr val="FF0000"/>
                </a:solidFill>
                <a:latin typeface="Calibri"/>
                <a:cs typeface="Calibri"/>
              </a:rPr>
              <a:t>Diamond Sutra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of the </a:t>
            </a:r>
            <a:r>
              <a:rPr lang="en-US" i="1" dirty="0" smtClean="0">
                <a:solidFill>
                  <a:srgbClr val="FF0000"/>
                </a:solidFill>
                <a:latin typeface="Calibri"/>
                <a:cs typeface="Calibri"/>
              </a:rPr>
              <a:t>British Library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lang="en-US" i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</a:p>
          <a:p>
            <a:pPr algn="ctr"/>
            <a:r>
              <a:rPr lang="en-US" dirty="0" smtClean="0">
                <a:solidFill>
                  <a:srgbClr val="3366FF"/>
                </a:solidFill>
                <a:latin typeface="Calibri"/>
                <a:cs typeface="Calibri"/>
              </a:rPr>
              <a:t>the oldest printed and dated text </a:t>
            </a:r>
            <a:r>
              <a:rPr lang="en-US" dirty="0" smtClean="0">
                <a:latin typeface="Calibri"/>
                <a:cs typeface="Calibri"/>
              </a:rPr>
              <a:t>we know</a:t>
            </a:r>
            <a:r>
              <a:rPr lang="en-US" dirty="0">
                <a:latin typeface="Calibri"/>
                <a:cs typeface="Calibri"/>
              </a:rPr>
              <a:t>,</a:t>
            </a:r>
            <a:r>
              <a:rPr lang="en-US" dirty="0" smtClean="0">
                <a:latin typeface="Calibri"/>
                <a:cs typeface="Calibri"/>
              </a:rPr>
              <a:t> </a:t>
            </a:r>
          </a:p>
          <a:p>
            <a:pPr algn="ctr"/>
            <a:r>
              <a:rPr lang="en-US" dirty="0" smtClean="0">
                <a:latin typeface="Calibri"/>
                <a:cs typeface="Calibri"/>
              </a:rPr>
              <a:t>contains 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Calibri"/>
              </a:rPr>
              <a:t>Bouddha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 teachings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 and </a:t>
            </a:r>
            <a:r>
              <a:rPr lang="en-US" dirty="0" smtClean="0">
                <a:latin typeface="Calibri"/>
                <a:cs typeface="Calibri"/>
              </a:rPr>
              <a:t>mentions : </a:t>
            </a:r>
          </a:p>
          <a:p>
            <a:pPr algn="ctr"/>
            <a:r>
              <a:rPr lang="en-US" i="1" dirty="0" smtClean="0">
                <a:latin typeface="Calibri"/>
                <a:cs typeface="Calibri"/>
              </a:rPr>
              <a:t>`On the 15</a:t>
            </a:r>
            <a:r>
              <a:rPr lang="en-US" i="1" baseline="30000" dirty="0" smtClean="0">
                <a:latin typeface="Calibri"/>
                <a:cs typeface="Calibri"/>
              </a:rPr>
              <a:t>th</a:t>
            </a:r>
            <a:r>
              <a:rPr lang="en-US" i="1" dirty="0" smtClean="0">
                <a:latin typeface="Calibri"/>
                <a:cs typeface="Calibri"/>
              </a:rPr>
              <a:t> day of the 4</a:t>
            </a:r>
            <a:r>
              <a:rPr lang="en-US" i="1" baseline="30000" dirty="0" smtClean="0">
                <a:latin typeface="Calibri"/>
                <a:cs typeface="Calibri"/>
              </a:rPr>
              <a:t>th</a:t>
            </a:r>
            <a:r>
              <a:rPr lang="en-US" i="1" dirty="0" smtClean="0">
                <a:latin typeface="Calibri"/>
                <a:cs typeface="Calibri"/>
              </a:rPr>
              <a:t> month of the </a:t>
            </a:r>
            <a:r>
              <a:rPr lang="en-US" i="1" dirty="0">
                <a:cs typeface="Calibri"/>
              </a:rPr>
              <a:t>9</a:t>
            </a:r>
            <a:r>
              <a:rPr lang="en-US" i="1" baseline="30000" dirty="0">
                <a:cs typeface="Calibri"/>
              </a:rPr>
              <a:t>th</a:t>
            </a:r>
            <a:r>
              <a:rPr lang="en-US" i="1" dirty="0">
                <a:cs typeface="Calibri"/>
              </a:rPr>
              <a:t> year </a:t>
            </a:r>
            <a:r>
              <a:rPr lang="en-US" i="1" dirty="0" smtClean="0">
                <a:latin typeface="Calibri"/>
                <a:cs typeface="Calibri"/>
              </a:rPr>
              <a:t>  </a:t>
            </a:r>
          </a:p>
          <a:p>
            <a:pPr algn="ctr"/>
            <a:r>
              <a:rPr lang="en-US" i="1" dirty="0" smtClean="0">
                <a:latin typeface="Calibri"/>
                <a:cs typeface="Calibri"/>
              </a:rPr>
              <a:t>of the </a:t>
            </a:r>
            <a:r>
              <a:rPr lang="en-US" i="1" dirty="0" err="1" smtClean="0">
                <a:latin typeface="Calibri"/>
                <a:cs typeface="Calibri"/>
              </a:rPr>
              <a:t>Xiantong</a:t>
            </a:r>
            <a:r>
              <a:rPr lang="en-US" i="1" dirty="0" smtClean="0">
                <a:latin typeface="Calibri"/>
                <a:cs typeface="Calibri"/>
              </a:rPr>
              <a:t> reign period </a:t>
            </a:r>
            <a:r>
              <a:rPr lang="en-US" i="1" dirty="0" smtClean="0">
                <a:solidFill>
                  <a:srgbClr val="3366FF"/>
                </a:solidFill>
                <a:latin typeface="Calibri"/>
                <a:cs typeface="Calibri"/>
              </a:rPr>
              <a:t>(11 May 868)</a:t>
            </a:r>
            <a:r>
              <a:rPr lang="en-US" i="1" dirty="0" smtClean="0">
                <a:latin typeface="Calibri"/>
                <a:cs typeface="Calibri"/>
              </a:rPr>
              <a:t>,</a:t>
            </a:r>
          </a:p>
          <a:p>
            <a:pPr algn="ctr"/>
            <a:r>
              <a:rPr lang="en-US" i="1" dirty="0" smtClean="0">
                <a:solidFill>
                  <a:srgbClr val="FF0000"/>
                </a:solidFill>
                <a:latin typeface="Calibri"/>
                <a:cs typeface="Calibri"/>
              </a:rPr>
              <a:t>Wang </a:t>
            </a:r>
            <a:r>
              <a:rPr lang="en-US" i="1" dirty="0" err="1" smtClean="0">
                <a:solidFill>
                  <a:srgbClr val="FF0000"/>
                </a:solidFill>
                <a:latin typeface="Calibri"/>
                <a:cs typeface="Calibri"/>
              </a:rPr>
              <a:t>Jie</a:t>
            </a:r>
            <a:r>
              <a:rPr lang="en-US" i="1" dirty="0" smtClean="0">
                <a:solidFill>
                  <a:srgbClr val="FF0000"/>
                </a:solidFill>
                <a:latin typeface="Calibri"/>
                <a:cs typeface="Calibri"/>
              </a:rPr>
              <a:t> had it made for universal distribution </a:t>
            </a:r>
          </a:p>
          <a:p>
            <a:pPr algn="ctr"/>
            <a:r>
              <a:rPr lang="en-US" i="1" dirty="0" smtClean="0">
                <a:latin typeface="Calibri"/>
                <a:cs typeface="Calibri"/>
              </a:rPr>
              <a:t>on behalf of his two parents.’</a:t>
            </a:r>
            <a:r>
              <a:rPr lang="en-US" dirty="0" smtClean="0">
                <a:solidFill>
                  <a:srgbClr val="FF0000"/>
                </a:solidFill>
                <a:cs typeface="Calibri"/>
              </a:rPr>
              <a:t> 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-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2012,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CoK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proposed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Diamond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OA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3082895"/>
            <a:ext cx="481641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28C191"/>
                </a:solidFill>
                <a:cs typeface="Calibri"/>
              </a:rPr>
              <a:t>Since neither readers not </a:t>
            </a:r>
            <a:r>
              <a:rPr lang="en-US" dirty="0" smtClean="0">
                <a:solidFill>
                  <a:srgbClr val="28C191"/>
                </a:solidFill>
                <a:cs typeface="Calibri"/>
              </a:rPr>
              <a:t>authors </a:t>
            </a:r>
            <a:r>
              <a:rPr lang="en-US" dirty="0">
                <a:solidFill>
                  <a:srgbClr val="28C191"/>
                </a:solidFill>
                <a:cs typeface="Calibri"/>
              </a:rPr>
              <a:t>had to pay</a:t>
            </a:r>
            <a:r>
              <a:rPr lang="en-US" dirty="0">
                <a:solidFill>
                  <a:srgbClr val="000000"/>
                </a:solidFill>
                <a:cs typeface="Calibri"/>
              </a:rPr>
              <a:t>,</a:t>
            </a:r>
          </a:p>
          <a:p>
            <a:pPr algn="ctr"/>
            <a:r>
              <a:rPr lang="en-US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dirty="0">
                <a:solidFill>
                  <a:srgbClr val="28C191"/>
                </a:solidFill>
                <a:cs typeface="Calibri"/>
              </a:rPr>
              <a:t>I </a:t>
            </a:r>
            <a:r>
              <a:rPr lang="en-US" dirty="0" smtClean="0">
                <a:solidFill>
                  <a:srgbClr val="28C191"/>
                </a:solidFill>
                <a:cs typeface="Calibri"/>
              </a:rPr>
              <a:t>proposed to name this model </a:t>
            </a:r>
            <a:r>
              <a:rPr lang="en-US" i="1" dirty="0" smtClean="0">
                <a:solidFill>
                  <a:srgbClr val="28C191"/>
                </a:solidFill>
                <a:cs typeface="Calibri"/>
              </a:rPr>
              <a:t>Diamond OA</a:t>
            </a:r>
            <a:r>
              <a:rPr lang="en-US" i="1" dirty="0" smtClean="0">
                <a:solidFill>
                  <a:srgbClr val="000000"/>
                </a:solidFill>
                <a:cs typeface="Calibri"/>
              </a:rPr>
              <a:t>.</a:t>
            </a:r>
          </a:p>
          <a:p>
            <a:pPr algn="ctr"/>
            <a:r>
              <a:rPr lang="en-US" sz="1000" i="1" dirty="0" smtClean="0">
                <a:solidFill>
                  <a:srgbClr val="28C191"/>
                </a:solidFill>
                <a:cs typeface="Calibri"/>
              </a:rPr>
              <a:t> </a:t>
            </a:r>
          </a:p>
          <a:p>
            <a:pPr algn="ctr"/>
            <a:r>
              <a:rPr lang="en-US" dirty="0" smtClean="0">
                <a:cs typeface="Calibri"/>
              </a:rPr>
              <a:t>It also </a:t>
            </a:r>
            <a:r>
              <a:rPr lang="en-US" dirty="0" smtClean="0">
                <a:solidFill>
                  <a:srgbClr val="3366FF"/>
                </a:solidFill>
                <a:cs typeface="Calibri"/>
              </a:rPr>
              <a:t>outbids </a:t>
            </a:r>
            <a:r>
              <a:rPr lang="en-US" dirty="0">
                <a:solidFill>
                  <a:srgbClr val="3366FF"/>
                </a:solidFill>
                <a:cs typeface="Calibri"/>
              </a:rPr>
              <a:t>the </a:t>
            </a:r>
            <a:r>
              <a:rPr lang="en-US" i="1" dirty="0">
                <a:solidFill>
                  <a:srgbClr val="3366FF"/>
                </a:solidFill>
                <a:cs typeface="Calibri"/>
              </a:rPr>
              <a:t>Gold OA </a:t>
            </a:r>
            <a:r>
              <a:rPr lang="en-US" dirty="0" smtClean="0">
                <a:solidFill>
                  <a:srgbClr val="3366FF"/>
                </a:solidFill>
                <a:cs typeface="Calibri"/>
              </a:rPr>
              <a:t>model </a:t>
            </a:r>
            <a:r>
              <a:rPr lang="en-US" dirty="0" smtClean="0">
                <a:solidFill>
                  <a:srgbClr val="000000"/>
                </a:solidFill>
                <a:cs typeface="Calibri"/>
              </a:rPr>
              <a:t>of publishers</a:t>
            </a:r>
            <a:endParaRPr lang="en-US" sz="1000" dirty="0" smtClean="0"/>
          </a:p>
          <a:p>
            <a:pPr algn="ctr"/>
            <a:r>
              <a:rPr lang="en-US" dirty="0">
                <a:solidFill>
                  <a:srgbClr val="000000"/>
                </a:solidFill>
                <a:cs typeface="Calibri"/>
              </a:rPr>
              <a:t>a</a:t>
            </a:r>
            <a:r>
              <a:rPr lang="en-US" dirty="0" smtClean="0">
                <a:solidFill>
                  <a:srgbClr val="000000"/>
                </a:solidFill>
                <a:cs typeface="Calibri"/>
              </a:rPr>
              <a:t>nd May 2012 was </a:t>
            </a:r>
            <a:r>
              <a:rPr lang="en-US" dirty="0">
                <a:solidFill>
                  <a:srgbClr val="3366FF"/>
                </a:solidFill>
                <a:cs typeface="Calibri"/>
              </a:rPr>
              <a:t>Elizabeth </a:t>
            </a:r>
            <a:r>
              <a:rPr lang="en-US" dirty="0" smtClean="0">
                <a:solidFill>
                  <a:srgbClr val="3366FF"/>
                </a:solidFill>
                <a:cs typeface="Calibri"/>
              </a:rPr>
              <a:t>II’s </a:t>
            </a:r>
            <a:r>
              <a:rPr lang="en-US" i="1" dirty="0" smtClean="0">
                <a:solidFill>
                  <a:srgbClr val="3366FF"/>
                </a:solidFill>
                <a:cs typeface="Calibri"/>
              </a:rPr>
              <a:t>Diamond Jubilee</a:t>
            </a:r>
            <a:r>
              <a:rPr lang="en-US" dirty="0" smtClean="0">
                <a:cs typeface="Calibri"/>
              </a:rPr>
              <a:t>.</a:t>
            </a:r>
            <a:r>
              <a:rPr lang="en-US" dirty="0" smtClean="0">
                <a:solidFill>
                  <a:srgbClr val="3366FF"/>
                </a:solidFill>
                <a:cs typeface="Calibri"/>
              </a:rPr>
              <a:t> </a:t>
            </a:r>
            <a:endParaRPr lang="en-US" dirty="0">
              <a:solidFill>
                <a:srgbClr val="3366FF"/>
              </a:solidFill>
              <a:cs typeface="Calibri"/>
            </a:endParaRPr>
          </a:p>
        </p:txBody>
      </p:sp>
      <p:sp>
        <p:nvSpPr>
          <p:cNvPr id="13" name="ZoneTexte 10"/>
          <p:cNvSpPr txBox="1"/>
          <p:nvPr/>
        </p:nvSpPr>
        <p:spPr>
          <a:xfrm>
            <a:off x="1049749" y="5013176"/>
            <a:ext cx="7027923" cy="1231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Calibri"/>
                <a:cs typeface="Calibri"/>
              </a:rPr>
              <a:t>`</a:t>
            </a:r>
            <a:r>
              <a:rPr lang="fr-FR" dirty="0" err="1" smtClean="0">
                <a:solidFill>
                  <a:srgbClr val="28C191"/>
                </a:solidFill>
                <a:latin typeface="Calibri"/>
                <a:cs typeface="Calibri"/>
              </a:rPr>
              <a:t>Neither</a:t>
            </a:r>
            <a:r>
              <a:rPr lang="fr-FR" dirty="0" smtClean="0">
                <a:solidFill>
                  <a:srgbClr val="28C191"/>
                </a:solidFill>
                <a:latin typeface="Calibri"/>
                <a:cs typeface="Calibri"/>
              </a:rPr>
              <a:t> </a:t>
            </a:r>
            <a:r>
              <a:rPr lang="fr-FR" dirty="0" err="1" smtClean="0">
                <a:solidFill>
                  <a:srgbClr val="28C191"/>
                </a:solidFill>
                <a:latin typeface="Calibri"/>
                <a:cs typeface="Calibri"/>
              </a:rPr>
              <a:t>author</a:t>
            </a:r>
            <a:r>
              <a:rPr lang="fr-FR" dirty="0" smtClean="0">
                <a:solidFill>
                  <a:srgbClr val="28C191"/>
                </a:solidFill>
                <a:latin typeface="Calibri"/>
                <a:cs typeface="Calibri"/>
              </a:rPr>
              <a:t> </a:t>
            </a:r>
            <a:r>
              <a:rPr lang="fr-FR" dirty="0" err="1" smtClean="0">
                <a:solidFill>
                  <a:srgbClr val="28C191"/>
                </a:solidFill>
                <a:latin typeface="Calibri"/>
                <a:cs typeface="Calibri"/>
              </a:rPr>
              <a:t>nor</a:t>
            </a:r>
            <a:r>
              <a:rPr lang="fr-FR" dirty="0" smtClean="0">
                <a:solidFill>
                  <a:srgbClr val="28C191"/>
                </a:solidFill>
                <a:latin typeface="Calibri"/>
                <a:cs typeface="Calibri"/>
              </a:rPr>
              <a:t> </a:t>
            </a:r>
            <a:r>
              <a:rPr lang="fr-FR" dirty="0" err="1" smtClean="0">
                <a:solidFill>
                  <a:srgbClr val="28C191"/>
                </a:solidFill>
                <a:latin typeface="Calibri"/>
                <a:cs typeface="Calibri"/>
              </a:rPr>
              <a:t>reader</a:t>
            </a:r>
            <a:r>
              <a:rPr lang="fr-FR" dirty="0" smtClean="0">
                <a:solidFill>
                  <a:srgbClr val="28C191"/>
                </a:solidFill>
                <a:latin typeface="Calibri"/>
                <a:cs typeface="Calibri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Calibri"/>
                <a:cs typeface="Calibri"/>
              </a:rPr>
              <a:t>should</a:t>
            </a:r>
            <a:r>
              <a:rPr lang="fr-FR" dirty="0" smtClean="0">
                <a:solidFill>
                  <a:srgbClr val="000000"/>
                </a:solidFill>
                <a:latin typeface="Calibri"/>
                <a:cs typeface="Calibri"/>
              </a:rPr>
              <a:t> have to </a:t>
            </a:r>
            <a:r>
              <a:rPr lang="fr-FR" dirty="0" err="1" smtClean="0">
                <a:solidFill>
                  <a:srgbClr val="28C191"/>
                </a:solidFill>
                <a:latin typeface="Calibri"/>
                <a:cs typeface="Calibri"/>
              </a:rPr>
              <a:t>pay</a:t>
            </a:r>
            <a:r>
              <a:rPr lang="fr-FR" dirty="0" smtClean="0">
                <a:solidFill>
                  <a:srgbClr val="28C191"/>
                </a:solidFill>
                <a:latin typeface="Calibri"/>
                <a:cs typeface="Calibri"/>
              </a:rPr>
              <a:t> to </a:t>
            </a:r>
            <a:r>
              <a:rPr lang="fr-FR" dirty="0" err="1" smtClean="0">
                <a:solidFill>
                  <a:srgbClr val="28C191"/>
                </a:solidFill>
                <a:latin typeface="Calibri"/>
                <a:cs typeface="Calibri"/>
              </a:rPr>
              <a:t>publish</a:t>
            </a:r>
            <a:r>
              <a:rPr lang="fr-FR" dirty="0" smtClean="0">
                <a:solidFill>
                  <a:srgbClr val="28C191"/>
                </a:solidFill>
                <a:latin typeface="Calibri"/>
                <a:cs typeface="Calibri"/>
              </a:rPr>
              <a:t> </a:t>
            </a:r>
            <a:r>
              <a:rPr lang="fr-FR" dirty="0" smtClean="0">
                <a:latin typeface="Calibri"/>
                <a:cs typeface="Calibri"/>
              </a:rPr>
              <a:t>and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  <a:latin typeface="Calibri"/>
                <a:cs typeface="Calibri"/>
              </a:rPr>
              <a:t> a journal </a:t>
            </a:r>
            <a:r>
              <a:rPr lang="fr-FR" dirty="0" err="1" smtClean="0">
                <a:solidFill>
                  <a:srgbClr val="000000"/>
                </a:solidFill>
                <a:latin typeface="Calibri"/>
                <a:cs typeface="Calibri"/>
              </a:rPr>
              <a:t>should</a:t>
            </a:r>
            <a:r>
              <a:rPr lang="fr-FR" dirty="0" smtClean="0">
                <a:solidFill>
                  <a:srgbClr val="000000"/>
                </a:solidFill>
                <a:latin typeface="Calibri"/>
                <a:cs typeface="Calibri"/>
              </a:rPr>
              <a:t> no more </a:t>
            </a:r>
            <a:r>
              <a:rPr lang="fr-FR" dirty="0" err="1" smtClean="0">
                <a:solidFill>
                  <a:srgbClr val="FF0000"/>
                </a:solidFill>
                <a:latin typeface="Calibri"/>
                <a:cs typeface="Calibri"/>
              </a:rPr>
              <a:t>belong</a:t>
            </a:r>
            <a:r>
              <a:rPr lang="fr-FR" dirty="0" smtClean="0">
                <a:solidFill>
                  <a:srgbClr val="FF0000"/>
                </a:solidFill>
                <a:latin typeface="Calibri"/>
                <a:cs typeface="Calibri"/>
              </a:rPr>
              <a:t> to </a:t>
            </a: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fr-FR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Calibri"/>
                <a:cs typeface="Calibri"/>
              </a:rPr>
              <a:t>publisher</a:t>
            </a:r>
            <a:r>
              <a:rPr lang="fr-FR" dirty="0" smtClean="0">
                <a:solidFill>
                  <a:srgbClr val="000000"/>
                </a:solidFill>
                <a:latin typeface="Calibri"/>
                <a:cs typeface="Calibri"/>
              </a:rPr>
              <a:t> but to </a:t>
            </a:r>
            <a:r>
              <a:rPr lang="fr-FR" dirty="0" err="1" smtClean="0">
                <a:solidFill>
                  <a:srgbClr val="FF0000"/>
                </a:solidFill>
                <a:latin typeface="Calibri"/>
                <a:cs typeface="Calibri"/>
              </a:rPr>
              <a:t>its</a:t>
            </a:r>
            <a:r>
              <a:rPr lang="fr-FR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Calibri"/>
                <a:cs typeface="Calibri"/>
              </a:rPr>
              <a:t>editorial</a:t>
            </a:r>
            <a:r>
              <a:rPr lang="fr-FR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Calibri"/>
                <a:cs typeface="Calibri"/>
              </a:rPr>
              <a:t>board</a:t>
            </a:r>
            <a:r>
              <a:rPr lang="fr-FR" dirty="0" smtClean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</a:p>
          <a:p>
            <a:pPr algn="ctr"/>
            <a:r>
              <a:rPr lang="fr-FR" dirty="0">
                <a:solidFill>
                  <a:srgbClr val="3366FF"/>
                </a:solidFill>
                <a:latin typeface="Calibri"/>
                <a:cs typeface="Calibri"/>
              </a:rPr>
              <a:t>P</a:t>
            </a:r>
            <a:r>
              <a:rPr lang="fr-FR" dirty="0" smtClean="0">
                <a:solidFill>
                  <a:srgbClr val="3366FF"/>
                </a:solidFill>
                <a:latin typeface="Calibri"/>
                <a:cs typeface="Calibri"/>
              </a:rPr>
              <a:t>eer-</a:t>
            </a:r>
            <a:r>
              <a:rPr lang="fr-FR" dirty="0" err="1" smtClean="0">
                <a:solidFill>
                  <a:srgbClr val="3366FF"/>
                </a:solidFill>
                <a:latin typeface="Calibri"/>
                <a:cs typeface="Calibri"/>
              </a:rPr>
              <a:t>reviewing</a:t>
            </a:r>
            <a:r>
              <a:rPr lang="fr-FR" dirty="0" smtClean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lang="fr-FR" dirty="0" smtClean="0">
                <a:latin typeface="Calibri"/>
                <a:cs typeface="Calibri"/>
              </a:rPr>
              <a:t>and </a:t>
            </a:r>
            <a:r>
              <a:rPr lang="fr-FR" dirty="0" err="1" smtClean="0">
                <a:solidFill>
                  <a:srgbClr val="3366FF"/>
                </a:solidFill>
                <a:latin typeface="Calibri"/>
                <a:cs typeface="Calibri"/>
              </a:rPr>
              <a:t>publishing</a:t>
            </a:r>
            <a:r>
              <a:rPr lang="fr-FR" dirty="0" smtClean="0">
                <a:latin typeface="Calibri"/>
                <a:cs typeface="Calibri"/>
              </a:rPr>
              <a:t> are </a:t>
            </a:r>
            <a:r>
              <a:rPr lang="fr-FR" dirty="0" err="1" smtClean="0">
                <a:solidFill>
                  <a:srgbClr val="3366FF"/>
                </a:solidFill>
                <a:latin typeface="Calibri"/>
                <a:cs typeface="Calibri"/>
              </a:rPr>
              <a:t>done</a:t>
            </a:r>
            <a:r>
              <a:rPr lang="fr-FR" dirty="0" smtClean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lang="fr-FR" dirty="0" err="1" smtClean="0">
                <a:solidFill>
                  <a:srgbClr val="3366FF"/>
                </a:solidFill>
                <a:latin typeface="Calibri"/>
                <a:cs typeface="Calibri"/>
              </a:rPr>
              <a:t>using</a:t>
            </a:r>
            <a:r>
              <a:rPr lang="fr-FR" dirty="0" smtClean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lang="fr-FR" dirty="0">
                <a:solidFill>
                  <a:srgbClr val="3366FF"/>
                </a:solidFill>
                <a:latin typeface="Calibri"/>
                <a:cs typeface="Calibri"/>
              </a:rPr>
              <a:t>public infrastructures </a:t>
            </a:r>
            <a:endParaRPr lang="fr-FR" dirty="0" smtClean="0">
              <a:latin typeface="Calibri"/>
              <a:cs typeface="Calibri"/>
            </a:endParaRPr>
          </a:p>
          <a:p>
            <a:pPr algn="ctr"/>
            <a:r>
              <a:rPr lang="fr-FR" dirty="0" err="1" smtClean="0">
                <a:solidFill>
                  <a:srgbClr val="3366FF"/>
                </a:solidFill>
                <a:latin typeface="Calibri"/>
                <a:cs typeface="Calibri"/>
              </a:rPr>
              <a:t>where</a:t>
            </a:r>
            <a:r>
              <a:rPr lang="fr-FR" dirty="0" smtClean="0">
                <a:latin typeface="Calibri"/>
                <a:cs typeface="Calibri"/>
              </a:rPr>
              <a:t> </a:t>
            </a:r>
            <a:r>
              <a:rPr lang="fr-FR" dirty="0" smtClean="0">
                <a:solidFill>
                  <a:srgbClr val="3366FF"/>
                </a:solidFill>
                <a:latin typeface="Calibri"/>
                <a:cs typeface="Calibri"/>
              </a:rPr>
              <a:t>articles are </a:t>
            </a:r>
            <a:r>
              <a:rPr lang="fr-FR" dirty="0" err="1" smtClean="0">
                <a:solidFill>
                  <a:srgbClr val="000000"/>
                </a:solidFill>
                <a:latin typeface="Calibri"/>
                <a:cs typeface="Calibri"/>
              </a:rPr>
              <a:t>archived</a:t>
            </a:r>
            <a:r>
              <a:rPr lang="fr-FR" dirty="0" smtClean="0">
                <a:solidFill>
                  <a:srgbClr val="000000"/>
                </a:solidFill>
                <a:latin typeface="Calibri"/>
                <a:cs typeface="Calibri"/>
              </a:rPr>
              <a:t> and </a:t>
            </a:r>
            <a:r>
              <a:rPr lang="fr-FR" dirty="0" smtClean="0">
                <a:solidFill>
                  <a:srgbClr val="3366FF"/>
                </a:solidFill>
                <a:latin typeface="Calibri"/>
                <a:cs typeface="Calibri"/>
              </a:rPr>
              <a:t>accessible online for free</a:t>
            </a:r>
            <a:r>
              <a:rPr lang="fr-FR" dirty="0" smtClean="0">
                <a:latin typeface="Calibri"/>
                <a:cs typeface="Calibri"/>
              </a:rPr>
              <a:t>.</a:t>
            </a:r>
            <a:r>
              <a:rPr lang="fr-FR" sz="2000" dirty="0" smtClean="0">
                <a:latin typeface="Calibri"/>
                <a:cs typeface="Calibri"/>
              </a:rPr>
              <a:t>’</a:t>
            </a:r>
            <a:endParaRPr lang="fr-FR" sz="2000" dirty="0">
              <a:latin typeface="Calibri"/>
              <a:cs typeface="Calibri"/>
            </a:endParaRPr>
          </a:p>
        </p:txBody>
      </p:sp>
      <p:sp>
        <p:nvSpPr>
          <p:cNvPr id="17" name="ZoneTexte 13"/>
          <p:cNvSpPr txBox="1"/>
          <p:nvPr/>
        </p:nvSpPr>
        <p:spPr>
          <a:xfrm>
            <a:off x="1331640" y="6381328"/>
            <a:ext cx="6624736" cy="400110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 err="1">
                <a:latin typeface="Times"/>
              </a:rPr>
              <a:t>June</a:t>
            </a:r>
            <a:r>
              <a:rPr lang="fr-FR" sz="1000" i="1" dirty="0">
                <a:latin typeface="Times"/>
              </a:rPr>
              <a:t> 29</a:t>
            </a:r>
            <a:r>
              <a:rPr lang="fr-FR" sz="1000" i="1" baseline="30000" dirty="0">
                <a:latin typeface="Times"/>
              </a:rPr>
              <a:t>th</a:t>
            </a:r>
            <a:r>
              <a:rPr lang="fr-FR" sz="1000" i="1" dirty="0">
                <a:latin typeface="Times"/>
              </a:rPr>
              <a:t> 2012, Marie Farge, Note for the French </a:t>
            </a:r>
            <a:r>
              <a:rPr lang="fr-FR" sz="1000" i="1" dirty="0" err="1">
                <a:latin typeface="Times"/>
              </a:rPr>
              <a:t>minister</a:t>
            </a:r>
            <a:r>
              <a:rPr lang="fr-FR" sz="1000" i="1" dirty="0">
                <a:latin typeface="Times"/>
              </a:rPr>
              <a:t> of </a:t>
            </a:r>
            <a:r>
              <a:rPr lang="fr-FR" sz="1000" i="1" dirty="0" err="1" smtClean="0">
                <a:latin typeface="Times"/>
              </a:rPr>
              <a:t>higher</a:t>
            </a:r>
            <a:r>
              <a:rPr lang="fr-FR" sz="1000" i="1" dirty="0" smtClean="0">
                <a:latin typeface="Times"/>
              </a:rPr>
              <a:t> </a:t>
            </a:r>
            <a:r>
              <a:rPr lang="fr-FR" sz="1000" i="1" dirty="0" err="1" smtClean="0">
                <a:latin typeface="Times"/>
              </a:rPr>
              <a:t>education</a:t>
            </a:r>
            <a:r>
              <a:rPr lang="fr-FR" sz="1000" i="1" dirty="0" smtClean="0">
                <a:latin typeface="Times"/>
              </a:rPr>
              <a:t> and </a:t>
            </a:r>
            <a:r>
              <a:rPr lang="fr-FR" sz="1000" i="1" dirty="0" err="1" smtClean="0">
                <a:latin typeface="Times"/>
              </a:rPr>
              <a:t>research</a:t>
            </a:r>
            <a:r>
              <a:rPr lang="fr-FR" sz="1000" i="1" dirty="0" smtClean="0">
                <a:latin typeface="Times"/>
              </a:rPr>
              <a:t> : </a:t>
            </a:r>
            <a:endParaRPr lang="fr-FR" sz="1000" i="1" dirty="0">
              <a:latin typeface="Times"/>
            </a:endParaRPr>
          </a:p>
          <a:p>
            <a:pPr algn="ctr"/>
            <a:r>
              <a:rPr lang="fr-FR" sz="1000" i="1" dirty="0" smtClean="0">
                <a:latin typeface="Times"/>
              </a:rPr>
              <a:t>http</a:t>
            </a:r>
            <a:r>
              <a:rPr lang="fr-FR" sz="1000" i="1" dirty="0">
                <a:latin typeface="Times"/>
              </a:rPr>
              <a:t>://</a:t>
            </a:r>
            <a:r>
              <a:rPr lang="fr-FR" sz="1000" i="1" dirty="0" err="1">
                <a:latin typeface="Times"/>
              </a:rPr>
              <a:t>openscience.ens.fr</a:t>
            </a:r>
            <a:r>
              <a:rPr lang="fr-FR" sz="1000" i="1" dirty="0">
                <a:latin typeface="Times"/>
              </a:rPr>
              <a:t>/MARIE_FARGE/ARTICLES/</a:t>
            </a:r>
            <a:r>
              <a:rPr lang="fr-FR" sz="1000" i="1" dirty="0" smtClean="0">
                <a:latin typeface="Times"/>
              </a:rPr>
              <a:t>2012_06_29_NOTE_POUR_LA_MINISTRE_DE_LA_RECHERCHE</a:t>
            </a:r>
          </a:p>
        </p:txBody>
      </p:sp>
      <p:sp>
        <p:nvSpPr>
          <p:cNvPr id="21" name="ZoneTexte 13"/>
          <p:cNvSpPr txBox="1"/>
          <p:nvPr/>
        </p:nvSpPr>
        <p:spPr>
          <a:xfrm>
            <a:off x="4139952" y="4469050"/>
            <a:ext cx="4896544" cy="400110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latin typeface="Times"/>
              </a:rPr>
              <a:t>http://</a:t>
            </a:r>
            <a:r>
              <a:rPr lang="fr-FR" sz="1000" i="1" dirty="0" err="1">
                <a:latin typeface="Times"/>
              </a:rPr>
              <a:t>openscience.ens.fr</a:t>
            </a:r>
            <a:r>
              <a:rPr lang="fr-FR" sz="1000" i="1" dirty="0">
                <a:latin typeface="Times"/>
              </a:rPr>
              <a:t>/OPEN_ACCESS_MODELS/DIAMOND_OPEN_ACCESS/</a:t>
            </a:r>
            <a:r>
              <a:rPr lang="fr-FR" sz="1000" i="1" dirty="0" smtClean="0">
                <a:latin typeface="Times"/>
              </a:rPr>
              <a:t>2012_06_07_Mail_Marie_Farge_to_Tim_Gowers_to_propose_Diamond_Open_Access.pdf</a:t>
            </a:r>
          </a:p>
        </p:txBody>
      </p:sp>
    </p:spTree>
    <p:extLst>
      <p:ext uri="{BB962C8B-B14F-4D97-AF65-F5344CB8AC3E}">
        <p14:creationId xmlns:p14="http://schemas.microsoft.com/office/powerpoint/2010/main" val="3037633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Diamond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Open Access model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6" name="ZoneTexte 14"/>
          <p:cNvSpPr txBox="1">
            <a:spLocks noChangeArrowheads="1"/>
          </p:cNvSpPr>
          <p:nvPr/>
        </p:nvSpPr>
        <p:spPr bwMode="auto">
          <a:xfrm>
            <a:off x="971600" y="3933056"/>
            <a:ext cx="7632848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E</a:t>
            </a:r>
            <a:r>
              <a:rPr lang="fr-FR" dirty="0" smtClean="0">
                <a:solidFill>
                  <a:srgbClr val="FF0000"/>
                </a:solidFill>
              </a:rPr>
              <a:t>ditors </a:t>
            </a:r>
            <a:r>
              <a:rPr lang="fr-FR" dirty="0" err="1" smtClean="0">
                <a:solidFill>
                  <a:srgbClr val="FF0000"/>
                </a:solidFill>
              </a:rPr>
              <a:t>collectively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own</a:t>
            </a:r>
            <a:r>
              <a:rPr lang="fr-FR" dirty="0" smtClean="0">
                <a:solidFill>
                  <a:srgbClr val="FF0000"/>
                </a:solidFill>
              </a:rPr>
              <a:t> the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title</a:t>
            </a:r>
            <a:r>
              <a:rPr lang="fr-FR" dirty="0" smtClean="0">
                <a:solidFill>
                  <a:srgbClr val="FF0000"/>
                </a:solidFill>
              </a:rPr>
              <a:t> and </a:t>
            </a:r>
            <a:r>
              <a:rPr lang="fr-FR" dirty="0" err="1" smtClean="0">
                <a:solidFill>
                  <a:srgbClr val="FF0000"/>
                </a:solidFill>
              </a:rPr>
              <a:t>assets</a:t>
            </a:r>
            <a:r>
              <a:rPr lang="fr-FR" dirty="0" smtClean="0">
                <a:solidFill>
                  <a:srgbClr val="FF0000"/>
                </a:solidFill>
              </a:rPr>
              <a:t> of the journal</a:t>
            </a:r>
            <a:r>
              <a:rPr lang="fr-FR" dirty="0" smtClean="0">
                <a:solidFill>
                  <a:srgbClr val="000000"/>
                </a:solidFill>
              </a:rPr>
              <a:t>, </a:t>
            </a:r>
            <a:r>
              <a:rPr lang="fr-FR" dirty="0" err="1" smtClean="0">
                <a:solidFill>
                  <a:srgbClr val="28C191"/>
                </a:solidFill>
              </a:rPr>
              <a:t>because</a:t>
            </a:r>
            <a:endParaRPr lang="fr-FR" dirty="0" smtClean="0">
              <a:solidFill>
                <a:srgbClr val="28C191"/>
              </a:solidFill>
            </a:endParaRPr>
          </a:p>
          <a:p>
            <a:pPr algn="ctr"/>
            <a:r>
              <a:rPr lang="fr-FR" dirty="0" err="1" smtClean="0">
                <a:solidFill>
                  <a:srgbClr val="28C191"/>
                </a:solidFill>
              </a:rPr>
              <a:t>they</a:t>
            </a:r>
            <a:r>
              <a:rPr lang="fr-FR" dirty="0" smtClean="0">
                <a:solidFill>
                  <a:srgbClr val="28C191"/>
                </a:solidFill>
              </a:rPr>
              <a:t> are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28C191"/>
                </a:solidFill>
              </a:rPr>
              <a:t>responsible</a:t>
            </a:r>
            <a:r>
              <a:rPr lang="fr-FR" dirty="0" smtClean="0">
                <a:solidFill>
                  <a:srgbClr val="28C191"/>
                </a:solidFill>
              </a:rPr>
              <a:t> for </a:t>
            </a:r>
            <a:r>
              <a:rPr lang="fr-FR" dirty="0" err="1" smtClean="0">
                <a:solidFill>
                  <a:srgbClr val="28C191"/>
                </a:solidFill>
              </a:rPr>
              <a:t>peer</a:t>
            </a:r>
            <a:r>
              <a:rPr lang="fr-FR" dirty="0" smtClean="0">
                <a:solidFill>
                  <a:srgbClr val="28C191"/>
                </a:solidFill>
              </a:rPr>
              <a:t> </a:t>
            </a:r>
            <a:r>
              <a:rPr lang="fr-FR" dirty="0" err="1" smtClean="0">
                <a:solidFill>
                  <a:srgbClr val="28C191"/>
                </a:solidFill>
              </a:rPr>
              <a:t>review</a:t>
            </a:r>
            <a:r>
              <a:rPr lang="fr-FR" dirty="0" smtClean="0">
                <a:solidFill>
                  <a:srgbClr val="28C191"/>
                </a:solidFill>
              </a:rPr>
              <a:t> </a:t>
            </a:r>
            <a:r>
              <a:rPr lang="fr-FR" dirty="0" err="1" smtClean="0">
                <a:solidFill>
                  <a:srgbClr val="28C191"/>
                </a:solidFill>
              </a:rPr>
              <a:t>which</a:t>
            </a:r>
            <a:r>
              <a:rPr lang="fr-FR" dirty="0" smtClean="0">
                <a:solidFill>
                  <a:srgbClr val="28C191"/>
                </a:solidFill>
              </a:rPr>
              <a:t> </a:t>
            </a:r>
            <a:r>
              <a:rPr lang="fr-FR" dirty="0" err="1" smtClean="0">
                <a:solidFill>
                  <a:srgbClr val="28C191"/>
                </a:solidFill>
              </a:rPr>
              <a:t>requires</a:t>
            </a:r>
            <a:r>
              <a:rPr lang="fr-FR" dirty="0" smtClean="0">
                <a:solidFill>
                  <a:srgbClr val="28C191"/>
                </a:solidFill>
              </a:rPr>
              <a:t> a </a:t>
            </a:r>
            <a:r>
              <a:rPr lang="fr-FR" dirty="0" err="1" smtClean="0">
                <a:solidFill>
                  <a:srgbClr val="28C191"/>
                </a:solidFill>
              </a:rPr>
              <a:t>high</a:t>
            </a:r>
            <a:r>
              <a:rPr lang="fr-FR" dirty="0" smtClean="0">
                <a:solidFill>
                  <a:srgbClr val="28C191"/>
                </a:solidFill>
              </a:rPr>
              <a:t> </a:t>
            </a:r>
            <a:r>
              <a:rPr lang="fr-FR" dirty="0" err="1" smtClean="0">
                <a:solidFill>
                  <a:srgbClr val="28C191"/>
                </a:solidFill>
              </a:rPr>
              <a:t>level</a:t>
            </a:r>
            <a:r>
              <a:rPr lang="fr-FR" dirty="0" smtClean="0">
                <a:solidFill>
                  <a:srgbClr val="28C191"/>
                </a:solidFill>
              </a:rPr>
              <a:t> of expertise</a:t>
            </a:r>
            <a:r>
              <a:rPr lang="fr-FR" dirty="0" smtClean="0">
                <a:solidFill>
                  <a:srgbClr val="000000"/>
                </a:solidFill>
              </a:rPr>
              <a:t>.</a:t>
            </a:r>
          </a:p>
          <a:p>
            <a:pPr algn="ctr"/>
            <a:r>
              <a:rPr lang="fr-FR" dirty="0">
                <a:solidFill>
                  <a:srgbClr val="000000"/>
                </a:solidFill>
              </a:rPr>
              <a:t>E</a:t>
            </a:r>
            <a:r>
              <a:rPr lang="fr-FR" dirty="0" smtClean="0">
                <a:solidFill>
                  <a:srgbClr val="000000"/>
                </a:solidFill>
              </a:rPr>
              <a:t>ditors and referees </a:t>
            </a:r>
            <a:r>
              <a:rPr lang="fr-FR" dirty="0" err="1" smtClean="0">
                <a:solidFill>
                  <a:srgbClr val="000000"/>
                </a:solidFill>
              </a:rPr>
              <a:t>provide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this</a:t>
            </a:r>
            <a:r>
              <a:rPr lang="fr-FR" dirty="0" smtClean="0">
                <a:solidFill>
                  <a:srgbClr val="000000"/>
                </a:solidFill>
              </a:rPr>
              <a:t> service gratis as part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of </a:t>
            </a:r>
            <a:r>
              <a:rPr lang="fr-FR" dirty="0" err="1" smtClean="0">
                <a:solidFill>
                  <a:srgbClr val="000000"/>
                </a:solidFill>
              </a:rPr>
              <a:t>their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academic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duties</a:t>
            </a:r>
            <a:r>
              <a:rPr lang="fr-FR" dirty="0" smtClean="0"/>
              <a:t>.</a:t>
            </a:r>
          </a:p>
        </p:txBody>
      </p:sp>
      <p:sp>
        <p:nvSpPr>
          <p:cNvPr id="14" name="ZoneTexte 14"/>
          <p:cNvSpPr txBox="1">
            <a:spLocks noChangeArrowheads="1"/>
          </p:cNvSpPr>
          <p:nvPr/>
        </p:nvSpPr>
        <p:spPr bwMode="auto">
          <a:xfrm>
            <a:off x="693913" y="1126485"/>
            <a:ext cx="80545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28C191"/>
                </a:solidFill>
              </a:rPr>
              <a:t>Authors </a:t>
            </a:r>
            <a:r>
              <a:rPr lang="en-US" dirty="0" smtClean="0">
                <a:solidFill>
                  <a:srgbClr val="28C191"/>
                </a:solidFill>
              </a:rPr>
              <a:t>deposit their preprint</a:t>
            </a:r>
            <a:r>
              <a:rPr lang="en-US" dirty="0">
                <a:solidFill>
                  <a:srgbClr val="28C191"/>
                </a:solidFill>
              </a:rPr>
              <a:t> </a:t>
            </a:r>
            <a:r>
              <a:rPr lang="en-US" dirty="0" smtClean="0">
                <a:solidFill>
                  <a:srgbClr val="28C191"/>
                </a:solidFill>
              </a:rPr>
              <a:t>in an open repository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i="1" dirty="0" smtClean="0">
                <a:solidFill>
                  <a:srgbClr val="000000"/>
                </a:solidFill>
              </a:rPr>
              <a:t>e.g.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i="1" dirty="0" err="1" smtClean="0">
                <a:solidFill>
                  <a:srgbClr val="000000"/>
                </a:solidFill>
              </a:rPr>
              <a:t>arXiv</a:t>
            </a:r>
            <a:r>
              <a:rPr lang="en-US" dirty="0" smtClean="0">
                <a:solidFill>
                  <a:srgbClr val="000000"/>
                </a:solidFill>
              </a:rPr>
              <a:t>),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which is thus officially dated and published in open access </a:t>
            </a:r>
            <a:r>
              <a:rPr lang="en-US" dirty="0" smtClean="0">
                <a:solidFill>
                  <a:srgbClr val="28C191"/>
                </a:solidFill>
              </a:rPr>
              <a:t>for free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1331640" y="5013176"/>
            <a:ext cx="70839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 err="1" smtClean="0">
                <a:solidFill>
                  <a:srgbClr val="3366FF"/>
                </a:solidFill>
              </a:rPr>
              <a:t>Publishers</a:t>
            </a:r>
            <a:r>
              <a:rPr lang="fr-FR" dirty="0">
                <a:solidFill>
                  <a:srgbClr val="3366FF"/>
                </a:solidFill>
              </a:rPr>
              <a:t> </a:t>
            </a:r>
            <a:r>
              <a:rPr lang="fr-FR" dirty="0" smtClean="0">
                <a:solidFill>
                  <a:srgbClr val="3366FF"/>
                </a:solidFill>
              </a:rPr>
              <a:t>are no longer the </a:t>
            </a:r>
            <a:r>
              <a:rPr lang="fr-FR" dirty="0" err="1" smtClean="0">
                <a:solidFill>
                  <a:srgbClr val="3366FF"/>
                </a:solidFill>
              </a:rPr>
              <a:t>owners</a:t>
            </a:r>
            <a:r>
              <a:rPr lang="fr-FR" dirty="0" smtClean="0">
                <a:solidFill>
                  <a:srgbClr val="3366FF"/>
                </a:solidFill>
              </a:rPr>
              <a:t> of </a:t>
            </a:r>
            <a:r>
              <a:rPr lang="fr-FR" dirty="0" err="1" smtClean="0">
                <a:solidFill>
                  <a:srgbClr val="3366FF"/>
                </a:solidFill>
              </a:rPr>
              <a:t>peer-reviewed</a:t>
            </a:r>
            <a:r>
              <a:rPr lang="fr-FR" dirty="0" smtClean="0">
                <a:solidFill>
                  <a:srgbClr val="3366FF"/>
                </a:solidFill>
              </a:rPr>
              <a:t> </a:t>
            </a:r>
            <a:r>
              <a:rPr lang="fr-FR" dirty="0" err="1" smtClean="0">
                <a:solidFill>
                  <a:srgbClr val="3366FF"/>
                </a:solidFill>
              </a:rPr>
              <a:t>journals</a:t>
            </a:r>
            <a:r>
              <a:rPr lang="fr-FR" dirty="0" smtClean="0">
                <a:solidFill>
                  <a:srgbClr val="3366FF"/>
                </a:solidFill>
              </a:rPr>
              <a:t> </a:t>
            </a:r>
          </a:p>
          <a:p>
            <a:pPr algn="ctr"/>
            <a:r>
              <a:rPr lang="fr-FR" dirty="0" smtClean="0">
                <a:solidFill>
                  <a:srgbClr val="3366FF"/>
                </a:solidFill>
              </a:rPr>
              <a:t>but </a:t>
            </a:r>
            <a:r>
              <a:rPr lang="fr-FR" dirty="0" err="1" smtClean="0">
                <a:solidFill>
                  <a:srgbClr val="3366FF"/>
                </a:solidFill>
              </a:rPr>
              <a:t>only</a:t>
            </a:r>
            <a:r>
              <a:rPr lang="fr-FR" dirty="0" smtClean="0">
                <a:solidFill>
                  <a:srgbClr val="3366FF"/>
                </a:solidFill>
              </a:rPr>
              <a:t> service providers</a:t>
            </a:r>
            <a:r>
              <a:rPr lang="fr-FR" dirty="0" smtClean="0">
                <a:solidFill>
                  <a:srgbClr val="000000"/>
                </a:solidFill>
              </a:rPr>
              <a:t>. </a:t>
            </a:r>
            <a:r>
              <a:rPr lang="fr-FR" dirty="0">
                <a:solidFill>
                  <a:srgbClr val="28C191"/>
                </a:solidFill>
              </a:rPr>
              <a:t>E</a:t>
            </a:r>
            <a:r>
              <a:rPr lang="fr-FR" dirty="0" smtClean="0">
                <a:solidFill>
                  <a:srgbClr val="28C191"/>
                </a:solidFill>
              </a:rPr>
              <a:t>ditors</a:t>
            </a:r>
            <a:r>
              <a:rPr lang="fr-FR" dirty="0" smtClean="0">
                <a:solidFill>
                  <a:srgbClr val="3366FF"/>
                </a:solidFill>
              </a:rPr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thus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28C191"/>
                </a:solidFill>
              </a:rPr>
              <a:t>choose</a:t>
            </a:r>
            <a:r>
              <a:rPr lang="fr-FR" dirty="0" smtClean="0">
                <a:solidFill>
                  <a:srgbClr val="28C191"/>
                </a:solidFill>
              </a:rPr>
              <a:t> on </a:t>
            </a:r>
            <a:r>
              <a:rPr lang="fr-FR" dirty="0">
                <a:solidFill>
                  <a:srgbClr val="28C191"/>
                </a:solidFill>
              </a:rPr>
              <a:t>a </a:t>
            </a:r>
            <a:r>
              <a:rPr lang="fr-FR" dirty="0" err="1">
                <a:solidFill>
                  <a:srgbClr val="28C191"/>
                </a:solidFill>
              </a:rPr>
              <a:t>competitive</a:t>
            </a:r>
            <a:r>
              <a:rPr lang="fr-FR" dirty="0">
                <a:solidFill>
                  <a:srgbClr val="28C191"/>
                </a:solidFill>
              </a:rPr>
              <a:t> </a:t>
            </a:r>
            <a:r>
              <a:rPr lang="fr-FR" dirty="0" smtClean="0">
                <a:solidFill>
                  <a:srgbClr val="28C191"/>
                </a:solidFill>
              </a:rPr>
              <a:t>basis </a:t>
            </a:r>
          </a:p>
          <a:p>
            <a:pPr algn="ctr"/>
            <a:r>
              <a:rPr lang="fr-FR" dirty="0" err="1">
                <a:solidFill>
                  <a:srgbClr val="000000"/>
                </a:solidFill>
              </a:rPr>
              <a:t>a</a:t>
            </a:r>
            <a:r>
              <a:rPr lang="fr-FR" dirty="0" err="1" smtClean="0">
                <a:solidFill>
                  <a:srgbClr val="000000"/>
                </a:solidFill>
              </a:rPr>
              <a:t>mong</a:t>
            </a:r>
            <a:r>
              <a:rPr lang="fr-FR" dirty="0" smtClean="0">
                <a:solidFill>
                  <a:srgbClr val="000000"/>
                </a:solidFill>
              </a:rPr>
              <a:t> the </a:t>
            </a:r>
            <a:r>
              <a:rPr lang="fr-FR" dirty="0" err="1" smtClean="0">
                <a:solidFill>
                  <a:srgbClr val="000000"/>
                </a:solidFill>
              </a:rPr>
              <a:t>various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28C191"/>
                </a:solidFill>
              </a:rPr>
              <a:t>services </a:t>
            </a:r>
            <a:r>
              <a:rPr lang="fr-FR" dirty="0" err="1" smtClean="0">
                <a:solidFill>
                  <a:srgbClr val="28C191"/>
                </a:solidFill>
              </a:rPr>
              <a:t>offered</a:t>
            </a:r>
            <a:r>
              <a:rPr lang="fr-FR" dirty="0" smtClean="0">
                <a:solidFill>
                  <a:srgbClr val="28C191"/>
                </a:solidFill>
              </a:rPr>
              <a:t> by </a:t>
            </a:r>
            <a:r>
              <a:rPr lang="fr-FR" dirty="0" err="1">
                <a:solidFill>
                  <a:srgbClr val="28C191"/>
                </a:solidFill>
              </a:rPr>
              <a:t>publishers</a:t>
            </a:r>
            <a:r>
              <a:rPr lang="fr-FR" dirty="0"/>
              <a:t>, if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.</a:t>
            </a:r>
            <a:r>
              <a:rPr lang="en-US" dirty="0" smtClean="0"/>
              <a:t> </a:t>
            </a:r>
            <a:endParaRPr lang="fr-FR" b="0" dirty="0">
              <a:latin typeface="Calibri"/>
            </a:endParaRPr>
          </a:p>
        </p:txBody>
      </p:sp>
      <p:sp>
        <p:nvSpPr>
          <p:cNvPr id="10" name="ZoneTexte 8"/>
          <p:cNvSpPr txBox="1"/>
          <p:nvPr/>
        </p:nvSpPr>
        <p:spPr>
          <a:xfrm>
            <a:off x="3347864" y="3501008"/>
            <a:ext cx="3096344" cy="307777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Times"/>
                <a:cs typeface="Times"/>
              </a:rPr>
              <a:t>https://</a:t>
            </a:r>
            <a:r>
              <a:rPr lang="en-US" sz="1400" i="1" dirty="0" err="1">
                <a:latin typeface="Times"/>
                <a:cs typeface="Times"/>
              </a:rPr>
              <a:t>creativecommons.org</a:t>
            </a:r>
            <a:r>
              <a:rPr lang="en-US" sz="1400" i="1" dirty="0">
                <a:latin typeface="Times"/>
                <a:cs typeface="Times"/>
              </a:rPr>
              <a:t>/licenses/</a:t>
            </a:r>
            <a:endParaRPr lang="fr-FR" sz="1400" i="1" dirty="0" smtClean="0">
              <a:latin typeface="Times"/>
              <a:cs typeface="Times"/>
            </a:endParaRPr>
          </a:p>
        </p:txBody>
      </p:sp>
      <p:pic>
        <p:nvPicPr>
          <p:cNvPr id="11" name="Picture 10" descr="CC-B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501076"/>
              </p:ext>
            </p:extLst>
          </p:nvPr>
        </p:nvGraphicFramePr>
        <p:xfrm>
          <a:off x="4355976" y="4823208"/>
          <a:ext cx="1008112" cy="405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5" imgW="228600" imgH="203200" progId="Equation.3">
                  <p:embed/>
                </p:oleObj>
              </mc:Choice>
              <mc:Fallback>
                <p:oleObj name="Equation" r:id="rId5" imgW="228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4823208"/>
                        <a:ext cx="1008112" cy="405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395536" y="1630541"/>
            <a:ext cx="871296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</a:rPr>
              <a:t>Authors then submit their preprint to a journal to be peer-reviewed </a:t>
            </a:r>
          </a:p>
          <a:p>
            <a:pPr algn="ctr"/>
            <a:r>
              <a:rPr lang="en-US" dirty="0" smtClean="0"/>
              <a:t>(</a:t>
            </a:r>
            <a:r>
              <a:rPr lang="en-US" i="1" dirty="0" smtClean="0"/>
              <a:t>i.e</a:t>
            </a:r>
            <a:r>
              <a:rPr lang="en-US" dirty="0" smtClean="0"/>
              <a:t>., checked by referees, improved, revised) and published, if accepted.</a:t>
            </a:r>
          </a:p>
        </p:txBody>
      </p:sp>
      <p:sp>
        <p:nvSpPr>
          <p:cNvPr id="16" name="ZoneTexte 8"/>
          <p:cNvSpPr txBox="1"/>
          <p:nvPr/>
        </p:nvSpPr>
        <p:spPr>
          <a:xfrm>
            <a:off x="1691680" y="6021288"/>
            <a:ext cx="6480720" cy="307777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Times"/>
                <a:cs typeface="Times"/>
              </a:rPr>
              <a:t>http://</a:t>
            </a:r>
            <a:r>
              <a:rPr lang="en-US" sz="1400" i="1" dirty="0" err="1">
                <a:latin typeface="Times"/>
                <a:cs typeface="Times"/>
              </a:rPr>
              <a:t>openscience.ens.fr</a:t>
            </a:r>
            <a:r>
              <a:rPr lang="en-US" sz="1400" i="1" dirty="0">
                <a:latin typeface="Times"/>
                <a:cs typeface="Times"/>
              </a:rPr>
              <a:t>/OPEN_ACCESS_MODELS/DIAMOND_OPEN_ACCESS/</a:t>
            </a:r>
            <a:endParaRPr lang="fr-FR" sz="1400" i="1" dirty="0" smtClean="0">
              <a:latin typeface="Times"/>
              <a:cs typeface="Time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6899" y="2433662"/>
            <a:ext cx="7485541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If accepted, the </a:t>
            </a:r>
            <a:r>
              <a:rPr lang="en-US" dirty="0" smtClean="0">
                <a:solidFill>
                  <a:srgbClr val="FF0000"/>
                </a:solidFill>
              </a:rPr>
              <a:t>article is published in open access with a CC-BY license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</a:p>
          <a:p>
            <a:pPr algn="ctr"/>
            <a:r>
              <a:rPr lang="en-US" dirty="0"/>
              <a:t>which allows anyone to distribute it as long as its authors are credited</a:t>
            </a:r>
            <a:r>
              <a:rPr lang="en-US" dirty="0" smtClean="0"/>
              <a:t>.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Authors retain their copyright and don’t have to pay to publish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30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08520" y="-152400"/>
            <a:ext cx="957706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Need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for public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publishing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platforms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14" name="ZoneTexte 14"/>
          <p:cNvSpPr txBox="1">
            <a:spLocks noChangeArrowheads="1"/>
          </p:cNvSpPr>
          <p:nvPr/>
        </p:nvSpPr>
        <p:spPr bwMode="auto">
          <a:xfrm>
            <a:off x="1334449" y="1124744"/>
            <a:ext cx="65086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 err="1">
                <a:solidFill>
                  <a:srgbClr val="28C191"/>
                </a:solidFill>
              </a:rPr>
              <a:t>F</a:t>
            </a:r>
            <a:r>
              <a:rPr lang="fr-FR" dirty="0" err="1" smtClean="0">
                <a:solidFill>
                  <a:srgbClr val="28C191"/>
                </a:solidFill>
              </a:rPr>
              <a:t>unding</a:t>
            </a:r>
            <a:r>
              <a:rPr lang="fr-FR" dirty="0" smtClean="0">
                <a:solidFill>
                  <a:srgbClr val="28C191"/>
                </a:solidFill>
              </a:rPr>
              <a:t> </a:t>
            </a:r>
            <a:r>
              <a:rPr lang="fr-FR" dirty="0" err="1" smtClean="0">
                <a:solidFill>
                  <a:srgbClr val="28C191"/>
                </a:solidFill>
              </a:rPr>
              <a:t>agencies</a:t>
            </a:r>
            <a:r>
              <a:rPr lang="fr-FR" dirty="0" smtClean="0">
                <a:solidFill>
                  <a:srgbClr val="28C191"/>
                </a:solidFill>
              </a:rPr>
              <a:t> </a:t>
            </a:r>
            <a:r>
              <a:rPr lang="fr-FR" dirty="0" err="1" smtClean="0">
                <a:solidFill>
                  <a:srgbClr val="28C191"/>
                </a:solidFill>
              </a:rPr>
              <a:t>should</a:t>
            </a:r>
            <a:r>
              <a:rPr lang="fr-FR" dirty="0" smtClean="0">
                <a:solidFill>
                  <a:srgbClr val="28C191"/>
                </a:solidFill>
              </a:rPr>
              <a:t> </a:t>
            </a:r>
            <a:r>
              <a:rPr lang="fr-FR" dirty="0" err="1" smtClean="0">
                <a:solidFill>
                  <a:srgbClr val="28C191"/>
                </a:solidFill>
              </a:rPr>
              <a:t>provide</a:t>
            </a:r>
            <a:r>
              <a:rPr lang="fr-FR" dirty="0" smtClean="0">
                <a:solidFill>
                  <a:srgbClr val="28C191"/>
                </a:solidFill>
              </a:rPr>
              <a:t> for free </a:t>
            </a:r>
            <a:r>
              <a:rPr lang="fr-FR" dirty="0" smtClean="0">
                <a:solidFill>
                  <a:srgbClr val="000000"/>
                </a:solidFill>
              </a:rPr>
              <a:t>to </a:t>
            </a:r>
            <a:r>
              <a:rPr lang="fr-FR" dirty="0" err="1" smtClean="0">
                <a:solidFill>
                  <a:srgbClr val="000000"/>
                </a:solidFill>
              </a:rPr>
              <a:t>researchers</a:t>
            </a:r>
            <a:endParaRPr lang="fr-FR" dirty="0" smtClean="0">
              <a:solidFill>
                <a:srgbClr val="000000"/>
              </a:solidFill>
            </a:endParaRPr>
          </a:p>
          <a:p>
            <a:pPr algn="ctr"/>
            <a:r>
              <a:rPr lang="fr-FR" dirty="0" err="1" smtClean="0">
                <a:solidFill>
                  <a:srgbClr val="FF0000"/>
                </a:solidFill>
              </a:rPr>
              <a:t>publicly-owned</a:t>
            </a:r>
            <a:r>
              <a:rPr lang="fr-FR" dirty="0" smtClean="0">
                <a:solidFill>
                  <a:srgbClr val="FF0000"/>
                </a:solidFill>
              </a:rPr>
              <a:t> non-for-profit </a:t>
            </a:r>
            <a:r>
              <a:rPr lang="fr-FR" dirty="0" err="1" smtClean="0">
                <a:solidFill>
                  <a:srgbClr val="FF0000"/>
                </a:solidFill>
              </a:rPr>
              <a:t>publishing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platforms</a:t>
            </a:r>
            <a:r>
              <a:rPr lang="fr-FR" dirty="0" smtClean="0">
                <a:solidFill>
                  <a:srgbClr val="000000"/>
                </a:solidFill>
              </a:rPr>
              <a:t>,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fr-FR" dirty="0"/>
              <a:t>a</a:t>
            </a:r>
            <a:r>
              <a:rPr lang="fr-FR" dirty="0" smtClean="0"/>
              <a:t>s infrastructures for </a:t>
            </a:r>
            <a:r>
              <a:rPr lang="fr-FR" dirty="0" err="1" smtClean="0"/>
              <a:t>research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000000"/>
                </a:solidFill>
              </a:rPr>
              <a:t>on the model of </a:t>
            </a:r>
            <a:r>
              <a:rPr lang="fr-FR" dirty="0" err="1" smtClean="0">
                <a:solidFill>
                  <a:srgbClr val="000000"/>
                </a:solidFill>
              </a:rPr>
              <a:t>computing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centers</a:t>
            </a:r>
            <a:r>
              <a:rPr lang="fr-FR" dirty="0">
                <a:solidFill>
                  <a:srgbClr val="000000"/>
                </a:solidFill>
              </a:rPr>
              <a:t>,</a:t>
            </a:r>
            <a:endParaRPr lang="fr-FR" dirty="0" smtClean="0">
              <a:solidFill>
                <a:srgbClr val="FF0000"/>
              </a:solidFill>
            </a:endParaRPr>
          </a:p>
          <a:p>
            <a:pPr algn="ctr"/>
            <a:r>
              <a:rPr lang="fr-FR" dirty="0" smtClean="0">
                <a:solidFill>
                  <a:srgbClr val="3366FF"/>
                </a:solidFill>
              </a:rPr>
              <a:t>to </a:t>
            </a:r>
            <a:r>
              <a:rPr lang="fr-FR" dirty="0" err="1" smtClean="0">
                <a:solidFill>
                  <a:srgbClr val="3366FF"/>
                </a:solidFill>
              </a:rPr>
              <a:t>peer</a:t>
            </a:r>
            <a:r>
              <a:rPr lang="fr-FR" dirty="0">
                <a:solidFill>
                  <a:srgbClr val="3366FF"/>
                </a:solidFill>
              </a:rPr>
              <a:t> </a:t>
            </a:r>
            <a:r>
              <a:rPr lang="fr-FR" dirty="0" err="1" smtClean="0">
                <a:solidFill>
                  <a:srgbClr val="3366FF"/>
                </a:solidFill>
              </a:rPr>
              <a:t>review</a:t>
            </a:r>
            <a:r>
              <a:rPr lang="fr-FR" dirty="0" smtClean="0">
                <a:solidFill>
                  <a:srgbClr val="3366FF"/>
                </a:solidFill>
              </a:rPr>
              <a:t> and </a:t>
            </a:r>
            <a:r>
              <a:rPr lang="fr-FR" dirty="0" err="1" smtClean="0">
                <a:solidFill>
                  <a:srgbClr val="3366FF"/>
                </a:solidFill>
              </a:rPr>
              <a:t>publish</a:t>
            </a:r>
            <a:r>
              <a:rPr lang="fr-FR" dirty="0" smtClean="0">
                <a:solidFill>
                  <a:srgbClr val="3366FF"/>
                </a:solidFill>
              </a:rPr>
              <a:t> </a:t>
            </a:r>
            <a:r>
              <a:rPr lang="fr-FR" dirty="0" err="1" smtClean="0">
                <a:solidFill>
                  <a:srgbClr val="3366FF"/>
                </a:solidFill>
              </a:rPr>
              <a:t>research</a:t>
            </a:r>
            <a:r>
              <a:rPr lang="fr-FR" dirty="0" smtClean="0">
                <a:solidFill>
                  <a:srgbClr val="3366FF"/>
                </a:solidFill>
              </a:rPr>
              <a:t> articles</a:t>
            </a:r>
          </a:p>
          <a:p>
            <a:pPr algn="ctr"/>
            <a:r>
              <a:rPr lang="fr-FR" dirty="0" err="1" smtClean="0">
                <a:solidFill>
                  <a:srgbClr val="3366FF"/>
                </a:solidFill>
              </a:rPr>
              <a:t>with</a:t>
            </a:r>
            <a:r>
              <a:rPr lang="fr-FR" dirty="0" smtClean="0">
                <a:solidFill>
                  <a:srgbClr val="3366FF"/>
                </a:solidFill>
              </a:rPr>
              <a:t> the help of </a:t>
            </a:r>
            <a:r>
              <a:rPr lang="fr-FR" dirty="0" err="1" smtClean="0">
                <a:solidFill>
                  <a:srgbClr val="3366FF"/>
                </a:solidFill>
              </a:rPr>
              <a:t>librarians</a:t>
            </a:r>
            <a:r>
              <a:rPr lang="fr-FR" dirty="0" smtClean="0">
                <a:solidFill>
                  <a:srgbClr val="3366FF"/>
                </a:solidFill>
              </a:rPr>
              <a:t> and </a:t>
            </a:r>
            <a:r>
              <a:rPr lang="fr-FR" dirty="0" err="1" smtClean="0">
                <a:solidFill>
                  <a:srgbClr val="3366FF"/>
                </a:solidFill>
              </a:rPr>
              <a:t>publishers</a:t>
            </a:r>
            <a:r>
              <a:rPr lang="fr-FR" dirty="0" smtClean="0">
                <a:solidFill>
                  <a:srgbClr val="3366FF"/>
                </a:solidFill>
              </a:rPr>
              <a:t> as service providers</a:t>
            </a:r>
            <a:r>
              <a:rPr lang="fr-FR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0" name="ZoneTexte 14"/>
          <p:cNvSpPr txBox="1">
            <a:spLocks noChangeArrowheads="1"/>
          </p:cNvSpPr>
          <p:nvPr/>
        </p:nvSpPr>
        <p:spPr bwMode="auto">
          <a:xfrm>
            <a:off x="827584" y="3861048"/>
            <a:ext cx="7272808" cy="175432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 smtClean="0"/>
              <a:t>The </a:t>
            </a:r>
            <a:r>
              <a:rPr lang="fr-FR" dirty="0" err="1" smtClean="0">
                <a:solidFill>
                  <a:srgbClr val="3366FF"/>
                </a:solidFill>
              </a:rPr>
              <a:t>governance</a:t>
            </a:r>
            <a:r>
              <a:rPr lang="fr-FR" dirty="0" smtClean="0">
                <a:solidFill>
                  <a:srgbClr val="3366FF"/>
                </a:solidFill>
              </a:rPr>
              <a:t> of </a:t>
            </a:r>
            <a:r>
              <a:rPr lang="fr-FR" dirty="0" err="1" smtClean="0">
                <a:solidFill>
                  <a:srgbClr val="3366FF"/>
                </a:solidFill>
              </a:rPr>
              <a:t>publishing</a:t>
            </a:r>
            <a:r>
              <a:rPr lang="fr-FR" dirty="0" smtClean="0">
                <a:solidFill>
                  <a:srgbClr val="3366FF"/>
                </a:solidFill>
              </a:rPr>
              <a:t> </a:t>
            </a:r>
            <a:r>
              <a:rPr lang="fr-FR" dirty="0" err="1" smtClean="0">
                <a:solidFill>
                  <a:srgbClr val="3366FF"/>
                </a:solidFill>
              </a:rPr>
              <a:t>platforms</a:t>
            </a:r>
            <a:r>
              <a:rPr lang="fr-FR" dirty="0" smtClean="0">
                <a:solidFill>
                  <a:srgbClr val="3366FF"/>
                </a:solidFill>
              </a:rPr>
              <a:t> </a:t>
            </a:r>
            <a:r>
              <a:rPr lang="fr-FR" dirty="0" err="1" smtClean="0">
                <a:solidFill>
                  <a:srgbClr val="3366FF"/>
                </a:solidFill>
              </a:rPr>
              <a:t>is</a:t>
            </a:r>
            <a:r>
              <a:rPr lang="fr-FR" dirty="0" smtClean="0">
                <a:solidFill>
                  <a:srgbClr val="3366FF"/>
                </a:solidFill>
              </a:rPr>
              <a:t> an important issue</a:t>
            </a:r>
            <a:r>
              <a:rPr lang="fr-FR" dirty="0" smtClean="0"/>
              <a:t>,</a:t>
            </a:r>
          </a:p>
          <a:p>
            <a:pPr algn="ctr"/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organized</a:t>
            </a:r>
            <a:r>
              <a:rPr lang="fr-FR" dirty="0" smtClean="0"/>
              <a:t> </a:t>
            </a:r>
            <a:r>
              <a:rPr lang="fr-FR" dirty="0" err="1" smtClean="0"/>
              <a:t>along</a:t>
            </a:r>
            <a:r>
              <a:rPr lang="fr-FR" dirty="0" smtClean="0"/>
              <a:t> the </a:t>
            </a:r>
            <a:r>
              <a:rPr lang="fr-FR" dirty="0" err="1" smtClean="0"/>
              <a:t>lines</a:t>
            </a:r>
            <a:r>
              <a:rPr lang="fr-FR" dirty="0" smtClean="0"/>
              <a:t> of </a:t>
            </a:r>
            <a:r>
              <a:rPr lang="fr-FR" dirty="0" err="1" smtClean="0"/>
              <a:t>computing</a:t>
            </a:r>
            <a:r>
              <a:rPr lang="fr-FR" dirty="0" smtClean="0"/>
              <a:t> </a:t>
            </a:r>
            <a:r>
              <a:rPr lang="fr-FR" dirty="0" err="1" smtClean="0"/>
              <a:t>centers</a:t>
            </a:r>
            <a:r>
              <a:rPr lang="fr-FR" dirty="0" smtClean="0"/>
              <a:t>,</a:t>
            </a:r>
          </a:p>
          <a:p>
            <a:pPr algn="ctr"/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>
                <a:solidFill>
                  <a:srgbClr val="FF0000"/>
                </a:solidFill>
              </a:rPr>
              <a:t>scientific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committee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responsible</a:t>
            </a:r>
            <a:r>
              <a:rPr lang="fr-FR" dirty="0" smtClean="0">
                <a:solidFill>
                  <a:srgbClr val="FF0000"/>
                </a:solidFill>
              </a:rPr>
              <a:t> for </a:t>
            </a:r>
            <a:r>
              <a:rPr lang="fr-FR" dirty="0" err="1" smtClean="0">
                <a:solidFill>
                  <a:srgbClr val="FF0000"/>
                </a:solidFill>
              </a:rPr>
              <a:t>selecting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journals</a:t>
            </a:r>
            <a:r>
              <a:rPr lang="fr-FR" dirty="0">
                <a:solidFill>
                  <a:srgbClr val="FF0000"/>
                </a:solidFill>
              </a:rPr>
              <a:t> </a:t>
            </a:r>
            <a:endParaRPr lang="fr-FR" dirty="0" smtClean="0">
              <a:solidFill>
                <a:srgbClr val="FF0000"/>
              </a:solidFill>
            </a:endParaRPr>
          </a:p>
          <a:p>
            <a:pPr algn="ctr"/>
            <a:r>
              <a:rPr lang="fr-FR" dirty="0" err="1"/>
              <a:t>t</a:t>
            </a:r>
            <a:r>
              <a:rPr lang="fr-FR" dirty="0" err="1" smtClean="0"/>
              <a:t>hat</a:t>
            </a:r>
            <a:r>
              <a:rPr lang="fr-FR" dirty="0" smtClean="0"/>
              <a:t> are </a:t>
            </a:r>
            <a:r>
              <a:rPr lang="fr-FR" dirty="0" smtClean="0">
                <a:solidFill>
                  <a:srgbClr val="000000"/>
                </a:solidFill>
              </a:rPr>
              <a:t>good </a:t>
            </a:r>
            <a:r>
              <a:rPr lang="fr-FR" dirty="0" err="1" smtClean="0">
                <a:solidFill>
                  <a:srgbClr val="000000"/>
                </a:solidFill>
              </a:rPr>
              <a:t>enough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to </a:t>
            </a:r>
            <a:r>
              <a:rPr lang="fr-FR" dirty="0" err="1" smtClean="0">
                <a:solidFill>
                  <a:srgbClr val="FF0000"/>
                </a:solidFill>
              </a:rPr>
              <a:t>merit</a:t>
            </a:r>
            <a:r>
              <a:rPr lang="fr-FR" dirty="0" smtClean="0">
                <a:solidFill>
                  <a:srgbClr val="FF0000"/>
                </a:solidFill>
              </a:rPr>
              <a:t> free publication</a:t>
            </a:r>
            <a:r>
              <a:rPr lang="fr-FR" dirty="0" smtClean="0"/>
              <a:t>. </a:t>
            </a:r>
            <a:r>
              <a:rPr lang="fr-FR" dirty="0" err="1" smtClean="0"/>
              <a:t>Such</a:t>
            </a:r>
            <a:r>
              <a:rPr lang="fr-FR" dirty="0" smtClean="0"/>
              <a:t> a </a:t>
            </a:r>
            <a:r>
              <a:rPr lang="fr-FR" dirty="0" err="1" smtClean="0"/>
              <a:t>selection</a:t>
            </a:r>
            <a:r>
              <a:rPr lang="fr-FR" dirty="0" smtClean="0"/>
              <a:t> </a:t>
            </a:r>
            <a:r>
              <a:rPr lang="fr-FR" dirty="0" err="1" smtClean="0"/>
              <a:t>helps</a:t>
            </a:r>
            <a:endParaRPr lang="fr-FR" dirty="0" smtClean="0"/>
          </a:p>
          <a:p>
            <a:pPr algn="ctr"/>
            <a:r>
              <a:rPr lang="fr-FR" dirty="0" smtClean="0">
                <a:solidFill>
                  <a:srgbClr val="28C191"/>
                </a:solidFill>
              </a:rPr>
              <a:t>to control the </a:t>
            </a:r>
            <a:r>
              <a:rPr lang="fr-FR" dirty="0" err="1" smtClean="0">
                <a:solidFill>
                  <a:srgbClr val="28C191"/>
                </a:solidFill>
              </a:rPr>
              <a:t>quality</a:t>
            </a:r>
            <a:r>
              <a:rPr lang="fr-FR" dirty="0" smtClean="0">
                <a:solidFill>
                  <a:srgbClr val="28C191"/>
                </a:solidFill>
              </a:rPr>
              <a:t> of </a:t>
            </a:r>
            <a:r>
              <a:rPr lang="fr-FR" dirty="0" err="1" smtClean="0">
                <a:solidFill>
                  <a:srgbClr val="28C191"/>
                </a:solidFill>
              </a:rPr>
              <a:t>peer</a:t>
            </a:r>
            <a:r>
              <a:rPr lang="fr-FR" dirty="0" smtClean="0">
                <a:solidFill>
                  <a:srgbClr val="28C191"/>
                </a:solidFill>
              </a:rPr>
              <a:t> </a:t>
            </a:r>
            <a:r>
              <a:rPr lang="fr-FR" dirty="0" err="1" smtClean="0">
                <a:solidFill>
                  <a:srgbClr val="28C191"/>
                </a:solidFill>
              </a:rPr>
              <a:t>review</a:t>
            </a:r>
            <a:r>
              <a:rPr lang="fr-FR" dirty="0" smtClean="0">
                <a:solidFill>
                  <a:srgbClr val="000000"/>
                </a:solidFill>
              </a:rPr>
              <a:t>,</a:t>
            </a:r>
            <a:r>
              <a:rPr lang="fr-FR" dirty="0" smtClean="0">
                <a:solidFill>
                  <a:srgbClr val="28C191"/>
                </a:solidFill>
              </a:rPr>
              <a:t> by </a:t>
            </a:r>
            <a:r>
              <a:rPr lang="fr-FR" dirty="0" err="1" smtClean="0">
                <a:solidFill>
                  <a:srgbClr val="28C191"/>
                </a:solidFill>
              </a:rPr>
              <a:t>selecting</a:t>
            </a:r>
            <a:r>
              <a:rPr lang="fr-FR" dirty="0" smtClean="0">
                <a:solidFill>
                  <a:srgbClr val="28C191"/>
                </a:solidFill>
              </a:rPr>
              <a:t> </a:t>
            </a:r>
            <a:r>
              <a:rPr lang="fr-FR" dirty="0" err="1" smtClean="0">
                <a:solidFill>
                  <a:srgbClr val="28C191"/>
                </a:solidFill>
              </a:rPr>
              <a:t>journals</a:t>
            </a:r>
            <a:r>
              <a:rPr lang="fr-FR" dirty="0" smtClean="0">
                <a:solidFill>
                  <a:srgbClr val="28C191"/>
                </a:solidFill>
              </a:rPr>
              <a:t> </a:t>
            </a:r>
            <a:r>
              <a:rPr lang="fr-FR" dirty="0" err="1" smtClean="0">
                <a:solidFill>
                  <a:srgbClr val="28C191"/>
                </a:solidFill>
              </a:rPr>
              <a:t>with</a:t>
            </a:r>
            <a:endParaRPr lang="fr-FR" dirty="0" smtClean="0">
              <a:solidFill>
                <a:srgbClr val="28C191"/>
              </a:solidFill>
            </a:endParaRPr>
          </a:p>
          <a:p>
            <a:pPr algn="ctr"/>
            <a:r>
              <a:rPr lang="fr-FR" dirty="0" smtClean="0">
                <a:solidFill>
                  <a:srgbClr val="28C191"/>
                </a:solidFill>
              </a:rPr>
              <a:t>excellent practices and </a:t>
            </a:r>
            <a:r>
              <a:rPr lang="fr-FR" dirty="0" err="1" smtClean="0">
                <a:solidFill>
                  <a:srgbClr val="28C191"/>
                </a:solidFill>
              </a:rPr>
              <a:t>reputable</a:t>
            </a:r>
            <a:r>
              <a:rPr lang="fr-FR" dirty="0" smtClean="0">
                <a:solidFill>
                  <a:srgbClr val="28C191"/>
                </a:solidFill>
              </a:rPr>
              <a:t> editors </a:t>
            </a:r>
            <a:r>
              <a:rPr lang="fr-FR" dirty="0" err="1" smtClean="0">
                <a:solidFill>
                  <a:srgbClr val="28C191"/>
                </a:solidFill>
              </a:rPr>
              <a:t>with</a:t>
            </a:r>
            <a:r>
              <a:rPr lang="fr-FR" dirty="0" smtClean="0">
                <a:solidFill>
                  <a:srgbClr val="28C191"/>
                </a:solidFill>
              </a:rPr>
              <a:t> </a:t>
            </a:r>
            <a:r>
              <a:rPr lang="fr-FR" dirty="0" err="1" smtClean="0">
                <a:solidFill>
                  <a:srgbClr val="28C191"/>
                </a:solidFill>
              </a:rPr>
              <a:t>limited</a:t>
            </a:r>
            <a:r>
              <a:rPr lang="fr-FR" dirty="0" smtClean="0">
                <a:solidFill>
                  <a:srgbClr val="28C191"/>
                </a:solidFill>
              </a:rPr>
              <a:t> mandates</a:t>
            </a:r>
            <a:r>
              <a:rPr lang="fr-FR" dirty="0" smtClean="0"/>
              <a:t>.</a:t>
            </a:r>
            <a:endParaRPr lang="en-US" sz="2400" dirty="0"/>
          </a:p>
        </p:txBody>
      </p:sp>
      <p:pic>
        <p:nvPicPr>
          <p:cNvPr id="8" name="Picture 7" descr="CC-B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50486" y="5746030"/>
            <a:ext cx="6224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 </a:t>
            </a:r>
            <a:r>
              <a:rPr lang="fr-FR" dirty="0" err="1" smtClean="0"/>
              <a:t>Such</a:t>
            </a:r>
            <a:r>
              <a:rPr lang="fr-FR" dirty="0" smtClean="0"/>
              <a:t> </a:t>
            </a:r>
            <a:r>
              <a:rPr lang="fr-FR" dirty="0" err="1" smtClean="0"/>
              <a:t>publishing</a:t>
            </a:r>
            <a:r>
              <a:rPr lang="fr-FR" dirty="0" smtClean="0"/>
              <a:t> </a:t>
            </a:r>
            <a:r>
              <a:rPr lang="fr-FR" dirty="0" err="1" smtClean="0"/>
              <a:t>platforms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/>
              <a:t>also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provide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researchers</a:t>
            </a:r>
            <a:r>
              <a:rPr lang="fr-FR" dirty="0">
                <a:solidFill>
                  <a:srgbClr val="3366FF"/>
                </a:solidFill>
              </a:rPr>
              <a:t> </a:t>
            </a:r>
            <a:endParaRPr lang="fr-FR" dirty="0" smtClean="0">
              <a:solidFill>
                <a:srgbClr val="3366FF"/>
              </a:solidFill>
            </a:endParaRPr>
          </a:p>
          <a:p>
            <a:pPr algn="ctr"/>
            <a:r>
              <a:rPr lang="fr-FR" dirty="0" err="1" smtClean="0">
                <a:solidFill>
                  <a:srgbClr val="3366FF"/>
                </a:solidFill>
              </a:rPr>
              <a:t>tools</a:t>
            </a:r>
            <a:r>
              <a:rPr lang="fr-FR" dirty="0" smtClean="0">
                <a:solidFill>
                  <a:srgbClr val="3366FF"/>
                </a:solidFill>
              </a:rPr>
              <a:t> </a:t>
            </a:r>
            <a:r>
              <a:rPr lang="fr-FR" dirty="0">
                <a:solidFill>
                  <a:srgbClr val="3366FF"/>
                </a:solidFill>
              </a:rPr>
              <a:t>to </a:t>
            </a:r>
            <a:r>
              <a:rPr lang="fr-FR" dirty="0" err="1">
                <a:solidFill>
                  <a:srgbClr val="3366FF"/>
                </a:solidFill>
              </a:rPr>
              <a:t>experiment</a:t>
            </a:r>
            <a:r>
              <a:rPr lang="fr-FR" dirty="0">
                <a:solidFill>
                  <a:srgbClr val="3366FF"/>
                </a:solidFill>
              </a:rPr>
              <a:t> new </a:t>
            </a:r>
            <a:r>
              <a:rPr lang="fr-FR" dirty="0" err="1">
                <a:solidFill>
                  <a:srgbClr val="3366FF"/>
                </a:solidFill>
              </a:rPr>
              <a:t>ways</a:t>
            </a:r>
            <a:r>
              <a:rPr lang="fr-FR" dirty="0">
                <a:solidFill>
                  <a:srgbClr val="3366FF"/>
                </a:solidFill>
              </a:rPr>
              <a:t> </a:t>
            </a:r>
            <a:r>
              <a:rPr lang="fr-FR" dirty="0" smtClean="0">
                <a:solidFill>
                  <a:srgbClr val="3366FF"/>
                </a:solidFill>
              </a:rPr>
              <a:t>of </a:t>
            </a:r>
            <a:r>
              <a:rPr lang="fr-FR" dirty="0" err="1" smtClean="0">
                <a:solidFill>
                  <a:srgbClr val="3366FF"/>
                </a:solidFill>
              </a:rPr>
              <a:t>peer-reviewing</a:t>
            </a:r>
            <a:r>
              <a:rPr lang="fr-FR" dirty="0" smtClean="0">
                <a:solidFill>
                  <a:srgbClr val="3366FF"/>
                </a:solidFill>
              </a:rPr>
              <a:t> and </a:t>
            </a:r>
            <a:r>
              <a:rPr lang="fr-FR" dirty="0" err="1" smtClean="0">
                <a:solidFill>
                  <a:srgbClr val="3366FF"/>
                </a:solidFill>
              </a:rPr>
              <a:t>publishing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(</a:t>
            </a:r>
            <a:r>
              <a:rPr lang="fr-FR" i="1" dirty="0" err="1">
                <a:solidFill>
                  <a:srgbClr val="000000"/>
                </a:solidFill>
              </a:rPr>
              <a:t>e.g</a:t>
            </a:r>
            <a:r>
              <a:rPr lang="fr-FR" dirty="0">
                <a:solidFill>
                  <a:srgbClr val="000000"/>
                </a:solidFill>
              </a:rPr>
              <a:t>., open </a:t>
            </a:r>
            <a:r>
              <a:rPr lang="fr-FR" dirty="0" err="1">
                <a:solidFill>
                  <a:srgbClr val="000000"/>
                </a:solidFill>
              </a:rPr>
              <a:t>peer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review</a:t>
            </a:r>
            <a:r>
              <a:rPr lang="fr-FR" dirty="0" smtClean="0">
                <a:solidFill>
                  <a:srgbClr val="000000"/>
                </a:solidFill>
              </a:rPr>
              <a:t>)</a:t>
            </a:r>
            <a:r>
              <a:rPr lang="fr-FR" dirty="0" smtClean="0"/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4336" y="2780928"/>
            <a:ext cx="64285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FF0000"/>
                </a:solidFill>
              </a:rPr>
              <a:t>They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should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be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developed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using</a:t>
            </a:r>
            <a:r>
              <a:rPr lang="fr-FR" dirty="0">
                <a:solidFill>
                  <a:srgbClr val="FF0000"/>
                </a:solidFill>
              </a:rPr>
              <a:t> open source </a:t>
            </a:r>
            <a:r>
              <a:rPr lang="fr-FR" dirty="0" smtClean="0">
                <a:solidFill>
                  <a:srgbClr val="FF0000"/>
                </a:solidFill>
              </a:rPr>
              <a:t>software</a:t>
            </a:r>
            <a:r>
              <a:rPr lang="fr-FR" dirty="0">
                <a:solidFill>
                  <a:srgbClr val="FF0000"/>
                </a:solidFill>
              </a:rPr>
              <a:t> </a:t>
            </a:r>
            <a:endParaRPr lang="fr-FR" dirty="0" smtClean="0">
              <a:solidFill>
                <a:srgbClr val="FF0000"/>
              </a:solidFill>
            </a:endParaRPr>
          </a:p>
          <a:p>
            <a:pPr algn="ctr"/>
            <a:r>
              <a:rPr lang="fr-FR" dirty="0" smtClean="0"/>
              <a:t>(</a:t>
            </a:r>
            <a:r>
              <a:rPr lang="fr-FR" i="1" dirty="0" err="1" smtClean="0"/>
              <a:t>e.g</a:t>
            </a:r>
            <a:r>
              <a:rPr lang="fr-FR" i="1" dirty="0" smtClean="0"/>
              <a:t>.</a:t>
            </a:r>
            <a:r>
              <a:rPr lang="fr-FR" dirty="0" smtClean="0"/>
              <a:t>, </a:t>
            </a:r>
            <a:r>
              <a:rPr lang="fr-FR" i="1" dirty="0" smtClean="0"/>
              <a:t>Open Journal System </a:t>
            </a:r>
            <a:r>
              <a:rPr lang="fr-FR" dirty="0" smtClean="0"/>
              <a:t>or </a:t>
            </a:r>
            <a:r>
              <a:rPr lang="fr-FR" i="1" dirty="0" err="1" smtClean="0"/>
              <a:t>Invenio</a:t>
            </a:r>
            <a:r>
              <a:rPr lang="fr-FR" dirty="0" smtClean="0"/>
              <a:t>),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able</a:t>
            </a:r>
          </a:p>
          <a:p>
            <a:pPr algn="ctr"/>
            <a:r>
              <a:rPr lang="fr-FR" dirty="0" err="1">
                <a:solidFill>
                  <a:srgbClr val="28C191"/>
                </a:solidFill>
              </a:rPr>
              <a:t>s</a:t>
            </a:r>
            <a:r>
              <a:rPr lang="fr-FR" dirty="0" err="1" smtClean="0">
                <a:solidFill>
                  <a:srgbClr val="28C191"/>
                </a:solidFill>
              </a:rPr>
              <a:t>o</a:t>
            </a:r>
            <a:r>
              <a:rPr lang="fr-FR" dirty="0" smtClean="0">
                <a:solidFill>
                  <a:srgbClr val="28C191"/>
                </a:solidFill>
              </a:rPr>
              <a:t> </a:t>
            </a:r>
            <a:r>
              <a:rPr lang="fr-FR" dirty="0" err="1" smtClean="0">
                <a:solidFill>
                  <a:srgbClr val="28C191"/>
                </a:solidFill>
              </a:rPr>
              <a:t>that</a:t>
            </a:r>
            <a:r>
              <a:rPr lang="fr-FR" dirty="0" smtClean="0">
                <a:solidFill>
                  <a:srgbClr val="28C191"/>
                </a:solidFill>
              </a:rPr>
              <a:t> new designs </a:t>
            </a:r>
            <a:r>
              <a:rPr lang="fr-FR" dirty="0" err="1" smtClean="0">
                <a:solidFill>
                  <a:srgbClr val="28C191"/>
                </a:solidFill>
              </a:rPr>
              <a:t>can</a:t>
            </a:r>
            <a:r>
              <a:rPr lang="fr-FR" dirty="0" smtClean="0">
                <a:solidFill>
                  <a:srgbClr val="28C191"/>
                </a:solidFill>
              </a:rPr>
              <a:t> </a:t>
            </a:r>
            <a:r>
              <a:rPr lang="fr-FR" dirty="0" err="1" smtClean="0">
                <a:solidFill>
                  <a:srgbClr val="28C191"/>
                </a:solidFill>
              </a:rPr>
              <a:t>be</a:t>
            </a:r>
            <a:r>
              <a:rPr lang="fr-FR" dirty="0" smtClean="0">
                <a:solidFill>
                  <a:srgbClr val="28C191"/>
                </a:solidFill>
              </a:rPr>
              <a:t> </a:t>
            </a:r>
            <a:r>
              <a:rPr lang="fr-FR" dirty="0" err="1" smtClean="0">
                <a:solidFill>
                  <a:srgbClr val="28C191"/>
                </a:solidFill>
              </a:rPr>
              <a:t>shared</a:t>
            </a:r>
            <a:r>
              <a:rPr lang="fr-FR" dirty="0" smtClean="0">
                <a:solidFill>
                  <a:srgbClr val="28C191"/>
                </a:solidFill>
              </a:rPr>
              <a:t> and best practice </a:t>
            </a:r>
            <a:r>
              <a:rPr lang="fr-FR" dirty="0" err="1" smtClean="0">
                <a:solidFill>
                  <a:srgbClr val="28C191"/>
                </a:solidFill>
              </a:rPr>
              <a:t>disseminated</a:t>
            </a:r>
            <a:r>
              <a:rPr lang="fr-FR" dirty="0" smtClean="0"/>
              <a:t>.</a:t>
            </a:r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48" y="2564904"/>
            <a:ext cx="1003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70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" y="-1524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>
                <a:solidFill>
                  <a:srgbClr val="FF0000"/>
                </a:solidFill>
                <a:latin typeface="Arial"/>
              </a:rPr>
              <a:t>P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ublic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publishing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platforms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already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existed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1143000" cy="33115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58" y="5638800"/>
            <a:ext cx="1356852" cy="9144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714500"/>
            <a:ext cx="1811077" cy="3695700"/>
          </a:xfrm>
          <a:prstGeom prst="rect">
            <a:avLst/>
          </a:prstGeom>
        </p:spPr>
      </p:pic>
      <p:sp>
        <p:nvSpPr>
          <p:cNvPr id="22" name="ZoneTexte 14"/>
          <p:cNvSpPr txBox="1">
            <a:spLocks noChangeArrowheads="1"/>
          </p:cNvSpPr>
          <p:nvPr/>
        </p:nvSpPr>
        <p:spPr bwMode="auto">
          <a:xfrm>
            <a:off x="5785743" y="2691348"/>
            <a:ext cx="298027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Created in 1999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2000" dirty="0" smtClean="0"/>
              <a:t>it publishes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586 journals, 12 851 books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i</a:t>
            </a:r>
            <a:r>
              <a:rPr lang="en-US" sz="2000" dirty="0" smtClean="0">
                <a:solidFill>
                  <a:srgbClr val="FF0000"/>
                </a:solidFill>
              </a:rPr>
              <a:t>n open </a:t>
            </a:r>
            <a:r>
              <a:rPr lang="en-US" sz="2000" dirty="0">
                <a:solidFill>
                  <a:srgbClr val="FF0000"/>
                </a:solidFill>
              </a:rPr>
              <a:t>a</a:t>
            </a:r>
            <a:r>
              <a:rPr lang="en-US" sz="2000" dirty="0" smtClean="0">
                <a:solidFill>
                  <a:srgbClr val="FF0000"/>
                </a:solidFill>
              </a:rPr>
              <a:t>ccess</a:t>
            </a:r>
            <a:r>
              <a:rPr lang="en-US" sz="2000" dirty="0" smtClean="0"/>
              <a:t>,</a:t>
            </a:r>
          </a:p>
          <a:p>
            <a:pPr algn="ctr"/>
            <a:r>
              <a:rPr lang="en-US" sz="2000" dirty="0" smtClean="0">
                <a:solidFill>
                  <a:srgbClr val="28C191"/>
                </a:solidFill>
              </a:rPr>
              <a:t>financed by public</a:t>
            </a:r>
          </a:p>
          <a:p>
            <a:pPr algn="ctr"/>
            <a:r>
              <a:rPr lang="en-US" sz="2000" dirty="0" smtClean="0">
                <a:solidFill>
                  <a:srgbClr val="28C191"/>
                </a:solidFill>
              </a:rPr>
              <a:t>agencies from France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/>
              <a:t>(CNRS,  EHESS, MESR,  </a:t>
            </a:r>
          </a:p>
          <a:p>
            <a:pPr algn="ctr"/>
            <a:r>
              <a:rPr lang="en-US" sz="2000" dirty="0" smtClean="0"/>
              <a:t>Aix-Marseille and</a:t>
            </a:r>
          </a:p>
          <a:p>
            <a:pPr algn="ctr"/>
            <a:r>
              <a:rPr lang="en-US" sz="2000" dirty="0" smtClean="0"/>
              <a:t>Avignon universities).</a:t>
            </a:r>
          </a:p>
          <a:p>
            <a:pPr algn="ctr"/>
            <a:endParaRPr lang="en-US" sz="2400" dirty="0" smtClean="0">
              <a:solidFill>
                <a:srgbClr val="28C191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7" name="Image 26" descr="SciEL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1219200"/>
            <a:ext cx="2645664" cy="1255776"/>
          </a:xfrm>
          <a:prstGeom prst="rect">
            <a:avLst/>
          </a:prstGeom>
        </p:spPr>
      </p:pic>
      <p:sp>
        <p:nvSpPr>
          <p:cNvPr id="28" name="ZoneTexte 14"/>
          <p:cNvSpPr txBox="1">
            <a:spLocks noChangeArrowheads="1"/>
          </p:cNvSpPr>
          <p:nvPr/>
        </p:nvSpPr>
        <p:spPr bwMode="auto">
          <a:xfrm>
            <a:off x="2488667" y="2668012"/>
            <a:ext cx="228046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Created in 1997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2000" dirty="0" smtClean="0"/>
              <a:t>it publishes</a:t>
            </a:r>
          </a:p>
          <a:p>
            <a:pPr algn="ctr"/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1 458 journals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f</a:t>
            </a:r>
            <a:r>
              <a:rPr lang="en-US" sz="2000" dirty="0" smtClean="0">
                <a:solidFill>
                  <a:srgbClr val="FF0000"/>
                </a:solidFill>
              </a:rPr>
              <a:t>rom 17 countries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i</a:t>
            </a:r>
            <a:r>
              <a:rPr lang="en-US" sz="2000" dirty="0" smtClean="0">
                <a:solidFill>
                  <a:srgbClr val="FF0000"/>
                </a:solidFill>
              </a:rPr>
              <a:t>n open </a:t>
            </a:r>
            <a:r>
              <a:rPr lang="en-US" sz="2000" dirty="0">
                <a:solidFill>
                  <a:srgbClr val="FF0000"/>
                </a:solidFill>
              </a:rPr>
              <a:t>a</a:t>
            </a:r>
            <a:r>
              <a:rPr lang="en-US" sz="2000" dirty="0" smtClean="0">
                <a:solidFill>
                  <a:srgbClr val="FF0000"/>
                </a:solidFill>
              </a:rPr>
              <a:t>ccess</a:t>
            </a:r>
            <a:r>
              <a:rPr lang="en-US" sz="2000" dirty="0" smtClean="0"/>
              <a:t>,</a:t>
            </a:r>
          </a:p>
          <a:p>
            <a:pPr algn="ctr"/>
            <a:r>
              <a:rPr lang="en-US" sz="2000" dirty="0" smtClean="0">
                <a:solidFill>
                  <a:srgbClr val="28C191"/>
                </a:solidFill>
              </a:rPr>
              <a:t>financed by public</a:t>
            </a:r>
          </a:p>
          <a:p>
            <a:pPr algn="ctr"/>
            <a:r>
              <a:rPr lang="en-US" sz="2000" dirty="0" smtClean="0">
                <a:solidFill>
                  <a:srgbClr val="28C191"/>
                </a:solidFill>
              </a:rPr>
              <a:t>agencies from Brazil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/>
              <a:t>(FAPESP, </a:t>
            </a:r>
            <a:r>
              <a:rPr lang="en-US" sz="2000" dirty="0" err="1" smtClean="0"/>
              <a:t>CNPq</a:t>
            </a:r>
            <a:r>
              <a:rPr lang="en-US" sz="2000" dirty="0" smtClean="0"/>
              <a:t>, </a:t>
            </a:r>
          </a:p>
          <a:p>
            <a:pPr algn="ctr"/>
            <a:r>
              <a:rPr lang="en-US" sz="2000" dirty="0" smtClean="0"/>
              <a:t>CAPES) </a:t>
            </a:r>
            <a:r>
              <a:rPr lang="en-US" sz="2000" dirty="0" smtClean="0">
                <a:solidFill>
                  <a:srgbClr val="28C191"/>
                </a:solidFill>
              </a:rPr>
              <a:t>and from</a:t>
            </a:r>
          </a:p>
          <a:p>
            <a:pPr algn="ctr"/>
            <a:r>
              <a:rPr lang="en-US" sz="2000" dirty="0" smtClean="0">
                <a:solidFill>
                  <a:srgbClr val="28C191"/>
                </a:solidFill>
              </a:rPr>
              <a:t>other countries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1371600"/>
            <a:ext cx="3352800" cy="88679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85800" y="1371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38200" y="5345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cxnSp>
        <p:nvCxnSpPr>
          <p:cNvPr id="13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14" name="Picture 13" descr="CC-B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0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C-B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763688" y="546939"/>
            <a:ext cx="3096344" cy="4320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4005064"/>
            <a:ext cx="4680520" cy="1910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844824"/>
            <a:ext cx="6804248" cy="2088577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6512" y="-9026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2016, Europe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wants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a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legal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i="1" dirty="0" err="1" smtClean="0">
                <a:solidFill>
                  <a:srgbClr val="FF0000"/>
                </a:solidFill>
                <a:latin typeface="Arial"/>
              </a:rPr>
              <a:t>Sci</a:t>
            </a:r>
            <a:r>
              <a:rPr lang="fr-FR" sz="3300" b="1" i="1" dirty="0" smtClean="0">
                <a:solidFill>
                  <a:srgbClr val="FF0000"/>
                </a:solidFill>
                <a:latin typeface="Arial"/>
              </a:rPr>
              <a:t>-Hub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7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9" name="TextBox 8"/>
          <p:cNvSpPr txBox="1"/>
          <p:nvPr/>
        </p:nvSpPr>
        <p:spPr>
          <a:xfrm>
            <a:off x="731132" y="1124744"/>
            <a:ext cx="740585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28C191"/>
                </a:solidFill>
              </a:rPr>
              <a:t>On 4 April 2016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Carlos </a:t>
            </a:r>
            <a:r>
              <a:rPr lang="en-US" sz="2000" i="1" dirty="0" err="1" smtClean="0">
                <a:solidFill>
                  <a:srgbClr val="FF0000"/>
                </a:solidFill>
              </a:rPr>
              <a:t>Moedas</a:t>
            </a:r>
            <a:r>
              <a:rPr lang="en-US" sz="2000" dirty="0" smtClean="0">
                <a:solidFill>
                  <a:srgbClr val="28C191"/>
                </a:solidFill>
              </a:rPr>
              <a:t>, the European commissioner</a:t>
            </a:r>
          </a:p>
          <a:p>
            <a:pPr algn="ctr"/>
            <a:r>
              <a:rPr lang="en-US" sz="2000" dirty="0" smtClean="0">
                <a:solidFill>
                  <a:srgbClr val="28C191"/>
                </a:solidFill>
              </a:rPr>
              <a:t>for research, science and innovation </a:t>
            </a:r>
            <a:r>
              <a:rPr lang="en-US" sz="2000" dirty="0" smtClean="0">
                <a:solidFill>
                  <a:srgbClr val="FF0000"/>
                </a:solidFill>
              </a:rPr>
              <a:t>launched the </a:t>
            </a:r>
            <a:r>
              <a:rPr lang="en-US" sz="2000" i="1" dirty="0" smtClean="0">
                <a:solidFill>
                  <a:srgbClr val="FF0000"/>
                </a:solidFill>
              </a:rPr>
              <a:t>Amsterdam Call </a:t>
            </a:r>
            <a:r>
              <a:rPr lang="en-US" sz="2000" dirty="0" smtClean="0">
                <a:solidFill>
                  <a:srgbClr val="28C191"/>
                </a:solidFill>
              </a:rPr>
              <a:t>:</a:t>
            </a:r>
            <a:endParaRPr lang="en-US" sz="2000" dirty="0">
              <a:solidFill>
                <a:srgbClr val="28C191"/>
              </a:solidFill>
            </a:endParaRPr>
          </a:p>
        </p:txBody>
      </p:sp>
      <p:sp>
        <p:nvSpPr>
          <p:cNvPr id="12" name="ZoneTexte 7"/>
          <p:cNvSpPr txBox="1"/>
          <p:nvPr/>
        </p:nvSpPr>
        <p:spPr>
          <a:xfrm>
            <a:off x="1907704" y="6021288"/>
            <a:ext cx="5328592" cy="523220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latin typeface="Times"/>
              </a:rPr>
              <a:t>http://openscience.ens.fr</a:t>
            </a:r>
            <a:r>
              <a:rPr lang="fr-FR" sz="1400" i="1" dirty="0" smtClean="0">
                <a:latin typeface="Times"/>
              </a:rPr>
              <a:t>/DECLARATIONS/</a:t>
            </a:r>
            <a:endParaRPr lang="fr-FR" sz="1400" i="1" dirty="0">
              <a:latin typeface="Times"/>
            </a:endParaRPr>
          </a:p>
          <a:p>
            <a:pPr algn="ctr"/>
            <a:r>
              <a:rPr lang="fr-FR" sz="1400" i="1" dirty="0" smtClean="0">
                <a:latin typeface="Times"/>
              </a:rPr>
              <a:t>2016_04_04_EC_Amsterdam_Call_for_Action_on_Open_Science.pdf</a:t>
            </a:r>
          </a:p>
        </p:txBody>
      </p:sp>
    </p:spTree>
    <p:extLst>
      <p:ext uri="{BB962C8B-B14F-4D97-AF65-F5344CB8AC3E}">
        <p14:creationId xmlns:p14="http://schemas.microsoft.com/office/powerpoint/2010/main" val="193507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C-B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763688" y="546939"/>
            <a:ext cx="3096344" cy="4320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107504" y="-9026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2017, OA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peer-review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and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publishing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7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8" name="ZoneTexte 7"/>
          <p:cNvSpPr txBox="1"/>
          <p:nvPr/>
        </p:nvSpPr>
        <p:spPr>
          <a:xfrm>
            <a:off x="1403649" y="6146140"/>
            <a:ext cx="6480719" cy="523220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latin typeface="Times"/>
              </a:rPr>
              <a:t>http://</a:t>
            </a:r>
            <a:r>
              <a:rPr lang="fr-FR" sz="1400" i="1" dirty="0" err="1">
                <a:latin typeface="Times"/>
              </a:rPr>
              <a:t>openscience.ens.fr</a:t>
            </a:r>
            <a:r>
              <a:rPr lang="fr-FR" sz="1400" i="1" dirty="0" smtClean="0">
                <a:latin typeface="Times"/>
              </a:rPr>
              <a:t>/MARIE_FARGE_ARTICLES/</a:t>
            </a:r>
          </a:p>
          <a:p>
            <a:pPr algn="ctr"/>
            <a:r>
              <a:rPr lang="fr-FR" sz="1400" i="1" dirty="0" smtClean="0">
                <a:latin typeface="Times"/>
                <a:cs typeface="Times"/>
              </a:rPr>
              <a:t>2017_05_15_BOOK_CHAPTER_FOR_THE_EUROPEAN_COMMISSION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80528" y="1045185"/>
            <a:ext cx="9468544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 the request of Carlos </a:t>
            </a:r>
            <a:r>
              <a:rPr lang="en-US" dirty="0" err="1"/>
              <a:t>Moedas</a:t>
            </a:r>
            <a:r>
              <a:rPr lang="en-US" dirty="0"/>
              <a:t> </a:t>
            </a:r>
            <a:r>
              <a:rPr lang="en-US" dirty="0">
                <a:solidFill>
                  <a:srgbClr val="3366FF"/>
                </a:solidFill>
              </a:rPr>
              <a:t>I wrote the chapter </a:t>
            </a:r>
            <a:endParaRPr lang="en-US" dirty="0" smtClean="0">
              <a:solidFill>
                <a:srgbClr val="3366FF"/>
              </a:solidFill>
            </a:endParaRPr>
          </a:p>
          <a:p>
            <a:pPr algn="ctr"/>
            <a:r>
              <a:rPr lang="en-US" dirty="0" smtClean="0">
                <a:solidFill>
                  <a:srgbClr val="3366FF"/>
                </a:solidFill>
              </a:rPr>
              <a:t>on </a:t>
            </a:r>
            <a:r>
              <a:rPr lang="en-US" dirty="0">
                <a:solidFill>
                  <a:srgbClr val="3366FF"/>
                </a:solidFill>
              </a:rPr>
              <a:t>open access </a:t>
            </a:r>
            <a:r>
              <a:rPr lang="en-US" dirty="0" smtClean="0">
                <a:solidFill>
                  <a:srgbClr val="3366FF"/>
                </a:solidFill>
              </a:rPr>
              <a:t>to peer-reviewed </a:t>
            </a:r>
            <a:r>
              <a:rPr lang="en-US" dirty="0">
                <a:solidFill>
                  <a:srgbClr val="3366FF"/>
                </a:solidFill>
              </a:rPr>
              <a:t>research </a:t>
            </a:r>
            <a:r>
              <a:rPr lang="en-US" dirty="0" smtClean="0">
                <a:solidFill>
                  <a:srgbClr val="3366FF"/>
                </a:solidFill>
              </a:rPr>
              <a:t>publications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in 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book </a:t>
            </a:r>
            <a:r>
              <a:rPr lang="en-US" dirty="0" smtClean="0">
                <a:solidFill>
                  <a:srgbClr val="000000"/>
                </a:solidFill>
              </a:rPr>
              <a:t>published </a:t>
            </a:r>
            <a:r>
              <a:rPr lang="en-US" dirty="0">
                <a:solidFill>
                  <a:srgbClr val="000000"/>
                </a:solidFill>
              </a:rPr>
              <a:t>by the Commission in 2017.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5697" y="3690897"/>
            <a:ext cx="4246663" cy="1754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 argued that </a:t>
            </a:r>
            <a:r>
              <a:rPr lang="en-US" dirty="0">
                <a:solidFill>
                  <a:srgbClr val="FF0000"/>
                </a:solidFill>
              </a:rPr>
              <a:t>research articles</a:t>
            </a:r>
            <a:r>
              <a:rPr lang="en-US" dirty="0"/>
              <a:t>,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as well as </a:t>
            </a:r>
            <a:r>
              <a:rPr lang="en-US" dirty="0">
                <a:solidFill>
                  <a:srgbClr val="FF0000"/>
                </a:solidFill>
              </a:rPr>
              <a:t>peer review reports</a:t>
            </a:r>
            <a:r>
              <a:rPr lang="en-US" dirty="0">
                <a:solidFill>
                  <a:srgbClr val="000000"/>
                </a:solidFill>
              </a:rPr>
              <a:t>, 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should be </a:t>
            </a:r>
            <a:r>
              <a:rPr lang="en-US" dirty="0" smtClean="0">
                <a:solidFill>
                  <a:srgbClr val="FF0000"/>
                </a:solidFill>
              </a:rPr>
              <a:t>available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free of charge</a:t>
            </a:r>
            <a:r>
              <a:rPr lang="en-US" dirty="0">
                <a:solidFill>
                  <a:srgbClr val="000000"/>
                </a:solidFill>
              </a:rPr>
              <a:t>, 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for both authors and readers, 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to ensure </a:t>
            </a:r>
            <a:r>
              <a:rPr lang="en-US" dirty="0">
                <a:solidFill>
                  <a:srgbClr val="000000"/>
                </a:solidFill>
              </a:rPr>
              <a:t>that </a:t>
            </a:r>
            <a:r>
              <a:rPr lang="en-US" dirty="0" smtClean="0">
                <a:solidFill>
                  <a:srgbClr val="FF0000"/>
                </a:solidFill>
              </a:rPr>
              <a:t>published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results </a:t>
            </a:r>
            <a:r>
              <a:rPr lang="en-US" dirty="0"/>
              <a:t>have been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validated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dirty="0" smtClean="0">
                <a:solidFill>
                  <a:srgbClr val="000000"/>
                </a:solidFill>
              </a:rPr>
              <a:t>are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reproductible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18" y="2264369"/>
            <a:ext cx="2831978" cy="3324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265" y="2314111"/>
            <a:ext cx="3806079" cy="12275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3286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19" name="ZoneTexte 18"/>
          <p:cNvSpPr txBox="1"/>
          <p:nvPr/>
        </p:nvSpPr>
        <p:spPr>
          <a:xfrm>
            <a:off x="2590800" y="2057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-152400"/>
            <a:ext cx="89341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>
                <a:solidFill>
                  <a:srgbClr val="FF0000"/>
                </a:solidFill>
                <a:latin typeface="Arial"/>
              </a:rPr>
              <a:t>2018,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Creation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of the </a:t>
            </a:r>
            <a:r>
              <a:rPr lang="fr-FR" sz="3300" b="1" i="1" dirty="0" smtClean="0">
                <a:solidFill>
                  <a:srgbClr val="FF0000"/>
                </a:solidFill>
                <a:latin typeface="Arial"/>
              </a:rPr>
              <a:t>Mersenne 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Center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7" name="ZoneTexte 19"/>
          <p:cNvSpPr txBox="1"/>
          <p:nvPr/>
        </p:nvSpPr>
        <p:spPr>
          <a:xfrm>
            <a:off x="2843808" y="6309320"/>
            <a:ext cx="3744416" cy="307777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>
                <a:latin typeface="Times"/>
              </a:rPr>
              <a:t>https</a:t>
            </a:r>
            <a:r>
              <a:rPr lang="fr-FR" sz="1400" i="1" dirty="0">
                <a:latin typeface="Times"/>
              </a:rPr>
              <a:t>://</a:t>
            </a:r>
            <a:r>
              <a:rPr lang="fr-FR" sz="1400" i="1" dirty="0" err="1">
                <a:latin typeface="Times"/>
              </a:rPr>
              <a:t>www.centre-mersenne.org</a:t>
            </a:r>
            <a:r>
              <a:rPr lang="fr-FR" sz="1400" i="1" dirty="0" smtClean="0">
                <a:latin typeface="Times"/>
              </a:rPr>
              <a:t>/en/</a:t>
            </a:r>
            <a:endParaRPr lang="fr-FR" sz="1400" i="1" dirty="0">
              <a:latin typeface="Times"/>
            </a:endParaRPr>
          </a:p>
        </p:txBody>
      </p:sp>
      <p:pic>
        <p:nvPicPr>
          <p:cNvPr id="7" name="Picture 6" descr="CC-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  <p:sp>
        <p:nvSpPr>
          <p:cNvPr id="8" name="Espace réservé du contenu 27"/>
          <p:cNvSpPr txBox="1">
            <a:spLocks/>
          </p:cNvSpPr>
          <p:nvPr/>
        </p:nvSpPr>
        <p:spPr>
          <a:xfrm>
            <a:off x="65855" y="1268760"/>
            <a:ext cx="9042649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20000"/>
              </a:spcBef>
              <a:buClr>
                <a:srgbClr val="BD575C"/>
              </a:buClr>
              <a:defRPr/>
            </a:pPr>
            <a:r>
              <a:rPr lang="fr-FR" sz="2000" dirty="0" smtClean="0"/>
              <a:t>The </a:t>
            </a:r>
            <a:r>
              <a:rPr lang="fr-FR" sz="2000" i="1" dirty="0" smtClean="0"/>
              <a:t>Mersenne</a:t>
            </a:r>
            <a:r>
              <a:rPr lang="fr-FR" sz="2000" dirty="0" smtClean="0"/>
              <a:t> center has been </a:t>
            </a:r>
            <a:r>
              <a:rPr lang="fr-FR" sz="2000" dirty="0" err="1" smtClean="0"/>
              <a:t>created</a:t>
            </a:r>
            <a:r>
              <a:rPr lang="fr-FR" sz="2000" dirty="0" smtClean="0"/>
              <a:t> </a:t>
            </a:r>
            <a:r>
              <a:rPr lang="fr-FR" sz="2000" dirty="0"/>
              <a:t>in 2018 in Grenoble as part </a:t>
            </a:r>
            <a:r>
              <a:rPr lang="fr-FR" sz="2000" dirty="0" smtClean="0"/>
              <a:t>of </a:t>
            </a:r>
            <a:r>
              <a:rPr lang="fr-FR" sz="2000" i="1" dirty="0" err="1" smtClean="0"/>
              <a:t>Mathdoc</a:t>
            </a:r>
            <a:r>
              <a:rPr lang="fr-FR" sz="2000" dirty="0"/>
              <a:t>,</a:t>
            </a:r>
            <a:r>
              <a:rPr lang="fr-FR" sz="2000" dirty="0" smtClean="0"/>
              <a:t> </a:t>
            </a:r>
          </a:p>
          <a:p>
            <a:pPr lvl="0" algn="ctr">
              <a:spcBef>
                <a:spcPct val="20000"/>
              </a:spcBef>
              <a:buClr>
                <a:srgbClr val="BD575C"/>
              </a:buClr>
              <a:defRPr/>
            </a:pPr>
            <a:r>
              <a:rPr lang="fr-FR" sz="2000" dirty="0" smtClean="0">
                <a:solidFill>
                  <a:srgbClr val="28C191"/>
                </a:solidFill>
              </a:rPr>
              <a:t>a </a:t>
            </a:r>
            <a:r>
              <a:rPr lang="fr-FR" sz="2000" dirty="0">
                <a:solidFill>
                  <a:srgbClr val="28C191"/>
                </a:solidFill>
              </a:rPr>
              <a:t>service unit of </a:t>
            </a:r>
            <a:r>
              <a:rPr lang="fr-FR" sz="2000" i="1" dirty="0">
                <a:solidFill>
                  <a:srgbClr val="28C191"/>
                </a:solidFill>
              </a:rPr>
              <a:t>CNRS-INSMI </a:t>
            </a:r>
            <a:r>
              <a:rPr lang="fr-FR" sz="2000" dirty="0">
                <a:solidFill>
                  <a:srgbClr val="28C191"/>
                </a:solidFill>
              </a:rPr>
              <a:t>and </a:t>
            </a:r>
            <a:r>
              <a:rPr lang="fr-FR" sz="2000" dirty="0" smtClean="0">
                <a:solidFill>
                  <a:srgbClr val="28C191"/>
                </a:solidFill>
              </a:rPr>
              <a:t>of the </a:t>
            </a:r>
            <a:r>
              <a:rPr lang="fr-FR" sz="2000" i="1" dirty="0" err="1" smtClean="0">
                <a:solidFill>
                  <a:srgbClr val="28C191"/>
                </a:solidFill>
              </a:rPr>
              <a:t>University</a:t>
            </a:r>
            <a:r>
              <a:rPr lang="fr-FR" sz="2000" i="1" dirty="0" smtClean="0">
                <a:solidFill>
                  <a:srgbClr val="28C191"/>
                </a:solidFill>
              </a:rPr>
              <a:t> of Grenoble,</a:t>
            </a:r>
          </a:p>
          <a:p>
            <a:pPr lvl="0" algn="ctr">
              <a:spcBef>
                <a:spcPct val="20000"/>
              </a:spcBef>
              <a:buClr>
                <a:srgbClr val="BD575C"/>
              </a:buClr>
              <a:defRPr/>
            </a:pPr>
            <a:r>
              <a:rPr lang="fr-FR" sz="2000" dirty="0">
                <a:solidFill>
                  <a:srgbClr val="28C191"/>
                </a:solidFill>
              </a:rPr>
              <a:t>a</a:t>
            </a:r>
            <a:r>
              <a:rPr lang="fr-FR" sz="2000" dirty="0" smtClean="0">
                <a:solidFill>
                  <a:srgbClr val="28C191"/>
                </a:solidFill>
              </a:rPr>
              <a:t>s a </a:t>
            </a:r>
            <a:r>
              <a:rPr lang="fr-FR" sz="2000" dirty="0" err="1" smtClean="0">
                <a:solidFill>
                  <a:srgbClr val="28C191"/>
                </a:solidFill>
              </a:rPr>
              <a:t>Diamond</a:t>
            </a:r>
            <a:r>
              <a:rPr lang="fr-FR" sz="2000" dirty="0" smtClean="0">
                <a:solidFill>
                  <a:srgbClr val="28C191"/>
                </a:solidFill>
              </a:rPr>
              <a:t> </a:t>
            </a:r>
            <a:r>
              <a:rPr lang="fr-FR" sz="2000" dirty="0">
                <a:solidFill>
                  <a:srgbClr val="28C191"/>
                </a:solidFill>
              </a:rPr>
              <a:t>Open Access </a:t>
            </a:r>
            <a:r>
              <a:rPr lang="fr-FR" sz="2000" dirty="0" err="1">
                <a:solidFill>
                  <a:srgbClr val="28C191"/>
                </a:solidFill>
              </a:rPr>
              <a:t>platform</a:t>
            </a:r>
            <a:r>
              <a:rPr lang="fr-FR" sz="2000" dirty="0">
                <a:solidFill>
                  <a:srgbClr val="28C191"/>
                </a:solidFill>
              </a:rPr>
              <a:t> for </a:t>
            </a:r>
            <a:r>
              <a:rPr lang="fr-FR" sz="2000" dirty="0" err="1">
                <a:solidFill>
                  <a:srgbClr val="28C191"/>
                </a:solidFill>
              </a:rPr>
              <a:t>publishing</a:t>
            </a:r>
            <a:r>
              <a:rPr lang="fr-FR" sz="2000" dirty="0">
                <a:solidFill>
                  <a:srgbClr val="28C191"/>
                </a:solidFill>
              </a:rPr>
              <a:t> and </a:t>
            </a:r>
            <a:r>
              <a:rPr lang="fr-FR" sz="2000" dirty="0" err="1">
                <a:solidFill>
                  <a:srgbClr val="28C191"/>
                </a:solidFill>
              </a:rPr>
              <a:t>peer-review</a:t>
            </a:r>
            <a:r>
              <a:rPr lang="fr-FR" sz="2000" dirty="0">
                <a:solidFill>
                  <a:srgbClr val="28C191"/>
                </a:solidFill>
              </a:rPr>
              <a:t> </a:t>
            </a:r>
            <a:r>
              <a:rPr lang="fr-FR" sz="2000" dirty="0" err="1">
                <a:solidFill>
                  <a:srgbClr val="28C191"/>
                </a:solidFill>
              </a:rPr>
              <a:t>research</a:t>
            </a:r>
            <a:r>
              <a:rPr lang="fr-FR" sz="2000" dirty="0">
                <a:solidFill>
                  <a:srgbClr val="28C191"/>
                </a:solidFill>
              </a:rPr>
              <a:t> </a:t>
            </a:r>
            <a:r>
              <a:rPr lang="fr-FR" sz="2000" dirty="0" err="1">
                <a:solidFill>
                  <a:srgbClr val="28C191"/>
                </a:solidFill>
              </a:rPr>
              <a:t>journals</a:t>
            </a:r>
            <a:endParaRPr lang="fr-FR" sz="2000" i="1" dirty="0" smtClean="0">
              <a:solidFill>
                <a:srgbClr val="28C191"/>
              </a:solidFill>
            </a:endParaRPr>
          </a:p>
          <a:p>
            <a:pPr lvl="0" algn="ctr">
              <a:spcBef>
                <a:spcPct val="20000"/>
              </a:spcBef>
              <a:buClr>
                <a:srgbClr val="BD575C"/>
              </a:buClr>
              <a:defRPr/>
            </a:pPr>
            <a:r>
              <a:rPr lang="fr-FR" sz="2000" i="1" dirty="0" smtClean="0">
                <a:solidFill>
                  <a:srgbClr val="28C191"/>
                </a:solidFill>
              </a:rPr>
              <a:t>,</a:t>
            </a:r>
            <a:r>
              <a:rPr lang="fr-FR" sz="2000" dirty="0" smtClean="0"/>
              <a:t>. </a:t>
            </a:r>
          </a:p>
        </p:txBody>
      </p:sp>
      <p:sp>
        <p:nvSpPr>
          <p:cNvPr id="10" name="Espace réservé du contenu 27"/>
          <p:cNvSpPr txBox="1">
            <a:spLocks/>
          </p:cNvSpPr>
          <p:nvPr/>
        </p:nvSpPr>
        <p:spPr>
          <a:xfrm>
            <a:off x="2414855" y="2420888"/>
            <a:ext cx="4317385" cy="25120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20000"/>
              </a:spcBef>
              <a:buClr>
                <a:srgbClr val="BD575C"/>
              </a:buClr>
              <a:defRPr/>
            </a:pPr>
            <a:r>
              <a:rPr lang="fr-FR" sz="2200" dirty="0" smtClean="0"/>
              <a:t> </a:t>
            </a:r>
          </a:p>
          <a:p>
            <a:pPr lvl="0" algn="ctr">
              <a:spcBef>
                <a:spcPct val="20000"/>
              </a:spcBef>
              <a:buClr>
                <a:srgbClr val="BD575C"/>
              </a:buClr>
              <a:defRPr/>
            </a:pPr>
            <a:endParaRPr lang="fr-FR" sz="2000" dirty="0" smtClean="0">
              <a:cs typeface="Calibri"/>
            </a:endParaRPr>
          </a:p>
          <a:p>
            <a:pPr lvl="0" algn="ctr">
              <a:spcBef>
                <a:spcPct val="20000"/>
              </a:spcBef>
              <a:buClr>
                <a:srgbClr val="BD575C"/>
              </a:buClr>
              <a:defRPr/>
            </a:pPr>
            <a:r>
              <a:rPr lang="fr-FR" sz="2000" dirty="0" err="1" smtClean="0">
                <a:cs typeface="Calibri"/>
              </a:rPr>
              <a:t>Guiding</a:t>
            </a:r>
            <a:r>
              <a:rPr lang="fr-FR" sz="2000" dirty="0" smtClean="0">
                <a:cs typeface="Calibri"/>
              </a:rPr>
              <a:t> </a:t>
            </a:r>
            <a:r>
              <a:rPr lang="fr-FR" sz="2000" dirty="0" err="1" smtClean="0">
                <a:cs typeface="Calibri"/>
              </a:rPr>
              <a:t>principles</a:t>
            </a:r>
            <a:r>
              <a:rPr lang="fr-FR" sz="2000" dirty="0" smtClean="0">
                <a:cs typeface="Calibri"/>
              </a:rPr>
              <a:t>:</a:t>
            </a:r>
          </a:p>
          <a:p>
            <a:pPr lvl="0" algn="ctr">
              <a:spcBef>
                <a:spcPct val="20000"/>
              </a:spcBef>
              <a:buClr>
                <a:srgbClr val="BD575C"/>
              </a:buClr>
              <a:defRPr/>
            </a:pPr>
            <a:r>
              <a:rPr lang="fr-FR" sz="2000" dirty="0" smtClean="0">
                <a:solidFill>
                  <a:srgbClr val="000000"/>
                </a:solidFill>
                <a:cs typeface="Calibri"/>
              </a:rPr>
              <a:t> -  </a:t>
            </a:r>
            <a:r>
              <a:rPr lang="fr-FR" sz="2000" dirty="0" smtClean="0">
                <a:solidFill>
                  <a:srgbClr val="FF0000"/>
                </a:solidFill>
                <a:cs typeface="Calibri"/>
              </a:rPr>
              <a:t>High </a:t>
            </a:r>
            <a:r>
              <a:rPr lang="fr-FR" sz="2000" dirty="0" err="1" smtClean="0">
                <a:solidFill>
                  <a:srgbClr val="FF0000"/>
                </a:solidFill>
                <a:cs typeface="Calibri"/>
              </a:rPr>
              <a:t>quality</a:t>
            </a:r>
            <a:r>
              <a:rPr lang="fr-FR" sz="200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fr-FR" sz="2000" dirty="0">
                <a:solidFill>
                  <a:srgbClr val="FF0000"/>
                </a:solidFill>
                <a:cs typeface="Calibri"/>
              </a:rPr>
              <a:t>of </a:t>
            </a:r>
            <a:r>
              <a:rPr lang="fr-FR" sz="2000" dirty="0" err="1">
                <a:solidFill>
                  <a:srgbClr val="FF0000"/>
                </a:solidFill>
                <a:cs typeface="Calibri"/>
              </a:rPr>
              <a:t>peer</a:t>
            </a:r>
            <a:r>
              <a:rPr lang="fr-FR" sz="2000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cs typeface="Calibri"/>
              </a:rPr>
              <a:t>review</a:t>
            </a:r>
            <a:r>
              <a:rPr lang="fr-FR" sz="2000" dirty="0" smtClean="0">
                <a:solidFill>
                  <a:srgbClr val="000000"/>
                </a:solidFill>
                <a:cs typeface="Calibri"/>
              </a:rPr>
              <a:t>,</a:t>
            </a:r>
          </a:p>
          <a:p>
            <a:pPr lvl="0" algn="ctr">
              <a:spcBef>
                <a:spcPct val="20000"/>
              </a:spcBef>
              <a:buClr>
                <a:srgbClr val="BD575C"/>
              </a:buClr>
              <a:defRPr/>
            </a:pPr>
            <a:r>
              <a:rPr lang="fr-FR" sz="2000" dirty="0">
                <a:solidFill>
                  <a:srgbClr val="000000"/>
                </a:solidFill>
                <a:cs typeface="Calibri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cs typeface="Calibri"/>
              </a:rPr>
              <a:t>-  </a:t>
            </a:r>
            <a:r>
              <a:rPr lang="fr-FR" sz="2000" dirty="0" smtClean="0">
                <a:solidFill>
                  <a:srgbClr val="FF0000"/>
                </a:solidFill>
                <a:cs typeface="Calibri"/>
              </a:rPr>
              <a:t>Non</a:t>
            </a:r>
            <a:r>
              <a:rPr lang="fr-FR" sz="2000" dirty="0">
                <a:solidFill>
                  <a:srgbClr val="FF0000"/>
                </a:solidFill>
                <a:cs typeface="Calibri"/>
              </a:rPr>
              <a:t>-profit public service</a:t>
            </a:r>
            <a:r>
              <a:rPr lang="fr-FR" sz="2000" dirty="0" smtClean="0">
                <a:solidFill>
                  <a:srgbClr val="000000"/>
                </a:solidFill>
                <a:cs typeface="Calibri"/>
              </a:rPr>
              <a:t>,</a:t>
            </a:r>
          </a:p>
          <a:p>
            <a:pPr lvl="0" algn="ctr">
              <a:spcBef>
                <a:spcPct val="20000"/>
              </a:spcBef>
              <a:buClr>
                <a:srgbClr val="BD575C"/>
              </a:buClr>
              <a:defRPr/>
            </a:pPr>
            <a:r>
              <a:rPr lang="fr-FR" sz="2000" dirty="0">
                <a:solidFill>
                  <a:srgbClr val="000000"/>
                </a:solidFill>
                <a:cs typeface="Calibri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cs typeface="Calibri"/>
              </a:rPr>
              <a:t>-</a:t>
            </a:r>
            <a:r>
              <a:rPr lang="fr-FR" sz="2000" dirty="0">
                <a:solidFill>
                  <a:srgbClr val="000000"/>
                </a:solidFill>
                <a:cs typeface="Calibri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cs typeface="Calibri"/>
              </a:rPr>
              <a:t>Perpetual</a:t>
            </a:r>
            <a:r>
              <a:rPr lang="fr-FR" sz="200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cs typeface="Calibri"/>
              </a:rPr>
              <a:t>archiving</a:t>
            </a:r>
            <a:r>
              <a:rPr lang="fr-FR" sz="2000" dirty="0" smtClean="0">
                <a:solidFill>
                  <a:srgbClr val="000000"/>
                </a:solidFill>
                <a:cs typeface="Calibri"/>
              </a:rPr>
              <a:t>,</a:t>
            </a:r>
          </a:p>
          <a:p>
            <a:pPr lvl="0" algn="ctr">
              <a:spcBef>
                <a:spcPct val="20000"/>
              </a:spcBef>
              <a:buClr>
                <a:srgbClr val="BD575C"/>
              </a:buClr>
              <a:defRPr/>
            </a:pPr>
            <a:r>
              <a:rPr lang="fr-FR" sz="2000" dirty="0">
                <a:solidFill>
                  <a:srgbClr val="000000"/>
                </a:solidFill>
                <a:cs typeface="Calibri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cs typeface="Calibri"/>
              </a:rPr>
              <a:t> - </a:t>
            </a:r>
            <a:r>
              <a:rPr lang="fr-FR" sz="2000" dirty="0" err="1" smtClean="0">
                <a:solidFill>
                  <a:srgbClr val="FF0000"/>
                </a:solidFill>
                <a:cs typeface="Calibri"/>
              </a:rPr>
              <a:t>Transparency</a:t>
            </a:r>
            <a:r>
              <a:rPr lang="fr-FR" sz="2000" dirty="0" smtClean="0">
                <a:solidFill>
                  <a:srgbClr val="FF0000"/>
                </a:solidFill>
                <a:cs typeface="Calibri"/>
              </a:rPr>
              <a:t> of </a:t>
            </a:r>
            <a:r>
              <a:rPr lang="fr-FR" sz="2000" dirty="0" err="1" smtClean="0">
                <a:solidFill>
                  <a:srgbClr val="FF0000"/>
                </a:solidFill>
                <a:cs typeface="Calibri"/>
              </a:rPr>
              <a:t>costs</a:t>
            </a:r>
            <a:r>
              <a:rPr lang="fr-FR" sz="2000" dirty="0" smtClean="0">
                <a:solidFill>
                  <a:srgbClr val="000000"/>
                </a:solidFill>
                <a:cs typeface="Calibri"/>
              </a:rPr>
              <a:t>,</a:t>
            </a:r>
            <a:r>
              <a:rPr lang="fr-FR" sz="2000" dirty="0" smtClean="0">
                <a:solidFill>
                  <a:srgbClr val="FF0000"/>
                </a:solidFill>
                <a:cs typeface="Calibri"/>
              </a:rPr>
              <a:t> </a:t>
            </a:r>
          </a:p>
          <a:p>
            <a:pPr lvl="0" algn="ctr">
              <a:spcBef>
                <a:spcPct val="20000"/>
              </a:spcBef>
              <a:buClr>
                <a:srgbClr val="BD575C"/>
              </a:buClr>
              <a:defRPr/>
            </a:pPr>
            <a:r>
              <a:rPr lang="fr-FR" sz="2000" dirty="0">
                <a:solidFill>
                  <a:srgbClr val="000000"/>
                </a:solidFill>
                <a:cs typeface="Calibri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cs typeface="Calibri"/>
              </a:rPr>
              <a:t>-</a:t>
            </a:r>
            <a:r>
              <a:rPr lang="fr-FR" sz="2000" dirty="0">
                <a:solidFill>
                  <a:srgbClr val="000000"/>
                </a:solidFill>
                <a:cs typeface="Calibri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cs typeface="Calibri"/>
              </a:rPr>
              <a:t>Transparency</a:t>
            </a:r>
            <a:r>
              <a:rPr lang="fr-FR" sz="2000" dirty="0" smtClean="0">
                <a:solidFill>
                  <a:srgbClr val="FF0000"/>
                </a:solidFill>
                <a:cs typeface="Calibri"/>
              </a:rPr>
              <a:t> of journal </a:t>
            </a:r>
            <a:r>
              <a:rPr lang="fr-FR" sz="2000" dirty="0" err="1" smtClean="0">
                <a:solidFill>
                  <a:srgbClr val="FF0000"/>
                </a:solidFill>
                <a:cs typeface="Calibri"/>
              </a:rPr>
              <a:t>selection</a:t>
            </a:r>
            <a:r>
              <a:rPr lang="fr-FR" sz="2000" dirty="0" smtClean="0">
                <a:solidFill>
                  <a:srgbClr val="000000"/>
                </a:solidFill>
                <a:cs typeface="Calibri"/>
              </a:rPr>
              <a:t>.</a:t>
            </a:r>
            <a:r>
              <a:rPr lang="fr-FR" sz="2000" dirty="0" smtClean="0">
                <a:solidFill>
                  <a:srgbClr val="FF0000"/>
                </a:solidFill>
                <a:cs typeface="Calibri"/>
              </a:rPr>
              <a:t> </a:t>
            </a:r>
          </a:p>
          <a:p>
            <a:pPr lvl="0" algn="ctr">
              <a:spcBef>
                <a:spcPct val="20000"/>
              </a:spcBef>
              <a:buClr>
                <a:srgbClr val="BD575C"/>
              </a:buClr>
              <a:defRPr/>
            </a:pPr>
            <a:endParaRPr lang="fr-FR" sz="2000" dirty="0" smtClean="0">
              <a:solidFill>
                <a:srgbClr val="FF0000"/>
              </a:solidFill>
              <a:cs typeface="Calibri"/>
            </a:endParaRPr>
          </a:p>
          <a:p>
            <a:pPr marL="342900" lvl="0" indent="-342900" algn="ctr">
              <a:spcBef>
                <a:spcPct val="20000"/>
              </a:spcBef>
              <a:buClr>
                <a:srgbClr val="BD575C"/>
              </a:buClr>
              <a:buFont typeface="Arial"/>
              <a:buChar char="•"/>
              <a:defRPr/>
            </a:pPr>
            <a:endParaRPr lang="fr-FR" sz="2200" dirty="0">
              <a:solidFill>
                <a:srgbClr val="3366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27" y="5004928"/>
            <a:ext cx="639586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BD575C"/>
              </a:buClr>
              <a:defRPr/>
            </a:pPr>
            <a:r>
              <a:rPr lang="fr-FR" sz="2000" dirty="0" smtClean="0">
                <a:solidFill>
                  <a:srgbClr val="3366FF"/>
                </a:solidFill>
                <a:cs typeface="Calibri"/>
              </a:rPr>
              <a:t>Type-setting </a:t>
            </a:r>
            <a:r>
              <a:rPr lang="fr-FR" sz="2000" dirty="0" err="1">
                <a:solidFill>
                  <a:srgbClr val="000000"/>
                </a:solidFill>
                <a:cs typeface="Calibri"/>
              </a:rPr>
              <a:t>is</a:t>
            </a:r>
            <a:r>
              <a:rPr lang="fr-FR" sz="2000" dirty="0">
                <a:solidFill>
                  <a:srgbClr val="000000"/>
                </a:solidFill>
                <a:cs typeface="Calibri"/>
              </a:rPr>
              <a:t> </a:t>
            </a:r>
            <a:r>
              <a:rPr lang="fr-FR" sz="2000" dirty="0" err="1">
                <a:solidFill>
                  <a:srgbClr val="000000"/>
                </a:solidFill>
                <a:cs typeface="Calibri"/>
              </a:rPr>
              <a:t>done</a:t>
            </a:r>
            <a:r>
              <a:rPr lang="fr-FR" sz="2000" dirty="0">
                <a:solidFill>
                  <a:srgbClr val="000000"/>
                </a:solidFill>
                <a:cs typeface="Calibri"/>
              </a:rPr>
              <a:t> </a:t>
            </a:r>
            <a:r>
              <a:rPr lang="fr-FR" sz="2000" dirty="0" err="1">
                <a:solidFill>
                  <a:srgbClr val="3366FF"/>
                </a:solidFill>
                <a:cs typeface="Calibri"/>
              </a:rPr>
              <a:t>with</a:t>
            </a:r>
            <a:r>
              <a:rPr lang="fr-FR" sz="2000" dirty="0">
                <a:solidFill>
                  <a:srgbClr val="3366FF"/>
                </a:solidFill>
                <a:cs typeface="Calibri"/>
              </a:rPr>
              <a:t> the </a:t>
            </a:r>
            <a:r>
              <a:rPr lang="fr-FR" sz="2000" dirty="0" smtClean="0">
                <a:solidFill>
                  <a:srgbClr val="3366FF"/>
                </a:solidFill>
                <a:cs typeface="Calibri"/>
              </a:rPr>
              <a:t>open source </a:t>
            </a:r>
            <a:r>
              <a:rPr lang="fr-FR" sz="2000" dirty="0">
                <a:solidFill>
                  <a:srgbClr val="3366FF"/>
                </a:solidFill>
                <a:cs typeface="Calibri"/>
              </a:rPr>
              <a:t>software </a:t>
            </a:r>
            <a:r>
              <a:rPr lang="fr-FR" sz="2000" dirty="0" err="1" smtClean="0">
                <a:solidFill>
                  <a:srgbClr val="3366FF"/>
                </a:solidFill>
                <a:cs typeface="Calibri"/>
              </a:rPr>
              <a:t>LaTeX</a:t>
            </a:r>
            <a:r>
              <a:rPr lang="fr-FR" sz="2000" i="1" dirty="0" smtClean="0">
                <a:solidFill>
                  <a:srgbClr val="000000"/>
                </a:solidFill>
                <a:cs typeface="Calibri"/>
              </a:rPr>
              <a:t>,</a:t>
            </a:r>
          </a:p>
          <a:p>
            <a:pPr algn="ctr">
              <a:spcBef>
                <a:spcPct val="20000"/>
              </a:spcBef>
              <a:buClr>
                <a:srgbClr val="BD575C"/>
              </a:buClr>
              <a:defRPr/>
            </a:pPr>
            <a:r>
              <a:rPr lang="fr-FR" sz="2000" dirty="0" err="1">
                <a:solidFill>
                  <a:srgbClr val="000000"/>
                </a:solidFill>
                <a:cs typeface="Calibri"/>
              </a:rPr>
              <a:t>while</a:t>
            </a:r>
            <a:r>
              <a:rPr lang="fr-FR" sz="2000" dirty="0">
                <a:solidFill>
                  <a:srgbClr val="000000"/>
                </a:solidFill>
                <a:cs typeface="Calibri"/>
              </a:rPr>
              <a:t> the </a:t>
            </a:r>
            <a:r>
              <a:rPr lang="fr-FR" sz="2000" dirty="0" err="1">
                <a:solidFill>
                  <a:srgbClr val="3366FF"/>
                </a:solidFill>
                <a:cs typeface="Calibri"/>
              </a:rPr>
              <a:t>editorial</a:t>
            </a:r>
            <a:r>
              <a:rPr lang="fr-FR" sz="2000" dirty="0">
                <a:solidFill>
                  <a:srgbClr val="3366FF"/>
                </a:solidFill>
                <a:cs typeface="Calibri"/>
              </a:rPr>
              <a:t> </a:t>
            </a:r>
            <a:r>
              <a:rPr lang="fr-FR" sz="2000" dirty="0" err="1">
                <a:solidFill>
                  <a:srgbClr val="3366FF"/>
                </a:solidFill>
                <a:cs typeface="Calibri"/>
              </a:rPr>
              <a:t>process</a:t>
            </a:r>
            <a:r>
              <a:rPr lang="fr-FR" sz="2000" dirty="0">
                <a:solidFill>
                  <a:srgbClr val="3366FF"/>
                </a:solidFill>
                <a:cs typeface="Calibri"/>
              </a:rPr>
              <a:t> and publication </a:t>
            </a:r>
            <a:r>
              <a:rPr lang="fr-FR" sz="2000" dirty="0">
                <a:solidFill>
                  <a:srgbClr val="000000"/>
                </a:solidFill>
                <a:cs typeface="Calibri"/>
              </a:rPr>
              <a:t>are </a:t>
            </a:r>
            <a:r>
              <a:rPr lang="fr-FR" sz="2000" dirty="0" err="1" smtClean="0">
                <a:solidFill>
                  <a:srgbClr val="000000"/>
                </a:solidFill>
                <a:cs typeface="Calibri"/>
              </a:rPr>
              <a:t>done</a:t>
            </a:r>
            <a:endParaRPr lang="fr-FR" sz="2000" dirty="0" smtClean="0">
              <a:solidFill>
                <a:srgbClr val="000000"/>
              </a:solidFill>
              <a:cs typeface="Calibri"/>
            </a:endParaRPr>
          </a:p>
          <a:p>
            <a:pPr algn="ctr">
              <a:spcBef>
                <a:spcPct val="20000"/>
              </a:spcBef>
              <a:buClr>
                <a:srgbClr val="BD575C"/>
              </a:buClr>
              <a:defRPr/>
            </a:pPr>
            <a:r>
              <a:rPr lang="fr-FR" sz="2000" dirty="0" err="1">
                <a:solidFill>
                  <a:srgbClr val="3366FF"/>
                </a:solidFill>
                <a:cs typeface="Calibri"/>
              </a:rPr>
              <a:t>w</a:t>
            </a:r>
            <a:r>
              <a:rPr lang="fr-FR" sz="2000" dirty="0" err="1" smtClean="0">
                <a:solidFill>
                  <a:srgbClr val="3366FF"/>
                </a:solidFill>
                <a:cs typeface="Calibri"/>
              </a:rPr>
              <a:t>ith</a:t>
            </a:r>
            <a:r>
              <a:rPr lang="fr-FR" sz="2000" dirty="0" smtClean="0">
                <a:solidFill>
                  <a:srgbClr val="3366FF"/>
                </a:solidFill>
                <a:cs typeface="Calibri"/>
              </a:rPr>
              <a:t> the open source software </a:t>
            </a:r>
            <a:r>
              <a:rPr lang="fr-FR" sz="2000" i="1" dirty="0" smtClean="0">
                <a:solidFill>
                  <a:srgbClr val="3366FF"/>
                </a:solidFill>
                <a:cs typeface="Calibri"/>
              </a:rPr>
              <a:t>OJS </a:t>
            </a:r>
            <a:r>
              <a:rPr lang="fr-FR" sz="2000" i="1" dirty="0" smtClean="0">
                <a:solidFill>
                  <a:srgbClr val="000000"/>
                </a:solidFill>
                <a:cs typeface="Calibri"/>
              </a:rPr>
              <a:t>(Open Journal System). 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8479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2590800" y="2057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" y="476672"/>
            <a:ext cx="8801100" cy="3962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5490699"/>
            <a:ext cx="1011563" cy="732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736" y="5590726"/>
            <a:ext cx="948725" cy="6324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5856" y="5460163"/>
            <a:ext cx="2431677" cy="800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8556" y="5359114"/>
            <a:ext cx="1559162" cy="1224136"/>
          </a:xfrm>
          <a:prstGeom prst="rect">
            <a:avLst/>
          </a:prstGeom>
        </p:spPr>
      </p:pic>
      <p:sp>
        <p:nvSpPr>
          <p:cNvPr id="14" name="ZoneTexte 8"/>
          <p:cNvSpPr txBox="1"/>
          <p:nvPr/>
        </p:nvSpPr>
        <p:spPr>
          <a:xfrm>
            <a:off x="3131840" y="6361583"/>
            <a:ext cx="2952328" cy="307777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Times"/>
                <a:cs typeface="Times"/>
              </a:rPr>
              <a:t>https://</a:t>
            </a:r>
            <a:r>
              <a:rPr lang="en-US" sz="1400" i="1" dirty="0" err="1">
                <a:latin typeface="Times"/>
                <a:cs typeface="Times"/>
              </a:rPr>
              <a:t>www.centre-</a:t>
            </a:r>
            <a:r>
              <a:rPr lang="en-US" sz="1400" i="1" dirty="0" err="1" smtClean="0">
                <a:latin typeface="Times"/>
                <a:cs typeface="Times"/>
              </a:rPr>
              <a:t>mersenne.org</a:t>
            </a:r>
            <a:r>
              <a:rPr lang="en-US" sz="1400" i="1" dirty="0" smtClean="0">
                <a:latin typeface="Times"/>
                <a:cs typeface="Times"/>
              </a:rPr>
              <a:t>/en/</a:t>
            </a:r>
            <a:endParaRPr lang="fr-FR" sz="1400" i="1" dirty="0" smtClean="0">
              <a:latin typeface="Times"/>
              <a:cs typeface="Time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170" y="5399141"/>
            <a:ext cx="1318542" cy="1270219"/>
          </a:xfrm>
          <a:prstGeom prst="rect">
            <a:avLst/>
          </a:prstGeom>
        </p:spPr>
      </p:pic>
      <p:cxnSp>
        <p:nvCxnSpPr>
          <p:cNvPr id="16" name="直線コネクタ 14"/>
          <p:cNvCxnSpPr>
            <a:cxnSpLocks noChangeShapeType="1"/>
          </p:cNvCxnSpPr>
          <p:nvPr/>
        </p:nvCxnSpPr>
        <p:spPr bwMode="auto">
          <a:xfrm>
            <a:off x="677416" y="4149080"/>
            <a:ext cx="6414864" cy="0"/>
          </a:xfrm>
          <a:prstGeom prst="line">
            <a:avLst/>
          </a:prstGeom>
          <a:noFill/>
          <a:ln w="57150" cmpd="sng">
            <a:solidFill>
              <a:srgbClr val="FFFF00"/>
            </a:solidFill>
            <a:round/>
            <a:headEnd/>
            <a:tailEnd/>
          </a:ln>
        </p:spPr>
      </p:cxn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65100" y="-152400"/>
            <a:ext cx="88011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2018,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Diamond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OA </a:t>
            </a:r>
            <a:r>
              <a:rPr lang="fr-FR" sz="3300" b="1" dirty="0" err="1">
                <a:solidFill>
                  <a:srgbClr val="FF0000"/>
                </a:solidFill>
                <a:latin typeface="Arial"/>
              </a:rPr>
              <a:t>p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latform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i="1" dirty="0" smtClean="0">
                <a:solidFill>
                  <a:srgbClr val="FF0000"/>
                </a:solidFill>
                <a:latin typeface="Arial"/>
              </a:rPr>
              <a:t>Mersenne</a:t>
            </a:r>
            <a:endParaRPr lang="fr-FR" sz="3300" b="1" i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21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2" name="TextBox 1"/>
          <p:cNvSpPr txBox="1"/>
          <p:nvPr/>
        </p:nvSpPr>
        <p:spPr>
          <a:xfrm>
            <a:off x="1195009" y="4293096"/>
            <a:ext cx="69773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</a:rPr>
              <a:t>Mersenne</a:t>
            </a:r>
            <a:r>
              <a:rPr lang="en-US" sz="2000" dirty="0" smtClean="0">
                <a:solidFill>
                  <a:srgbClr val="000000"/>
                </a:solidFill>
              </a:rPr>
              <a:t> employs </a:t>
            </a:r>
            <a:r>
              <a:rPr lang="en-US" sz="2000" dirty="0" smtClean="0">
                <a:solidFill>
                  <a:srgbClr val="FF0000"/>
                </a:solidFill>
              </a:rPr>
              <a:t>15 part-time persons </a:t>
            </a:r>
            <a:r>
              <a:rPr lang="en-US" sz="2000" dirty="0" smtClean="0">
                <a:solidFill>
                  <a:srgbClr val="000000"/>
                </a:solidFill>
              </a:rPr>
              <a:t>and its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production cost is </a:t>
            </a:r>
            <a:r>
              <a:rPr lang="en-US" sz="2000" dirty="0" smtClean="0">
                <a:solidFill>
                  <a:srgbClr val="000000"/>
                </a:solidFill>
              </a:rPr>
              <a:t>on average </a:t>
            </a:r>
            <a:r>
              <a:rPr lang="en-US" sz="2000" dirty="0" smtClean="0">
                <a:solidFill>
                  <a:srgbClr val="FF0000"/>
                </a:solidFill>
              </a:rPr>
              <a:t>700 € per article </a:t>
            </a:r>
            <a:r>
              <a:rPr lang="en-US" sz="2000" dirty="0" smtClean="0">
                <a:solidFill>
                  <a:srgbClr val="000000"/>
                </a:solidFill>
              </a:rPr>
              <a:t>and</a:t>
            </a:r>
            <a:r>
              <a:rPr lang="en-US" sz="2000" dirty="0" smtClean="0">
                <a:solidFill>
                  <a:srgbClr val="FF0000"/>
                </a:solidFill>
              </a:rPr>
              <a:t> 35 €/pages</a:t>
            </a:r>
            <a:r>
              <a:rPr lang="en-US" sz="2000" dirty="0" smtClean="0">
                <a:solidFill>
                  <a:srgbClr val="000000"/>
                </a:solidFill>
              </a:rPr>
              <a:t>,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</a:rPr>
              <a:t>w</a:t>
            </a:r>
            <a:r>
              <a:rPr lang="en-US" sz="2000" dirty="0" smtClean="0">
                <a:solidFill>
                  <a:srgbClr val="000000"/>
                </a:solidFill>
              </a:rPr>
              <a:t>hich is </a:t>
            </a:r>
            <a:r>
              <a:rPr lang="en-US" sz="2000" dirty="0" smtClean="0">
                <a:solidFill>
                  <a:srgbClr val="FF0000"/>
                </a:solidFill>
              </a:rPr>
              <a:t>financed by </a:t>
            </a:r>
            <a:r>
              <a:rPr lang="en-US" sz="2000" dirty="0" smtClean="0">
                <a:solidFill>
                  <a:srgbClr val="000000"/>
                </a:solidFill>
              </a:rPr>
              <a:t>French</a:t>
            </a:r>
            <a:r>
              <a:rPr lang="en-US" sz="2000" dirty="0" smtClean="0">
                <a:solidFill>
                  <a:srgbClr val="FF0000"/>
                </a:solidFill>
              </a:rPr>
              <a:t> public research funding institutions</a:t>
            </a:r>
            <a:r>
              <a:rPr lang="en-US" sz="2000" dirty="0" smtClean="0">
                <a:solidFill>
                  <a:srgbClr val="000000"/>
                </a:solidFill>
              </a:rPr>
              <a:t> : 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015022"/>
              </p:ext>
            </p:extLst>
          </p:nvPr>
        </p:nvGraphicFramePr>
        <p:xfrm>
          <a:off x="1619672" y="4365104"/>
          <a:ext cx="792088" cy="405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10" imgW="228600" imgH="203200" progId="Equation.3">
                  <p:embed/>
                </p:oleObj>
              </mc:Choice>
              <mc:Fallback>
                <p:oleObj name="Equation" r:id="rId10" imgW="228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365104"/>
                        <a:ext cx="792088" cy="405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直線コネクタ 14"/>
          <p:cNvCxnSpPr>
            <a:cxnSpLocks noChangeShapeType="1"/>
          </p:cNvCxnSpPr>
          <p:nvPr/>
        </p:nvCxnSpPr>
        <p:spPr bwMode="auto">
          <a:xfrm>
            <a:off x="677416" y="2204864"/>
            <a:ext cx="4398640" cy="0"/>
          </a:xfrm>
          <a:prstGeom prst="line">
            <a:avLst/>
          </a:prstGeom>
          <a:noFill/>
          <a:ln w="57150" cmpd="sng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26" name="直線コネクタ 14"/>
          <p:cNvCxnSpPr>
            <a:cxnSpLocks noChangeShapeType="1"/>
          </p:cNvCxnSpPr>
          <p:nvPr/>
        </p:nvCxnSpPr>
        <p:spPr bwMode="auto">
          <a:xfrm>
            <a:off x="683568" y="3068960"/>
            <a:ext cx="2592288" cy="0"/>
          </a:xfrm>
          <a:prstGeom prst="line">
            <a:avLst/>
          </a:prstGeom>
          <a:noFill/>
          <a:ln w="57150" cmpd="sng">
            <a:solidFill>
              <a:srgbClr val="FFFF00"/>
            </a:solidFill>
            <a:round/>
            <a:headEnd/>
            <a:tailEnd/>
          </a:ln>
        </p:spPr>
      </p:cxnSp>
      <p:pic>
        <p:nvPicPr>
          <p:cNvPr id="28" name="Picture 27" descr="CC-BY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6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741" y="1356333"/>
            <a:ext cx="4114747" cy="5024995"/>
          </a:xfrm>
          <a:prstGeom prst="rect">
            <a:avLst/>
          </a:prstGeom>
        </p:spPr>
      </p:pic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6" name="Rectangle 5"/>
          <p:cNvSpPr/>
          <p:nvPr/>
        </p:nvSpPr>
        <p:spPr>
          <a:xfrm>
            <a:off x="144016" y="38610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 smtClean="0">
                <a:solidFill>
                  <a:srgbClr val="3366FF"/>
                </a:solidFill>
                <a:cs typeface="Calibri"/>
              </a:rPr>
              <a:t>`It </a:t>
            </a:r>
            <a:r>
              <a:rPr lang="fr-FR" dirty="0" err="1" smtClean="0">
                <a:solidFill>
                  <a:srgbClr val="3366FF"/>
                </a:solidFill>
                <a:cs typeface="Calibri"/>
              </a:rPr>
              <a:t>would</a:t>
            </a:r>
            <a:r>
              <a:rPr lang="fr-FR" dirty="0" smtClean="0">
                <a:solidFill>
                  <a:srgbClr val="3366FF"/>
                </a:solidFill>
                <a:cs typeface="Calibri"/>
              </a:rPr>
              <a:t> </a:t>
            </a:r>
            <a:r>
              <a:rPr lang="fr-FR" dirty="0" err="1" smtClean="0">
                <a:solidFill>
                  <a:srgbClr val="3366FF"/>
                </a:solidFill>
                <a:cs typeface="Calibri"/>
              </a:rPr>
              <a:t>be</a:t>
            </a:r>
            <a:r>
              <a:rPr lang="fr-FR" dirty="0" smtClean="0">
                <a:solidFill>
                  <a:srgbClr val="3366FF"/>
                </a:solidFill>
                <a:cs typeface="Calibri"/>
              </a:rPr>
              <a:t> an excellent </a:t>
            </a:r>
            <a:r>
              <a:rPr lang="fr-FR" dirty="0" err="1" smtClean="0">
                <a:solidFill>
                  <a:srgbClr val="3366FF"/>
                </a:solidFill>
                <a:cs typeface="Calibri"/>
              </a:rPr>
              <a:t>advertisement</a:t>
            </a:r>
            <a:endParaRPr lang="fr-FR" dirty="0" smtClean="0">
              <a:solidFill>
                <a:srgbClr val="3366FF"/>
              </a:solidFill>
              <a:cs typeface="Calibri"/>
            </a:endParaRPr>
          </a:p>
          <a:p>
            <a:pPr algn="ctr"/>
            <a:r>
              <a:rPr lang="fr-FR" dirty="0">
                <a:solidFill>
                  <a:srgbClr val="3366FF"/>
                </a:solidFill>
                <a:cs typeface="Calibri"/>
              </a:rPr>
              <a:t>f</a:t>
            </a:r>
            <a:r>
              <a:rPr lang="fr-FR" dirty="0" smtClean="0">
                <a:solidFill>
                  <a:srgbClr val="3366FF"/>
                </a:solidFill>
                <a:cs typeface="Calibri"/>
              </a:rPr>
              <a:t>or the </a:t>
            </a:r>
            <a:r>
              <a:rPr lang="fr-FR" i="1" dirty="0" smtClean="0">
                <a:solidFill>
                  <a:srgbClr val="3366FF"/>
                </a:solidFill>
                <a:cs typeface="Calibri"/>
              </a:rPr>
              <a:t>Académie des Sciences de Paris</a:t>
            </a:r>
          </a:p>
          <a:p>
            <a:pPr algn="ctr"/>
            <a:r>
              <a:rPr lang="fr-FR" dirty="0">
                <a:solidFill>
                  <a:srgbClr val="3366FF"/>
                </a:solidFill>
                <a:cs typeface="Calibri"/>
              </a:rPr>
              <a:t>i</a:t>
            </a:r>
            <a:r>
              <a:rPr lang="fr-FR" dirty="0" smtClean="0">
                <a:solidFill>
                  <a:srgbClr val="3366FF"/>
                </a:solidFill>
                <a:cs typeface="Calibri"/>
              </a:rPr>
              <a:t>f </a:t>
            </a:r>
            <a:r>
              <a:rPr lang="fr-FR" dirty="0" err="1" smtClean="0">
                <a:solidFill>
                  <a:srgbClr val="3366FF"/>
                </a:solidFill>
                <a:cs typeface="Calibri"/>
              </a:rPr>
              <a:t>its</a:t>
            </a:r>
            <a:r>
              <a:rPr lang="fr-FR" dirty="0" smtClean="0">
                <a:solidFill>
                  <a:srgbClr val="3366FF"/>
                </a:solidFill>
                <a:cs typeface="Calibri"/>
              </a:rPr>
              <a:t> </a:t>
            </a:r>
            <a:r>
              <a:rPr lang="fr-FR" i="1" dirty="0" err="1" smtClean="0">
                <a:solidFill>
                  <a:srgbClr val="3366FF"/>
                </a:solidFill>
                <a:cs typeface="Calibri"/>
              </a:rPr>
              <a:t>Comptes-Rendus</a:t>
            </a:r>
            <a:r>
              <a:rPr lang="fr-FR" i="1" dirty="0" smtClean="0">
                <a:solidFill>
                  <a:srgbClr val="3366FF"/>
                </a:solidFill>
                <a:cs typeface="Calibri"/>
              </a:rPr>
              <a:t> </a:t>
            </a:r>
            <a:r>
              <a:rPr lang="fr-FR" dirty="0" err="1" smtClean="0">
                <a:solidFill>
                  <a:srgbClr val="3366FF"/>
                </a:solidFill>
                <a:cs typeface="Calibri"/>
              </a:rPr>
              <a:t>were</a:t>
            </a:r>
            <a:r>
              <a:rPr lang="fr-FR" dirty="0" smtClean="0">
                <a:solidFill>
                  <a:srgbClr val="3366FF"/>
                </a:solidFill>
                <a:cs typeface="Calibri"/>
              </a:rPr>
              <a:t> </a:t>
            </a:r>
            <a:r>
              <a:rPr lang="fr-FR" dirty="0" err="1" smtClean="0">
                <a:solidFill>
                  <a:srgbClr val="3366FF"/>
                </a:solidFill>
                <a:cs typeface="Calibri"/>
              </a:rPr>
              <a:t>published</a:t>
            </a:r>
            <a:endParaRPr lang="fr-FR" dirty="0" smtClean="0">
              <a:solidFill>
                <a:srgbClr val="3366FF"/>
              </a:solidFill>
              <a:cs typeface="Calibri"/>
            </a:endParaRPr>
          </a:p>
          <a:p>
            <a:pPr algn="ctr"/>
            <a:r>
              <a:rPr lang="fr-FR" dirty="0" err="1" smtClean="0">
                <a:solidFill>
                  <a:srgbClr val="3366FF"/>
                </a:solidFill>
                <a:cs typeface="Calibri"/>
              </a:rPr>
              <a:t>using</a:t>
            </a:r>
            <a:r>
              <a:rPr lang="fr-FR" dirty="0" smtClean="0">
                <a:solidFill>
                  <a:srgbClr val="3366FF"/>
                </a:solidFill>
                <a:cs typeface="Calibri"/>
              </a:rPr>
              <a:t> the </a:t>
            </a:r>
            <a:r>
              <a:rPr lang="fr-FR" dirty="0" err="1" smtClean="0">
                <a:solidFill>
                  <a:srgbClr val="3366FF"/>
                </a:solidFill>
                <a:cs typeface="Calibri"/>
              </a:rPr>
              <a:t>Diamond</a:t>
            </a:r>
            <a:r>
              <a:rPr lang="fr-FR" dirty="0" smtClean="0">
                <a:solidFill>
                  <a:srgbClr val="3366FF"/>
                </a:solidFill>
                <a:cs typeface="Calibri"/>
              </a:rPr>
              <a:t> OA model.’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7" name="ZoneTexte 13"/>
          <p:cNvSpPr txBox="1"/>
          <p:nvPr/>
        </p:nvSpPr>
        <p:spPr>
          <a:xfrm>
            <a:off x="251520" y="5158933"/>
            <a:ext cx="4427984" cy="646331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latin typeface="Times"/>
              </a:rPr>
              <a:t>Marie Farge, Note for the French </a:t>
            </a:r>
            <a:r>
              <a:rPr lang="fr-FR" sz="1200" i="1" dirty="0" err="1" smtClean="0">
                <a:latin typeface="Times"/>
              </a:rPr>
              <a:t>minister</a:t>
            </a:r>
            <a:r>
              <a:rPr lang="fr-FR" sz="1200" i="1" dirty="0" smtClean="0">
                <a:latin typeface="Times"/>
              </a:rPr>
              <a:t> of </a:t>
            </a:r>
            <a:r>
              <a:rPr lang="fr-FR" sz="1200" i="1" dirty="0" err="1" smtClean="0">
                <a:latin typeface="Times"/>
              </a:rPr>
              <a:t>research</a:t>
            </a:r>
            <a:r>
              <a:rPr lang="fr-FR" sz="1200" i="1" dirty="0" smtClean="0">
                <a:latin typeface="Times"/>
              </a:rPr>
              <a:t>,  29 </a:t>
            </a:r>
            <a:r>
              <a:rPr lang="fr-FR" sz="1200" i="1" dirty="0" err="1" smtClean="0">
                <a:latin typeface="Times"/>
              </a:rPr>
              <a:t>June</a:t>
            </a:r>
            <a:r>
              <a:rPr lang="fr-FR" sz="1200" i="1" dirty="0" smtClean="0">
                <a:latin typeface="Times"/>
              </a:rPr>
              <a:t> 2012</a:t>
            </a:r>
          </a:p>
          <a:p>
            <a:pPr algn="ctr"/>
            <a:r>
              <a:rPr lang="fr-FR" sz="1200" i="1" dirty="0">
                <a:latin typeface="Times"/>
              </a:rPr>
              <a:t>http://</a:t>
            </a:r>
            <a:r>
              <a:rPr lang="fr-FR" sz="1200" i="1" dirty="0" err="1">
                <a:latin typeface="Times"/>
              </a:rPr>
              <a:t>openscience.ens.fr</a:t>
            </a:r>
            <a:r>
              <a:rPr lang="fr-FR" sz="1200" i="1" dirty="0">
                <a:latin typeface="Times"/>
              </a:rPr>
              <a:t>/MARIE_FARGE/ARTICLES/</a:t>
            </a:r>
          </a:p>
          <a:p>
            <a:pPr algn="ctr"/>
            <a:r>
              <a:rPr lang="fr-FR" sz="1200" i="1" dirty="0" smtClean="0">
                <a:latin typeface="Times"/>
              </a:rPr>
              <a:t>2012_06_29_NOTE_POUR_LA_MINISTRE_DE_LA_RECHERCHE</a:t>
            </a:r>
            <a:endParaRPr lang="fr-FR" sz="1200" i="1" dirty="0">
              <a:latin typeface="Time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016" y="58180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 err="1" smtClean="0">
                <a:solidFill>
                  <a:srgbClr val="FF0000"/>
                </a:solidFill>
                <a:cs typeface="Calibri"/>
              </a:rPr>
              <a:t>Since</a:t>
            </a:r>
            <a:r>
              <a:rPr lang="fr-FR" dirty="0" smtClean="0">
                <a:solidFill>
                  <a:srgbClr val="FF0000"/>
                </a:solidFill>
                <a:cs typeface="Calibri"/>
              </a:rPr>
              <a:t> 2020, </a:t>
            </a:r>
            <a:r>
              <a:rPr lang="fr-FR" i="1" dirty="0" smtClean="0">
                <a:solidFill>
                  <a:srgbClr val="FF0000"/>
                </a:solidFill>
                <a:cs typeface="Calibri"/>
              </a:rPr>
              <a:t>CRAS</a:t>
            </a:r>
            <a:r>
              <a:rPr lang="fr-FR" dirty="0" smtClean="0">
                <a:solidFill>
                  <a:srgbClr val="FF0000"/>
                </a:solidFill>
                <a:cs typeface="Calibri"/>
              </a:rPr>
              <a:t> are </a:t>
            </a:r>
            <a:r>
              <a:rPr lang="fr-FR" dirty="0" err="1" smtClean="0">
                <a:solidFill>
                  <a:srgbClr val="FF0000"/>
                </a:solidFill>
                <a:cs typeface="Calibri"/>
              </a:rPr>
              <a:t>published</a:t>
            </a:r>
            <a:r>
              <a:rPr lang="fr-FR" dirty="0">
                <a:cs typeface="Calibri"/>
              </a:rPr>
              <a:t>,</a:t>
            </a:r>
            <a:r>
              <a:rPr lang="fr-FR" dirty="0" smtClean="0">
                <a:cs typeface="Calibri"/>
              </a:rPr>
              <a:t> </a:t>
            </a:r>
          </a:p>
          <a:p>
            <a:pPr algn="ctr"/>
            <a:r>
              <a:rPr lang="fr-FR" dirty="0" smtClean="0">
                <a:cs typeface="Calibri"/>
              </a:rPr>
              <a:t>no longer </a:t>
            </a:r>
            <a:r>
              <a:rPr lang="fr-FR" dirty="0">
                <a:cs typeface="Calibri"/>
              </a:rPr>
              <a:t>in Gold Open Access by </a:t>
            </a:r>
            <a:r>
              <a:rPr lang="fr-FR" i="1" dirty="0" smtClean="0">
                <a:cs typeface="Calibri"/>
              </a:rPr>
              <a:t>Elsevier</a:t>
            </a:r>
            <a:r>
              <a:rPr lang="fr-FR" dirty="0" smtClean="0">
                <a:cs typeface="Calibri"/>
              </a:rPr>
              <a:t>, </a:t>
            </a:r>
          </a:p>
          <a:p>
            <a:pPr algn="ctr"/>
            <a:r>
              <a:rPr lang="fr-FR" dirty="0">
                <a:cs typeface="Calibri"/>
              </a:rPr>
              <a:t>b</a:t>
            </a:r>
            <a:r>
              <a:rPr lang="fr-FR" dirty="0" smtClean="0">
                <a:cs typeface="Calibri"/>
              </a:rPr>
              <a:t>ut</a:t>
            </a:r>
            <a:r>
              <a:rPr lang="fr-FR" dirty="0" smtClean="0">
                <a:solidFill>
                  <a:srgbClr val="28C191"/>
                </a:solidFill>
                <a:cs typeface="Calibri"/>
              </a:rPr>
              <a:t> </a:t>
            </a:r>
            <a:r>
              <a:rPr lang="fr-FR" dirty="0" smtClean="0">
                <a:solidFill>
                  <a:srgbClr val="FF0000"/>
                </a:solidFill>
                <a:cs typeface="Calibri"/>
              </a:rPr>
              <a:t>in </a:t>
            </a:r>
            <a:r>
              <a:rPr lang="fr-FR" dirty="0" err="1">
                <a:solidFill>
                  <a:srgbClr val="FF0000"/>
                </a:solidFill>
                <a:cs typeface="Calibri"/>
              </a:rPr>
              <a:t>Diamond</a:t>
            </a:r>
            <a:r>
              <a:rPr lang="fr-FR" dirty="0">
                <a:solidFill>
                  <a:srgbClr val="FF0000"/>
                </a:solidFill>
                <a:cs typeface="Calibri"/>
              </a:rPr>
              <a:t> OA </a:t>
            </a:r>
            <a:r>
              <a:rPr lang="fr-FR" dirty="0" smtClean="0">
                <a:solidFill>
                  <a:srgbClr val="FF0000"/>
                </a:solidFill>
                <a:cs typeface="Calibri"/>
              </a:rPr>
              <a:t>by the </a:t>
            </a:r>
            <a:r>
              <a:rPr lang="fr-FR" dirty="0" err="1" smtClean="0">
                <a:solidFill>
                  <a:srgbClr val="FF0000"/>
                </a:solidFill>
                <a:cs typeface="Calibri"/>
              </a:rPr>
              <a:t>platform</a:t>
            </a:r>
            <a:r>
              <a:rPr lang="fr-FR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fr-FR" i="1" dirty="0" smtClean="0">
                <a:solidFill>
                  <a:srgbClr val="FF0000"/>
                </a:solidFill>
                <a:cs typeface="Calibri"/>
              </a:rPr>
              <a:t>Mersenne</a:t>
            </a:r>
            <a:r>
              <a:rPr lang="fr-FR" dirty="0" smtClean="0">
                <a:cs typeface="Calibri"/>
              </a:rPr>
              <a:t>.</a:t>
            </a:r>
            <a:endParaRPr lang="en-US" dirty="0"/>
          </a:p>
        </p:txBody>
      </p:sp>
      <p:pic>
        <p:nvPicPr>
          <p:cNvPr id="9" name="Picture 8" descr="CC-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  <p:sp>
        <p:nvSpPr>
          <p:cNvPr id="11" name="ZoneTexte 8"/>
          <p:cNvSpPr txBox="1"/>
          <p:nvPr/>
        </p:nvSpPr>
        <p:spPr>
          <a:xfrm>
            <a:off x="179512" y="3429000"/>
            <a:ext cx="1512168" cy="276999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latin typeface="Times"/>
              </a:rPr>
              <a:t>5</a:t>
            </a:r>
            <a:r>
              <a:rPr lang="fr-FR" sz="1200" i="1" baseline="30000" dirty="0" smtClean="0">
                <a:latin typeface="Times"/>
              </a:rPr>
              <a:t>th</a:t>
            </a:r>
            <a:r>
              <a:rPr lang="fr-FR" sz="1200" i="1" dirty="0" smtClean="0">
                <a:latin typeface="Times"/>
              </a:rPr>
              <a:t> </a:t>
            </a:r>
            <a:r>
              <a:rPr lang="fr-FR" sz="1200" i="1" dirty="0" err="1" smtClean="0">
                <a:latin typeface="Times"/>
              </a:rPr>
              <a:t>January</a:t>
            </a:r>
            <a:r>
              <a:rPr lang="fr-FR" sz="1200" i="1" dirty="0" smtClean="0">
                <a:latin typeface="Times"/>
              </a:rPr>
              <a:t> 1665</a:t>
            </a:r>
            <a:endParaRPr lang="fr-FR" sz="1200" i="1" dirty="0">
              <a:latin typeface="Time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584" y="112474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33CCCC"/>
                </a:solidFill>
              </a:rPr>
              <a:t>In 1665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33CCCC"/>
                </a:solidFill>
              </a:rPr>
              <a:t> </a:t>
            </a:r>
            <a:r>
              <a:rPr lang="en-US" dirty="0" smtClean="0"/>
              <a:t>creation of the</a:t>
            </a:r>
          </a:p>
          <a:p>
            <a:pPr algn="ctr"/>
            <a:r>
              <a:rPr lang="en-US" dirty="0">
                <a:solidFill>
                  <a:srgbClr val="33CCCC"/>
                </a:solidFill>
              </a:rPr>
              <a:t>`</a:t>
            </a:r>
            <a:r>
              <a:rPr lang="en-US" i="1" dirty="0" smtClean="0">
                <a:solidFill>
                  <a:srgbClr val="33CCCC"/>
                </a:solidFill>
              </a:rPr>
              <a:t>Journal des </a:t>
            </a:r>
            <a:r>
              <a:rPr lang="en-US" i="1" dirty="0" err="1" smtClean="0">
                <a:solidFill>
                  <a:srgbClr val="33CCCC"/>
                </a:solidFill>
              </a:rPr>
              <a:t>Sçavans</a:t>
            </a:r>
            <a:r>
              <a:rPr lang="en-US" i="1" dirty="0" smtClean="0">
                <a:solidFill>
                  <a:srgbClr val="33CCCC"/>
                </a:solidFill>
              </a:rPr>
              <a:t>’</a:t>
            </a:r>
            <a:r>
              <a:rPr lang="en-US" dirty="0" smtClean="0"/>
              <a:t>. </a:t>
            </a:r>
          </a:p>
          <a:p>
            <a:pPr algn="ctr"/>
            <a:r>
              <a:rPr lang="en-US" dirty="0" smtClean="0">
                <a:solidFill>
                  <a:srgbClr val="33CCCC"/>
                </a:solidFill>
              </a:rPr>
              <a:t>In 1835</a:t>
            </a:r>
            <a:r>
              <a:rPr lang="en-US" dirty="0"/>
              <a:t>, </a:t>
            </a:r>
            <a:r>
              <a:rPr lang="en-US" dirty="0" smtClean="0"/>
              <a:t>creation  of the</a:t>
            </a:r>
          </a:p>
          <a:p>
            <a:pPr algn="ctr"/>
            <a:r>
              <a:rPr lang="en-US" dirty="0" smtClean="0">
                <a:solidFill>
                  <a:srgbClr val="33CCCC"/>
                </a:solidFill>
              </a:rPr>
              <a:t>`</a:t>
            </a:r>
            <a:r>
              <a:rPr lang="en-US" i="1" dirty="0" err="1" smtClean="0">
                <a:solidFill>
                  <a:srgbClr val="33CCCC"/>
                </a:solidFill>
              </a:rPr>
              <a:t>Comptes-Rendus</a:t>
            </a:r>
            <a:r>
              <a:rPr lang="en-US" i="1" dirty="0" smtClean="0">
                <a:solidFill>
                  <a:srgbClr val="33CCCC"/>
                </a:solidFill>
              </a:rPr>
              <a:t> de</a:t>
            </a:r>
          </a:p>
          <a:p>
            <a:pPr algn="ctr"/>
            <a:r>
              <a:rPr lang="en-US" i="1" dirty="0" err="1">
                <a:solidFill>
                  <a:srgbClr val="33CCCC"/>
                </a:solidFill>
              </a:rPr>
              <a:t>l</a:t>
            </a:r>
            <a:r>
              <a:rPr lang="en-US" i="1" dirty="0" err="1" smtClean="0">
                <a:solidFill>
                  <a:srgbClr val="33CCCC"/>
                </a:solidFill>
              </a:rPr>
              <a:t>’Académie</a:t>
            </a:r>
            <a:r>
              <a:rPr lang="en-US" i="1" dirty="0" smtClean="0">
                <a:solidFill>
                  <a:srgbClr val="33CCCC"/>
                </a:solidFill>
              </a:rPr>
              <a:t> des Sciences’</a:t>
            </a:r>
            <a:r>
              <a:rPr lang="en-US" i="1" dirty="0" smtClean="0"/>
              <a:t> </a:t>
            </a:r>
          </a:p>
          <a:p>
            <a:pPr algn="ctr"/>
            <a:r>
              <a:rPr lang="en-US" dirty="0" smtClean="0"/>
              <a:t>(CRAS), which were</a:t>
            </a:r>
            <a:r>
              <a:rPr lang="en-US" dirty="0"/>
              <a:t> </a:t>
            </a:r>
            <a:r>
              <a:rPr lang="en-US" dirty="0" smtClean="0">
                <a:solidFill>
                  <a:srgbClr val="33CCCC"/>
                </a:solidFill>
              </a:rPr>
              <a:t>published </a:t>
            </a:r>
          </a:p>
          <a:p>
            <a:pPr algn="ctr"/>
            <a:r>
              <a:rPr lang="en-US" dirty="0" smtClean="0">
                <a:solidFill>
                  <a:srgbClr val="33CCCC"/>
                </a:solidFill>
              </a:rPr>
              <a:t>by </a:t>
            </a:r>
            <a:r>
              <a:rPr lang="en-US" i="1" dirty="0" smtClean="0">
                <a:solidFill>
                  <a:srgbClr val="33CCCC"/>
                </a:solidFill>
              </a:rPr>
              <a:t>Gauthier-Villars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33CCCC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rgbClr val="33CCCC"/>
                </a:solidFill>
              </a:rPr>
              <a:t>I</a:t>
            </a:r>
            <a:r>
              <a:rPr lang="en-US" dirty="0" smtClean="0">
                <a:solidFill>
                  <a:srgbClr val="33CCCC"/>
                </a:solidFill>
              </a:rPr>
              <a:t>n 2000</a:t>
            </a:r>
            <a:r>
              <a:rPr lang="en-US" dirty="0"/>
              <a:t>,</a:t>
            </a:r>
            <a:r>
              <a:rPr lang="en-US" dirty="0" smtClean="0">
                <a:solidFill>
                  <a:srgbClr val="33CCCC"/>
                </a:solidFill>
              </a:rPr>
              <a:t> </a:t>
            </a:r>
            <a:r>
              <a:rPr lang="en-US" i="1" dirty="0" smtClean="0">
                <a:solidFill>
                  <a:srgbClr val="33CCCC"/>
                </a:solidFill>
              </a:rPr>
              <a:t>Elsevier </a:t>
            </a:r>
            <a:r>
              <a:rPr lang="en-US" dirty="0" smtClean="0">
                <a:solidFill>
                  <a:srgbClr val="33CCCC"/>
                </a:solidFill>
              </a:rPr>
              <a:t>bought</a:t>
            </a:r>
          </a:p>
          <a:p>
            <a:pPr algn="ctr"/>
            <a:r>
              <a:rPr lang="en-US" i="1" dirty="0" smtClean="0">
                <a:solidFill>
                  <a:srgbClr val="33CCCC"/>
                </a:solidFill>
              </a:rPr>
              <a:t>Gauthier-Villars</a:t>
            </a:r>
            <a:r>
              <a:rPr lang="en-US" dirty="0" smtClean="0"/>
              <a:t>.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052736"/>
            <a:ext cx="1484948" cy="22988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4049" y="188640"/>
            <a:ext cx="791039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>
                <a:solidFill>
                  <a:srgbClr val="FF0000"/>
                </a:solidFill>
                <a:latin typeface="Arial"/>
              </a:rPr>
              <a:t>2020, </a:t>
            </a:r>
            <a:r>
              <a:rPr lang="fr-FR" sz="3300" b="1" i="1" dirty="0">
                <a:solidFill>
                  <a:srgbClr val="FF0000"/>
                </a:solidFill>
                <a:latin typeface="Arial"/>
              </a:rPr>
              <a:t>CRAS</a:t>
            </a:r>
            <a:r>
              <a:rPr lang="fr-FR" sz="33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left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i="1" dirty="0" smtClean="0">
                <a:solidFill>
                  <a:srgbClr val="FF0000"/>
                </a:solidFill>
                <a:latin typeface="Arial"/>
              </a:rPr>
              <a:t>Elsevier 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for</a:t>
            </a:r>
            <a:r>
              <a:rPr lang="fr-FR" sz="3300" b="1" i="1" dirty="0" smtClean="0">
                <a:solidFill>
                  <a:srgbClr val="FF0000"/>
                </a:solidFill>
                <a:latin typeface="Arial"/>
              </a:rPr>
              <a:t> Mersenne</a:t>
            </a:r>
            <a:endParaRPr lang="fr-FR" sz="3300" b="1" i="1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7981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0872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92968" y="-162272"/>
            <a:ext cx="89435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1990s,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Researchers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designed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their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tools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15" name="Picture 14" descr="CC-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6482236"/>
            <a:ext cx="946449" cy="331140"/>
          </a:xfrm>
          <a:prstGeom prst="rect">
            <a:avLst/>
          </a:prstGeom>
        </p:spPr>
      </p:pic>
      <p:sp>
        <p:nvSpPr>
          <p:cNvPr id="18" name="ZoneTexte 14"/>
          <p:cNvSpPr txBox="1">
            <a:spLocks noChangeArrowheads="1"/>
          </p:cNvSpPr>
          <p:nvPr/>
        </p:nvSpPr>
        <p:spPr bwMode="auto">
          <a:xfrm>
            <a:off x="-36512" y="548680"/>
            <a:ext cx="9001000" cy="697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fr-FR" sz="1200" dirty="0" smtClean="0">
              <a:solidFill>
                <a:srgbClr val="0000FF"/>
              </a:solidFill>
              <a:latin typeface="Calibri"/>
            </a:endParaRPr>
          </a:p>
          <a:p>
            <a:pPr marL="342900" indent="-342900" algn="ctr">
              <a:buFont typeface="Arial"/>
              <a:buChar char="•"/>
            </a:pPr>
            <a:endParaRPr lang="fr-FR" sz="2000" dirty="0" smtClean="0">
              <a:latin typeface="Calibri"/>
            </a:endParaRPr>
          </a:p>
          <a:p>
            <a:pPr marL="342900" indent="-342900" algn="ctr">
              <a:buFont typeface="Arial"/>
              <a:buChar char="•"/>
            </a:pPr>
            <a:r>
              <a:rPr lang="fr-FR" sz="2000" dirty="0" smtClean="0">
                <a:latin typeface="Calibri"/>
              </a:rPr>
              <a:t>In </a:t>
            </a:r>
            <a:r>
              <a:rPr lang="fr-FR" sz="2000" dirty="0" smtClean="0">
                <a:solidFill>
                  <a:srgbClr val="FF0000"/>
                </a:solidFill>
                <a:latin typeface="Calibri"/>
              </a:rPr>
              <a:t>1978</a:t>
            </a:r>
            <a:r>
              <a:rPr lang="fr-FR" sz="2000" dirty="0" smtClean="0">
                <a:latin typeface="Calibri"/>
              </a:rPr>
              <a:t>,</a:t>
            </a:r>
            <a:r>
              <a:rPr lang="is-IS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latin typeface="Calibri"/>
              </a:rPr>
              <a:t>the </a:t>
            </a:r>
            <a:r>
              <a:rPr lang="fr-FR" sz="2000" dirty="0" smtClean="0">
                <a:solidFill>
                  <a:srgbClr val="3366FF"/>
                </a:solidFill>
                <a:latin typeface="Calibri"/>
              </a:rPr>
              <a:t>computer </a:t>
            </a:r>
            <a:r>
              <a:rPr lang="fr-FR" sz="2000" dirty="0" err="1" smtClean="0">
                <a:solidFill>
                  <a:srgbClr val="3366FF"/>
                </a:solidFill>
                <a:latin typeface="Calibri"/>
              </a:rPr>
              <a:t>scientist</a:t>
            </a:r>
            <a:r>
              <a:rPr lang="fr-FR" sz="2000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fr-FR" sz="2000" i="1" dirty="0" smtClean="0">
                <a:solidFill>
                  <a:srgbClr val="FF0000"/>
                </a:solidFill>
                <a:latin typeface="Calibri"/>
              </a:rPr>
              <a:t>Donald </a:t>
            </a:r>
            <a:r>
              <a:rPr lang="fr-FR" sz="2000" i="1" dirty="0" err="1" smtClean="0">
                <a:solidFill>
                  <a:srgbClr val="FF0000"/>
                </a:solidFill>
                <a:latin typeface="Calibri"/>
              </a:rPr>
              <a:t>Knuth</a:t>
            </a:r>
            <a:r>
              <a:rPr lang="fr-FR" sz="2000" i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latin typeface="Calibri"/>
              </a:rPr>
              <a:t>(</a:t>
            </a:r>
            <a:r>
              <a:rPr lang="fr-FR" sz="2000" dirty="0" err="1" smtClean="0">
                <a:solidFill>
                  <a:srgbClr val="000000"/>
                </a:solidFill>
                <a:latin typeface="Calibri"/>
              </a:rPr>
              <a:t>Stanford</a:t>
            </a:r>
            <a:r>
              <a:rPr lang="fr-FR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Calibri"/>
              </a:rPr>
              <a:t>University</a:t>
            </a:r>
            <a:r>
              <a:rPr lang="fr-FR" sz="2000" dirty="0" smtClean="0">
                <a:solidFill>
                  <a:srgbClr val="000000"/>
                </a:solidFill>
                <a:latin typeface="Calibri"/>
              </a:rPr>
              <a:t>) </a:t>
            </a:r>
          </a:p>
          <a:p>
            <a:pPr algn="ctr"/>
            <a:r>
              <a:rPr lang="fr-FR" sz="2000" dirty="0" err="1" smtClean="0"/>
              <a:t>published</a:t>
            </a:r>
            <a:r>
              <a:rPr lang="fr-FR" sz="2000" dirty="0" smtClean="0"/>
              <a:t> </a:t>
            </a:r>
            <a:r>
              <a:rPr lang="fr-FR" sz="2000" dirty="0" smtClean="0">
                <a:latin typeface="Calibri"/>
              </a:rPr>
              <a:t>the </a:t>
            </a:r>
            <a:r>
              <a:rPr lang="fr-FR" sz="2000" dirty="0">
                <a:solidFill>
                  <a:srgbClr val="FF0000"/>
                </a:solidFill>
                <a:latin typeface="Calibri"/>
              </a:rPr>
              <a:t>O</a:t>
            </a:r>
            <a:r>
              <a:rPr lang="fr-FR" sz="2000" dirty="0" smtClean="0">
                <a:solidFill>
                  <a:srgbClr val="FF0000"/>
                </a:solidFill>
                <a:latin typeface="Calibri"/>
              </a:rPr>
              <a:t>pen </a:t>
            </a:r>
            <a:r>
              <a:rPr lang="fr-FR" sz="2000" dirty="0">
                <a:solidFill>
                  <a:srgbClr val="FF0000"/>
                </a:solidFill>
                <a:latin typeface="Calibri"/>
              </a:rPr>
              <a:t>S</a:t>
            </a:r>
            <a:r>
              <a:rPr lang="fr-FR" sz="2000" dirty="0" smtClean="0">
                <a:solidFill>
                  <a:srgbClr val="FF0000"/>
                </a:solidFill>
                <a:latin typeface="Calibri"/>
              </a:rPr>
              <a:t>oftware </a:t>
            </a:r>
            <a:r>
              <a:rPr lang="fr-FR" sz="2000" i="1" dirty="0" err="1" smtClean="0">
                <a:solidFill>
                  <a:srgbClr val="FF0000"/>
                </a:solidFill>
                <a:latin typeface="Calibri"/>
              </a:rPr>
              <a:t>TeX</a:t>
            </a:r>
            <a:r>
              <a:rPr lang="fr-FR" sz="20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2000" dirty="0" smtClean="0">
                <a:solidFill>
                  <a:srgbClr val="28C191"/>
                </a:solidFill>
                <a:latin typeface="Calibri"/>
              </a:rPr>
              <a:t>for </a:t>
            </a:r>
            <a:r>
              <a:rPr lang="fr-FR" sz="2000" dirty="0" err="1" smtClean="0">
                <a:solidFill>
                  <a:srgbClr val="28C191"/>
                </a:solidFill>
                <a:latin typeface="Calibri"/>
              </a:rPr>
              <a:t>typesetting</a:t>
            </a:r>
            <a:r>
              <a:rPr lang="fr-FR" sz="2000" dirty="0" smtClean="0">
                <a:solidFill>
                  <a:srgbClr val="28C191"/>
                </a:solidFill>
                <a:latin typeface="Calibri"/>
              </a:rPr>
              <a:t> </a:t>
            </a:r>
            <a:r>
              <a:rPr lang="fr-FR" sz="2000" dirty="0" err="1" smtClean="0">
                <a:solidFill>
                  <a:srgbClr val="28C191"/>
                </a:solidFill>
                <a:latin typeface="Calibri"/>
              </a:rPr>
              <a:t>research</a:t>
            </a:r>
            <a:r>
              <a:rPr lang="fr-FR" sz="2000" dirty="0" smtClean="0">
                <a:solidFill>
                  <a:srgbClr val="28C191"/>
                </a:solidFill>
                <a:latin typeface="Calibri"/>
              </a:rPr>
              <a:t> articles</a:t>
            </a:r>
            <a:r>
              <a:rPr lang="fr-FR" sz="2000" dirty="0" smtClean="0">
                <a:solidFill>
                  <a:srgbClr val="000000"/>
                </a:solidFill>
                <a:latin typeface="Calibri"/>
              </a:rPr>
              <a:t>,</a:t>
            </a:r>
          </a:p>
          <a:p>
            <a:pPr algn="ctr"/>
            <a:r>
              <a:rPr lang="fr-FR" sz="2000" dirty="0">
                <a:solidFill>
                  <a:srgbClr val="000000"/>
                </a:solidFill>
                <a:latin typeface="Calibri"/>
              </a:rPr>
              <a:t>i</a:t>
            </a:r>
            <a:r>
              <a:rPr lang="fr-FR" sz="2000" dirty="0" smtClean="0">
                <a:solidFill>
                  <a:srgbClr val="000000"/>
                </a:solidFill>
                <a:latin typeface="Calibri"/>
              </a:rPr>
              <a:t>n </a:t>
            </a:r>
            <a:r>
              <a:rPr lang="fr-FR" sz="2000" dirty="0" err="1" smtClean="0">
                <a:solidFill>
                  <a:srgbClr val="000000"/>
                </a:solidFill>
                <a:latin typeface="Calibri"/>
              </a:rPr>
              <a:t>particular</a:t>
            </a:r>
            <a:r>
              <a:rPr lang="fr-FR" sz="2000" dirty="0" smtClean="0">
                <a:solidFill>
                  <a:srgbClr val="000000"/>
                </a:solidFill>
                <a:latin typeface="Calibri"/>
              </a:rPr>
              <a:t> for </a:t>
            </a:r>
            <a:r>
              <a:rPr lang="fr-FR" sz="2000" dirty="0" err="1" smtClean="0">
                <a:solidFill>
                  <a:srgbClr val="000000"/>
                </a:solidFill>
                <a:latin typeface="Calibri"/>
              </a:rPr>
              <a:t>mathematical</a:t>
            </a:r>
            <a:r>
              <a:rPr lang="fr-FR" sz="2000" dirty="0" smtClean="0">
                <a:solidFill>
                  <a:srgbClr val="000000"/>
                </a:solidFill>
                <a:latin typeface="Calibri"/>
              </a:rPr>
              <a:t> formulas.</a:t>
            </a:r>
          </a:p>
          <a:p>
            <a:pPr algn="ctr"/>
            <a:endParaRPr lang="fr-FR" sz="1600" dirty="0" smtClean="0">
              <a:solidFill>
                <a:srgbClr val="0000FF"/>
              </a:solidFill>
              <a:latin typeface="Calibri"/>
            </a:endParaRPr>
          </a:p>
          <a:p>
            <a:pPr marL="342900" indent="-342900" algn="ctr">
              <a:buFont typeface="Arial"/>
              <a:buChar char="•"/>
            </a:pPr>
            <a:r>
              <a:rPr lang="fr-FR" sz="2000" dirty="0">
                <a:solidFill>
                  <a:srgbClr val="000000"/>
                </a:solidFill>
              </a:rPr>
              <a:t>In </a:t>
            </a:r>
            <a:r>
              <a:rPr lang="fr-FR" sz="2000" dirty="0" smtClean="0">
                <a:solidFill>
                  <a:srgbClr val="FF0000"/>
                </a:solidFill>
              </a:rPr>
              <a:t>1990</a:t>
            </a:r>
            <a:r>
              <a:rPr lang="fr-FR" sz="2000" dirty="0"/>
              <a:t>,</a:t>
            </a: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000" dirty="0">
                <a:solidFill>
                  <a:srgbClr val="000000"/>
                </a:solidFill>
              </a:rPr>
              <a:t>the </a:t>
            </a:r>
            <a:r>
              <a:rPr lang="fr-FR" sz="2000" dirty="0" err="1" smtClean="0">
                <a:solidFill>
                  <a:srgbClr val="3366FF"/>
                </a:solidFill>
              </a:rPr>
              <a:t>physicist</a:t>
            </a:r>
            <a:r>
              <a:rPr lang="fr-FR" sz="2000" dirty="0" smtClean="0">
                <a:solidFill>
                  <a:srgbClr val="3366FF"/>
                </a:solidFill>
              </a:rPr>
              <a:t> and computer </a:t>
            </a:r>
            <a:r>
              <a:rPr lang="fr-FR" sz="2000" dirty="0" err="1" smtClean="0">
                <a:solidFill>
                  <a:srgbClr val="3366FF"/>
                </a:solidFill>
              </a:rPr>
              <a:t>scientist</a:t>
            </a:r>
            <a:r>
              <a:rPr lang="fr-FR" sz="2000" dirty="0" smtClean="0">
                <a:solidFill>
                  <a:srgbClr val="3366FF"/>
                </a:solidFill>
              </a:rPr>
              <a:t> </a:t>
            </a:r>
            <a:r>
              <a:rPr lang="fr-FR" sz="2000" i="1" dirty="0" smtClean="0">
                <a:solidFill>
                  <a:srgbClr val="FF0000"/>
                </a:solidFill>
              </a:rPr>
              <a:t>Tim Bernes-Lee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>
                <a:solidFill>
                  <a:srgbClr val="000000"/>
                </a:solidFill>
              </a:rPr>
              <a:t>(CERN)</a:t>
            </a:r>
          </a:p>
          <a:p>
            <a:pPr algn="ctr"/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created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smtClean="0">
                <a:solidFill>
                  <a:srgbClr val="000000"/>
                </a:solidFill>
              </a:rPr>
              <a:t>the</a:t>
            </a:r>
            <a:r>
              <a:rPr lang="fr-FR" sz="2000" dirty="0">
                <a:solidFill>
                  <a:srgbClr val="28C191"/>
                </a:solidFill>
              </a:rPr>
              <a:t> </a:t>
            </a:r>
            <a:r>
              <a:rPr lang="fr-FR" sz="2000" dirty="0">
                <a:solidFill>
                  <a:srgbClr val="FF0000"/>
                </a:solidFill>
              </a:rPr>
              <a:t>O</a:t>
            </a:r>
            <a:r>
              <a:rPr lang="fr-FR" sz="2000" dirty="0" smtClean="0">
                <a:solidFill>
                  <a:srgbClr val="FF0000"/>
                </a:solidFill>
              </a:rPr>
              <a:t>pen </a:t>
            </a:r>
            <a:r>
              <a:rPr lang="fr-FR" sz="2000" dirty="0">
                <a:solidFill>
                  <a:srgbClr val="FF0000"/>
                </a:solidFill>
              </a:rPr>
              <a:t>P</a:t>
            </a:r>
            <a:r>
              <a:rPr lang="fr-FR" sz="2000" dirty="0" smtClean="0">
                <a:solidFill>
                  <a:srgbClr val="FF0000"/>
                </a:solidFill>
              </a:rPr>
              <a:t>rotocol </a:t>
            </a:r>
            <a:r>
              <a:rPr lang="fr-FR" sz="2000" i="1" dirty="0" smtClean="0">
                <a:solidFill>
                  <a:srgbClr val="FF0000"/>
                </a:solidFill>
              </a:rPr>
              <a:t>http </a:t>
            </a:r>
            <a:r>
              <a:rPr lang="fr-FR" sz="2000" dirty="0" smtClean="0">
                <a:solidFill>
                  <a:srgbClr val="FF0000"/>
                </a:solidFill>
              </a:rPr>
              <a:t>of </a:t>
            </a:r>
            <a:r>
              <a:rPr lang="fr-FR" sz="2000" i="1" dirty="0" smtClean="0">
                <a:solidFill>
                  <a:srgbClr val="FF0000"/>
                </a:solidFill>
              </a:rPr>
              <a:t>WWW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28C191"/>
                </a:solidFill>
              </a:rPr>
              <a:t>without</a:t>
            </a:r>
            <a:r>
              <a:rPr lang="fr-FR" sz="2000" dirty="0" smtClean="0">
                <a:solidFill>
                  <a:srgbClr val="28C191"/>
                </a:solidFill>
              </a:rPr>
              <a:t> </a:t>
            </a:r>
            <a:r>
              <a:rPr lang="fr-FR" sz="2000" dirty="0" err="1" smtClean="0">
                <a:solidFill>
                  <a:srgbClr val="28C191"/>
                </a:solidFill>
              </a:rPr>
              <a:t>patenting</a:t>
            </a:r>
            <a:r>
              <a:rPr lang="fr-FR" sz="2000" dirty="0" smtClean="0">
                <a:solidFill>
                  <a:srgbClr val="28C191"/>
                </a:solidFill>
              </a:rPr>
              <a:t> </a:t>
            </a:r>
            <a:r>
              <a:rPr lang="fr-FR" sz="2000" dirty="0" err="1" smtClean="0">
                <a:solidFill>
                  <a:srgbClr val="28C191"/>
                </a:solidFill>
              </a:rPr>
              <a:t>it</a:t>
            </a:r>
            <a:endParaRPr lang="fr-FR" sz="2000" dirty="0" smtClean="0"/>
          </a:p>
          <a:p>
            <a:pPr algn="ctr"/>
            <a:r>
              <a:rPr lang="fr-FR" sz="2000" dirty="0">
                <a:solidFill>
                  <a:srgbClr val="28C191"/>
                </a:solidFill>
              </a:rPr>
              <a:t> </a:t>
            </a:r>
            <a:r>
              <a:rPr lang="fr-FR" sz="2000" dirty="0" smtClean="0">
                <a:solidFill>
                  <a:srgbClr val="28C191"/>
                </a:solidFill>
              </a:rPr>
              <a:t>   in </a:t>
            </a:r>
            <a:r>
              <a:rPr lang="fr-FR" sz="2000" dirty="0" err="1" smtClean="0">
                <a:solidFill>
                  <a:srgbClr val="28C191"/>
                </a:solidFill>
              </a:rPr>
              <a:t>order</a:t>
            </a:r>
            <a:r>
              <a:rPr lang="fr-FR" sz="2000" dirty="0" smtClean="0">
                <a:solidFill>
                  <a:srgbClr val="28C191"/>
                </a:solidFill>
              </a:rPr>
              <a:t> </a:t>
            </a:r>
            <a:r>
              <a:rPr lang="fr-FR" sz="2000" dirty="0" err="1" smtClean="0">
                <a:solidFill>
                  <a:srgbClr val="28C191"/>
                </a:solidFill>
              </a:rPr>
              <a:t>that</a:t>
            </a:r>
            <a:r>
              <a:rPr lang="fr-FR" sz="2000" dirty="0" smtClean="0">
                <a:solidFill>
                  <a:srgbClr val="28C191"/>
                </a:solidFill>
              </a:rPr>
              <a:t> </a:t>
            </a:r>
            <a:r>
              <a:rPr lang="fr-FR" sz="2000" dirty="0" err="1" smtClean="0">
                <a:solidFill>
                  <a:srgbClr val="28C191"/>
                </a:solidFill>
              </a:rPr>
              <a:t>it</a:t>
            </a:r>
            <a:r>
              <a:rPr lang="fr-FR" sz="2000" dirty="0" smtClean="0">
                <a:solidFill>
                  <a:srgbClr val="28C191"/>
                </a:solidFill>
              </a:rPr>
              <a:t> </a:t>
            </a:r>
            <a:r>
              <a:rPr lang="fr-FR" sz="2000" dirty="0" err="1" smtClean="0">
                <a:solidFill>
                  <a:srgbClr val="28C191"/>
                </a:solidFill>
              </a:rPr>
              <a:t>could</a:t>
            </a:r>
            <a:r>
              <a:rPr lang="fr-FR" sz="2000" dirty="0" smtClean="0">
                <a:solidFill>
                  <a:srgbClr val="28C191"/>
                </a:solidFill>
              </a:rPr>
              <a:t> </a:t>
            </a:r>
            <a:r>
              <a:rPr lang="fr-FR" sz="2000" dirty="0" err="1" smtClean="0">
                <a:solidFill>
                  <a:srgbClr val="28C191"/>
                </a:solidFill>
              </a:rPr>
              <a:t>be</a:t>
            </a:r>
            <a:r>
              <a:rPr lang="fr-FR" sz="2000" dirty="0" smtClean="0">
                <a:solidFill>
                  <a:srgbClr val="28C191"/>
                </a:solidFill>
              </a:rPr>
              <a:t> </a:t>
            </a:r>
            <a:r>
              <a:rPr lang="fr-FR" sz="2000" dirty="0" err="1" smtClean="0">
                <a:solidFill>
                  <a:srgbClr val="28C191"/>
                </a:solidFill>
              </a:rPr>
              <a:t>adopted</a:t>
            </a:r>
            <a:r>
              <a:rPr lang="fr-FR" sz="2000" dirty="0" smtClean="0">
                <a:solidFill>
                  <a:srgbClr val="28C191"/>
                </a:solidFill>
              </a:rPr>
              <a:t> by </a:t>
            </a:r>
            <a:r>
              <a:rPr lang="fr-FR" sz="2000" dirty="0" err="1" smtClean="0">
                <a:solidFill>
                  <a:srgbClr val="28C191"/>
                </a:solidFill>
              </a:rPr>
              <a:t>anyone</a:t>
            </a:r>
            <a:r>
              <a:rPr lang="fr-FR" sz="2000" dirty="0" smtClean="0"/>
              <a:t>.</a:t>
            </a:r>
            <a:endParaRPr lang="fr-FR" sz="2000" dirty="0"/>
          </a:p>
          <a:p>
            <a:pPr algn="ctr"/>
            <a:endParaRPr lang="fr-FR" sz="1600" dirty="0" smtClean="0">
              <a:solidFill>
                <a:srgbClr val="000000"/>
              </a:solidFill>
              <a:latin typeface="Calibri"/>
            </a:endParaRPr>
          </a:p>
          <a:p>
            <a:pPr marL="342900" indent="-342900" algn="ctr">
              <a:buFont typeface="Arial"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Calibri"/>
              </a:rPr>
              <a:t>In </a:t>
            </a:r>
            <a:r>
              <a:rPr lang="fr-FR" sz="2000" dirty="0" smtClean="0">
                <a:solidFill>
                  <a:srgbClr val="FF0000"/>
                </a:solidFill>
                <a:latin typeface="Calibri"/>
              </a:rPr>
              <a:t>1991</a:t>
            </a:r>
            <a:r>
              <a:rPr lang="fr-FR" sz="2000" dirty="0"/>
              <a:t>,</a:t>
            </a:r>
            <a:r>
              <a:rPr lang="fr-FR" sz="2000" dirty="0" smtClean="0">
                <a:solidFill>
                  <a:srgbClr val="000000"/>
                </a:solidFill>
                <a:latin typeface="Calibri"/>
              </a:rPr>
              <a:t> the </a:t>
            </a:r>
            <a:r>
              <a:rPr lang="fr-FR" sz="2000" dirty="0" err="1" smtClean="0">
                <a:solidFill>
                  <a:srgbClr val="3366FF"/>
                </a:solidFill>
                <a:latin typeface="Calibri"/>
              </a:rPr>
              <a:t>physicist</a:t>
            </a:r>
            <a:r>
              <a:rPr lang="fr-FR" sz="2000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fr-FR" sz="2000" i="1" dirty="0" smtClean="0">
                <a:solidFill>
                  <a:srgbClr val="3366FF"/>
                </a:solidFill>
                <a:latin typeface="Calibri"/>
              </a:rPr>
              <a:t>Paul </a:t>
            </a:r>
            <a:r>
              <a:rPr lang="fr-FR" sz="2000" i="1" dirty="0" err="1" smtClean="0">
                <a:solidFill>
                  <a:srgbClr val="3366FF"/>
                </a:solidFill>
                <a:latin typeface="Calibri"/>
              </a:rPr>
              <a:t>Ginsparg</a:t>
            </a:r>
            <a:r>
              <a:rPr lang="fr-FR" sz="2000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latin typeface="Calibri"/>
              </a:rPr>
              <a:t>(Los </a:t>
            </a:r>
            <a:r>
              <a:rPr lang="fr-FR" sz="2000" dirty="0" err="1" smtClean="0">
                <a:solidFill>
                  <a:srgbClr val="000000"/>
                </a:solidFill>
                <a:latin typeface="Calibri"/>
              </a:rPr>
              <a:t>Alamos</a:t>
            </a:r>
            <a:r>
              <a:rPr lang="fr-FR" sz="2000" dirty="0" smtClean="0">
                <a:solidFill>
                  <a:srgbClr val="000000"/>
                </a:solidFill>
                <a:latin typeface="Calibri"/>
              </a:rPr>
              <a:t> National </a:t>
            </a:r>
            <a:r>
              <a:rPr lang="fr-FR" sz="2000" dirty="0" err="1" smtClean="0">
                <a:solidFill>
                  <a:srgbClr val="000000"/>
                </a:solidFill>
                <a:latin typeface="Calibri"/>
              </a:rPr>
              <a:t>Laboratory</a:t>
            </a:r>
            <a:r>
              <a:rPr lang="fr-FR" sz="2000" dirty="0" smtClean="0">
                <a:solidFill>
                  <a:srgbClr val="000000"/>
                </a:solidFill>
                <a:latin typeface="Calibri"/>
              </a:rPr>
              <a:t>) </a:t>
            </a:r>
          </a:p>
          <a:p>
            <a:pPr algn="ctr"/>
            <a:r>
              <a:rPr lang="fr-FR" sz="2000" dirty="0" err="1" smtClean="0">
                <a:solidFill>
                  <a:srgbClr val="000000"/>
                </a:solidFill>
                <a:latin typeface="Calibri"/>
              </a:rPr>
              <a:t>created</a:t>
            </a:r>
            <a:r>
              <a:rPr lang="fr-FR" sz="2000" dirty="0" smtClean="0">
                <a:solidFill>
                  <a:srgbClr val="000000"/>
                </a:solidFill>
                <a:latin typeface="Calibri"/>
              </a:rPr>
              <a:t> the</a:t>
            </a:r>
            <a:r>
              <a:rPr lang="fr-FR" sz="2000" dirty="0" smtClean="0">
                <a:solidFill>
                  <a:srgbClr val="28C191"/>
                </a:solidFill>
                <a:latin typeface="Calibri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Calibri"/>
              </a:rPr>
              <a:t>O</a:t>
            </a:r>
            <a:r>
              <a:rPr lang="fr-FR" sz="2000" dirty="0" smtClean="0">
                <a:solidFill>
                  <a:srgbClr val="FF0000"/>
                </a:solidFill>
                <a:latin typeface="Calibri"/>
              </a:rPr>
              <a:t>pen </a:t>
            </a:r>
            <a:r>
              <a:rPr lang="fr-FR" sz="2000" dirty="0">
                <a:solidFill>
                  <a:srgbClr val="FF0000"/>
                </a:solidFill>
                <a:latin typeface="Calibri"/>
              </a:rPr>
              <a:t>P</a:t>
            </a:r>
            <a:r>
              <a:rPr lang="fr-FR" sz="2000" dirty="0" smtClean="0">
                <a:solidFill>
                  <a:srgbClr val="FF0000"/>
                </a:solidFill>
                <a:latin typeface="Calibri"/>
              </a:rPr>
              <a:t>latform </a:t>
            </a:r>
            <a:r>
              <a:rPr lang="fr-FR" sz="2000" i="1" dirty="0" err="1" smtClean="0">
                <a:solidFill>
                  <a:srgbClr val="FF0000"/>
                </a:solidFill>
                <a:latin typeface="Calibri"/>
              </a:rPr>
              <a:t>ArXiv</a:t>
            </a:r>
            <a:r>
              <a:rPr lang="fr-FR" sz="20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2000" dirty="0" smtClean="0">
                <a:solidFill>
                  <a:srgbClr val="28C191"/>
                </a:solidFill>
                <a:latin typeface="Calibri"/>
              </a:rPr>
              <a:t>to </a:t>
            </a:r>
            <a:r>
              <a:rPr lang="fr-FR" sz="2000" dirty="0" err="1" smtClean="0">
                <a:solidFill>
                  <a:srgbClr val="28C191"/>
                </a:solidFill>
                <a:latin typeface="Calibri"/>
              </a:rPr>
              <a:t>share</a:t>
            </a:r>
            <a:r>
              <a:rPr lang="fr-FR" sz="2000" dirty="0" smtClean="0">
                <a:solidFill>
                  <a:srgbClr val="28C191"/>
                </a:solidFill>
                <a:latin typeface="Calibri"/>
              </a:rPr>
              <a:t> </a:t>
            </a:r>
            <a:r>
              <a:rPr lang="fr-FR" sz="2000" dirty="0" err="1" smtClean="0">
                <a:solidFill>
                  <a:srgbClr val="28C191"/>
                </a:solidFill>
                <a:latin typeface="Calibri"/>
              </a:rPr>
              <a:t>preprints</a:t>
            </a:r>
            <a:r>
              <a:rPr lang="fr-FR" sz="2000" dirty="0" smtClean="0">
                <a:solidFill>
                  <a:srgbClr val="28C191"/>
                </a:solidFill>
                <a:latin typeface="Calibri"/>
              </a:rPr>
              <a:t> for exact sciences</a:t>
            </a:r>
            <a:r>
              <a:rPr lang="fr-FR" sz="2000" dirty="0" smtClean="0">
                <a:latin typeface="Calibri"/>
              </a:rPr>
              <a:t>,</a:t>
            </a:r>
            <a:endParaRPr lang="fr-FR" sz="2000" dirty="0">
              <a:latin typeface="Calibri"/>
            </a:endParaRPr>
          </a:p>
          <a:p>
            <a:pPr algn="ctr"/>
            <a:r>
              <a:rPr lang="fr-FR" sz="2000" dirty="0">
                <a:latin typeface="Calibri"/>
              </a:rPr>
              <a:t>t</a:t>
            </a:r>
            <a:r>
              <a:rPr lang="fr-FR" sz="2000" dirty="0" smtClean="0">
                <a:latin typeface="Calibri"/>
              </a:rPr>
              <a:t>he </a:t>
            </a:r>
            <a:r>
              <a:rPr lang="fr-FR" sz="2000" dirty="0" err="1" smtClean="0">
                <a:latin typeface="Calibri"/>
              </a:rPr>
              <a:t>submission</a:t>
            </a:r>
            <a:r>
              <a:rPr lang="fr-FR" sz="2000" dirty="0" smtClean="0">
                <a:latin typeface="Calibri"/>
              </a:rPr>
              <a:t> rate </a:t>
            </a:r>
            <a:r>
              <a:rPr lang="fr-FR" sz="2000" dirty="0" err="1" smtClean="0">
                <a:latin typeface="Calibri"/>
              </a:rPr>
              <a:t>today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is</a:t>
            </a:r>
            <a:r>
              <a:rPr lang="fr-FR" sz="2000" dirty="0" smtClean="0"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above</a:t>
            </a:r>
            <a:r>
              <a:rPr lang="fr-FR" sz="2000" dirty="0" smtClean="0">
                <a:latin typeface="Calibri"/>
              </a:rPr>
              <a:t> 10 000 articles/</a:t>
            </a:r>
            <a:r>
              <a:rPr lang="fr-FR" sz="2000" dirty="0" err="1" smtClean="0">
                <a:latin typeface="Calibri"/>
              </a:rPr>
              <a:t>month</a:t>
            </a:r>
            <a:r>
              <a:rPr lang="fr-FR" sz="2000" dirty="0" smtClean="0">
                <a:latin typeface="Calibri"/>
              </a:rPr>
              <a:t>.</a:t>
            </a:r>
          </a:p>
          <a:p>
            <a:pPr algn="ctr"/>
            <a:endParaRPr lang="fr-FR" sz="1600" i="1" dirty="0" smtClean="0"/>
          </a:p>
          <a:p>
            <a:pPr marL="342900" indent="-342900" algn="ctr">
              <a:buFont typeface="Arial"/>
              <a:buChar char="•"/>
            </a:pPr>
            <a:r>
              <a:rPr lang="fr-FR" sz="2000" dirty="0" smtClean="0">
                <a:solidFill>
                  <a:srgbClr val="000000"/>
                </a:solidFill>
              </a:rPr>
              <a:t>In </a:t>
            </a:r>
            <a:r>
              <a:rPr lang="is-IS" sz="2000" dirty="0" smtClean="0">
                <a:solidFill>
                  <a:srgbClr val="FF0000"/>
                </a:solidFill>
              </a:rPr>
              <a:t>1994</a:t>
            </a:r>
            <a:r>
              <a:rPr lang="fr-FR" sz="2000" dirty="0"/>
              <a:t>,</a:t>
            </a:r>
            <a:r>
              <a:rPr lang="is-IS" sz="2000" dirty="0" smtClean="0">
                <a:solidFill>
                  <a:srgbClr val="000000"/>
                </a:solidFill>
              </a:rPr>
              <a:t> the </a:t>
            </a:r>
            <a:r>
              <a:rPr lang="fr-FR" sz="2000" dirty="0" err="1" smtClean="0">
                <a:solidFill>
                  <a:srgbClr val="3366FF"/>
                </a:solidFill>
              </a:rPr>
              <a:t>economist</a:t>
            </a:r>
            <a:r>
              <a:rPr lang="fr-FR" sz="2000" dirty="0" smtClean="0">
                <a:solidFill>
                  <a:srgbClr val="0000FF"/>
                </a:solidFill>
              </a:rPr>
              <a:t> </a:t>
            </a:r>
            <a:r>
              <a:rPr lang="fr-FR" sz="2000" i="1" dirty="0" smtClean="0">
                <a:solidFill>
                  <a:srgbClr val="3366FF"/>
                </a:solidFill>
              </a:rPr>
              <a:t>Michael </a:t>
            </a:r>
            <a:r>
              <a:rPr lang="fr-FR" sz="2000" i="1" dirty="0">
                <a:solidFill>
                  <a:srgbClr val="3366FF"/>
                </a:solidFill>
              </a:rPr>
              <a:t>J</a:t>
            </a:r>
            <a:r>
              <a:rPr lang="fr-FR" sz="2000" i="1" dirty="0" smtClean="0">
                <a:solidFill>
                  <a:srgbClr val="3366FF"/>
                </a:solidFill>
              </a:rPr>
              <a:t>ensen </a:t>
            </a:r>
            <a:r>
              <a:rPr lang="fr-FR" sz="2000" dirty="0" smtClean="0">
                <a:solidFill>
                  <a:srgbClr val="000000"/>
                </a:solidFill>
              </a:rPr>
              <a:t>(Harvard </a:t>
            </a:r>
            <a:r>
              <a:rPr lang="fr-FR" sz="2000" dirty="0" err="1" smtClean="0">
                <a:solidFill>
                  <a:srgbClr val="000000"/>
                </a:solidFill>
              </a:rPr>
              <a:t>University</a:t>
            </a:r>
            <a:r>
              <a:rPr lang="fr-FR" sz="2000" dirty="0" smtClean="0">
                <a:solidFill>
                  <a:srgbClr val="000000"/>
                </a:solidFill>
              </a:rPr>
              <a:t>)</a:t>
            </a:r>
            <a:r>
              <a:rPr lang="is-IS" sz="2000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is-IS" sz="2000" dirty="0" smtClean="0"/>
              <a:t>created the</a:t>
            </a:r>
            <a:r>
              <a:rPr lang="fr-FR" sz="2000" dirty="0" smtClean="0"/>
              <a:t> </a:t>
            </a:r>
            <a:r>
              <a:rPr lang="fr-FR" sz="2000" dirty="0">
                <a:solidFill>
                  <a:srgbClr val="FF0000"/>
                </a:solidFill>
              </a:rPr>
              <a:t>O</a:t>
            </a:r>
            <a:r>
              <a:rPr lang="fr-FR" sz="2000" dirty="0" smtClean="0">
                <a:solidFill>
                  <a:srgbClr val="FF0000"/>
                </a:solidFill>
              </a:rPr>
              <a:t>pen </a:t>
            </a:r>
            <a:r>
              <a:rPr lang="fr-FR" sz="2000" dirty="0">
                <a:solidFill>
                  <a:srgbClr val="FF0000"/>
                </a:solidFill>
              </a:rPr>
              <a:t>P</a:t>
            </a:r>
            <a:r>
              <a:rPr lang="fr-FR" sz="2000" dirty="0" smtClean="0">
                <a:solidFill>
                  <a:srgbClr val="FF0000"/>
                </a:solidFill>
              </a:rPr>
              <a:t>latform </a:t>
            </a:r>
            <a:r>
              <a:rPr lang="fr-FR" sz="2000" i="1" dirty="0" smtClean="0">
                <a:solidFill>
                  <a:srgbClr val="FF0000"/>
                </a:solidFill>
              </a:rPr>
              <a:t>SSRN  </a:t>
            </a:r>
            <a:r>
              <a:rPr lang="fr-FR" sz="2000" dirty="0">
                <a:solidFill>
                  <a:srgbClr val="28C191"/>
                </a:solidFill>
              </a:rPr>
              <a:t>to </a:t>
            </a:r>
            <a:r>
              <a:rPr lang="fr-FR" sz="2000" dirty="0" err="1">
                <a:solidFill>
                  <a:srgbClr val="28C191"/>
                </a:solidFill>
              </a:rPr>
              <a:t>share</a:t>
            </a:r>
            <a:r>
              <a:rPr lang="fr-FR" sz="2000" dirty="0">
                <a:solidFill>
                  <a:srgbClr val="28C191"/>
                </a:solidFill>
              </a:rPr>
              <a:t> </a:t>
            </a:r>
            <a:r>
              <a:rPr lang="fr-FR" sz="2000" dirty="0" err="1" smtClean="0">
                <a:solidFill>
                  <a:srgbClr val="28C191"/>
                </a:solidFill>
              </a:rPr>
              <a:t>preprints</a:t>
            </a:r>
            <a:r>
              <a:rPr lang="fr-FR" sz="2000" dirty="0" smtClean="0">
                <a:solidFill>
                  <a:srgbClr val="28C191"/>
                </a:solidFill>
              </a:rPr>
              <a:t> for social sciences</a:t>
            </a:r>
            <a:r>
              <a:rPr lang="fr-FR" sz="2000" dirty="0" smtClean="0">
                <a:solidFill>
                  <a:srgbClr val="000000"/>
                </a:solidFill>
              </a:rPr>
              <a:t>, </a:t>
            </a:r>
          </a:p>
          <a:p>
            <a:pPr algn="ctr"/>
            <a:r>
              <a:rPr lang="fr-FR" sz="2000" dirty="0" err="1">
                <a:solidFill>
                  <a:srgbClr val="000000"/>
                </a:solidFill>
              </a:rPr>
              <a:t>i</a:t>
            </a:r>
            <a:r>
              <a:rPr lang="fr-FR" sz="2000" dirty="0" err="1" smtClean="0">
                <a:solidFill>
                  <a:srgbClr val="000000"/>
                </a:solidFill>
              </a:rPr>
              <a:t>t</a:t>
            </a: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</a:rPr>
              <a:t>was</a:t>
            </a:r>
            <a:r>
              <a:rPr lang="fr-FR" sz="2000" dirty="0" smtClean="0">
                <a:solidFill>
                  <a:srgbClr val="000000"/>
                </a:solidFill>
              </a:rPr>
              <a:t> the </a:t>
            </a:r>
            <a:r>
              <a:rPr lang="fr-FR" sz="2000" dirty="0" err="1" smtClean="0">
                <a:solidFill>
                  <a:srgbClr val="000000"/>
                </a:solidFill>
              </a:rPr>
              <a:t>largest</a:t>
            </a: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</a:rPr>
              <a:t>repository</a:t>
            </a:r>
            <a:r>
              <a:rPr lang="fr-FR" sz="2000" dirty="0" smtClean="0">
                <a:solidFill>
                  <a:srgbClr val="000000"/>
                </a:solidFill>
              </a:rPr>
              <a:t> in 2013 but </a:t>
            </a:r>
            <a:r>
              <a:rPr lang="fr-FR" sz="2000" i="1" dirty="0" smtClean="0">
                <a:solidFill>
                  <a:srgbClr val="FF0000"/>
                </a:solidFill>
              </a:rPr>
              <a:t>Elsevier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bought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it</a:t>
            </a:r>
            <a:r>
              <a:rPr lang="fr-FR" sz="2000" dirty="0" smtClean="0">
                <a:solidFill>
                  <a:srgbClr val="FF0000"/>
                </a:solidFill>
              </a:rPr>
              <a:t> in 2016</a:t>
            </a:r>
            <a:r>
              <a:rPr lang="fr-FR" sz="2000" dirty="0" smtClean="0"/>
              <a:t>.</a:t>
            </a:r>
          </a:p>
          <a:p>
            <a:pPr algn="ctr"/>
            <a:endParaRPr lang="fr-FR" sz="1600" dirty="0" smtClean="0"/>
          </a:p>
          <a:p>
            <a:pPr marL="342900" indent="-342900" algn="ctr">
              <a:buFont typeface="Arial"/>
              <a:buChar char="•"/>
            </a:pPr>
            <a:r>
              <a:rPr lang="fr-FR" sz="2000" dirty="0" smtClean="0"/>
              <a:t>In </a:t>
            </a:r>
            <a:r>
              <a:rPr lang="fr-FR" sz="2000" dirty="0" smtClean="0">
                <a:solidFill>
                  <a:srgbClr val="FF0000"/>
                </a:solidFill>
              </a:rPr>
              <a:t>1998</a:t>
            </a:r>
            <a:r>
              <a:rPr lang="fr-FR" sz="2000" dirty="0" smtClean="0"/>
              <a:t>,</a:t>
            </a:r>
            <a:r>
              <a:rPr lang="is-IS" sz="2000" dirty="0" smtClean="0"/>
              <a:t> </a:t>
            </a:r>
            <a:r>
              <a:rPr lang="is-IS" sz="2000" dirty="0"/>
              <a:t>the </a:t>
            </a:r>
            <a:r>
              <a:rPr lang="is-IS" sz="2000" dirty="0">
                <a:solidFill>
                  <a:srgbClr val="3366FF"/>
                </a:solidFill>
              </a:rPr>
              <a:t>education scientist </a:t>
            </a:r>
            <a:r>
              <a:rPr lang="is-IS" sz="2000" i="1" dirty="0">
                <a:solidFill>
                  <a:srgbClr val="3366FF"/>
                </a:solidFill>
              </a:rPr>
              <a:t>John </a:t>
            </a:r>
            <a:r>
              <a:rPr lang="is-IS" sz="2000" i="1" dirty="0" smtClean="0">
                <a:solidFill>
                  <a:srgbClr val="3366FF"/>
                </a:solidFill>
              </a:rPr>
              <a:t>Willinsky </a:t>
            </a:r>
            <a:r>
              <a:rPr lang="is-IS" sz="2000" dirty="0" smtClean="0"/>
              <a:t>(Simon Fraser University) </a:t>
            </a:r>
          </a:p>
          <a:p>
            <a:pPr algn="ctr"/>
            <a:r>
              <a:rPr lang="is-IS" sz="2000" dirty="0" smtClean="0">
                <a:solidFill>
                  <a:srgbClr val="000000"/>
                </a:solidFill>
              </a:rPr>
              <a:t>released </a:t>
            </a:r>
            <a:r>
              <a:rPr lang="is-IS" sz="2000" dirty="0">
                <a:solidFill>
                  <a:srgbClr val="000000"/>
                </a:solidFill>
              </a:rPr>
              <a:t>the </a:t>
            </a:r>
            <a:r>
              <a:rPr lang="is-IS" sz="2000" dirty="0">
                <a:solidFill>
                  <a:srgbClr val="FF0000"/>
                </a:solidFill>
              </a:rPr>
              <a:t>O</a:t>
            </a:r>
            <a:r>
              <a:rPr lang="is-IS" sz="2000" dirty="0" smtClean="0">
                <a:solidFill>
                  <a:srgbClr val="FF0000"/>
                </a:solidFill>
              </a:rPr>
              <a:t>pen </a:t>
            </a:r>
            <a:r>
              <a:rPr lang="is-IS" sz="2000" dirty="0">
                <a:solidFill>
                  <a:srgbClr val="FF0000"/>
                </a:solidFill>
              </a:rPr>
              <a:t>S</a:t>
            </a:r>
            <a:r>
              <a:rPr lang="is-IS" sz="2000" dirty="0" smtClean="0">
                <a:solidFill>
                  <a:srgbClr val="FF0000"/>
                </a:solidFill>
              </a:rPr>
              <a:t>oftware </a:t>
            </a:r>
            <a:r>
              <a:rPr lang="is-IS" sz="2000" i="1" dirty="0" smtClean="0">
                <a:solidFill>
                  <a:srgbClr val="FF0000"/>
                </a:solidFill>
              </a:rPr>
              <a:t>OJS</a:t>
            </a:r>
            <a:r>
              <a:rPr lang="is-IS" sz="2000" dirty="0">
                <a:solidFill>
                  <a:srgbClr val="FF0000"/>
                </a:solidFill>
              </a:rPr>
              <a:t> </a:t>
            </a:r>
            <a:r>
              <a:rPr lang="is-IS" sz="2000" dirty="0" smtClean="0">
                <a:solidFill>
                  <a:srgbClr val="0DA170"/>
                </a:solidFill>
              </a:rPr>
              <a:t>to </a:t>
            </a:r>
            <a:r>
              <a:rPr lang="is-IS" sz="2000" dirty="0">
                <a:solidFill>
                  <a:srgbClr val="0DA170"/>
                </a:solidFill>
              </a:rPr>
              <a:t>manage editing </a:t>
            </a:r>
            <a:r>
              <a:rPr lang="is-IS" sz="2000" dirty="0" smtClean="0">
                <a:solidFill>
                  <a:srgbClr val="0DA170"/>
                </a:solidFill>
              </a:rPr>
              <a:t>and </a:t>
            </a:r>
            <a:r>
              <a:rPr lang="is-IS" sz="2000" dirty="0">
                <a:solidFill>
                  <a:srgbClr val="0DA170"/>
                </a:solidFill>
              </a:rPr>
              <a:t>peer-</a:t>
            </a:r>
            <a:r>
              <a:rPr lang="is-IS" sz="2000" dirty="0" smtClean="0">
                <a:solidFill>
                  <a:srgbClr val="0DA170"/>
                </a:solidFill>
              </a:rPr>
              <a:t>reviewing</a:t>
            </a:r>
            <a:r>
              <a:rPr lang="fr-FR" sz="2000" dirty="0" smtClean="0">
                <a:solidFill>
                  <a:srgbClr val="000000"/>
                </a:solidFill>
              </a:rPr>
              <a:t>,</a:t>
            </a:r>
            <a:r>
              <a:rPr lang="is-IS" sz="2000" dirty="0" smtClean="0"/>
              <a:t> </a:t>
            </a:r>
          </a:p>
          <a:p>
            <a:pPr algn="ctr"/>
            <a:r>
              <a:rPr lang="is-IS" sz="2000" dirty="0" smtClean="0"/>
              <a:t>used today by more than 10 000 research journals</a:t>
            </a:r>
            <a:r>
              <a:rPr lang="is-IS" sz="2000" dirty="0"/>
              <a:t>.</a:t>
            </a:r>
            <a:endParaRPr lang="fr-FR" sz="2000" dirty="0"/>
          </a:p>
          <a:p>
            <a:pPr algn="ctr"/>
            <a:endParaRPr lang="fr-FR" sz="2300" dirty="0" smtClean="0"/>
          </a:p>
          <a:p>
            <a:pPr algn="ctr"/>
            <a:endParaRPr lang="fr-FR" sz="1200" dirty="0" smtClean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11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213" y="1533571"/>
            <a:ext cx="3668181" cy="4271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952" y="1628800"/>
            <a:ext cx="3650544" cy="4176464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2023,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Journals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published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by </a:t>
            </a:r>
            <a:r>
              <a:rPr lang="fr-FR" sz="3300" b="1" i="1" dirty="0" smtClean="0">
                <a:solidFill>
                  <a:srgbClr val="FF0000"/>
                </a:solidFill>
                <a:latin typeface="Arial"/>
              </a:rPr>
              <a:t>Mersenne</a:t>
            </a:r>
            <a:endParaRPr lang="fr-FR" sz="3300" b="1" i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7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8" name="Picture 7" descr="CC-B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628800"/>
            <a:ext cx="1582869" cy="2557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4365104"/>
            <a:ext cx="1656183" cy="12961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357" y="2996952"/>
            <a:ext cx="1938947" cy="14401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9848" y="5877272"/>
            <a:ext cx="8644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3366FF"/>
                </a:solidFill>
              </a:rPr>
              <a:t>Mersenne</a:t>
            </a:r>
            <a:r>
              <a:rPr lang="en-US" sz="2000" dirty="0" smtClean="0">
                <a:solidFill>
                  <a:srgbClr val="3366FF"/>
                </a:solidFill>
              </a:rPr>
              <a:t> also publish other journals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i="1" dirty="0" smtClean="0">
                <a:solidFill>
                  <a:srgbClr val="000000"/>
                </a:solidFill>
              </a:rPr>
              <a:t>e.g., CRAS </a:t>
            </a:r>
            <a:r>
              <a:rPr lang="en-US" sz="2000" dirty="0" smtClean="0">
                <a:solidFill>
                  <a:srgbClr val="000000"/>
                </a:solidFill>
              </a:rPr>
              <a:t>and </a:t>
            </a:r>
            <a:r>
              <a:rPr lang="en-US" sz="2000" i="1" dirty="0" smtClean="0">
                <a:solidFill>
                  <a:srgbClr val="000000"/>
                </a:solidFill>
              </a:rPr>
              <a:t>Peer Community Journal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</a:p>
          <a:p>
            <a:pPr algn="ctr"/>
            <a:r>
              <a:rPr lang="en-US" sz="2000" dirty="0" smtClean="0">
                <a:solidFill>
                  <a:srgbClr val="3366FF"/>
                </a:solidFill>
              </a:rPr>
              <a:t> </a:t>
            </a:r>
            <a:r>
              <a:rPr lang="en-US" sz="2000" dirty="0">
                <a:solidFill>
                  <a:srgbClr val="3366FF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together with </a:t>
            </a:r>
            <a:r>
              <a:rPr lang="en-US" sz="2000" dirty="0" smtClean="0">
                <a:solidFill>
                  <a:srgbClr val="3366FF"/>
                </a:solidFill>
              </a:rPr>
              <a:t>conference proceedings</a:t>
            </a:r>
            <a:r>
              <a:rPr lang="en-US" sz="2000" dirty="0" smtClean="0">
                <a:solidFill>
                  <a:srgbClr val="000000"/>
                </a:solidFill>
              </a:rPr>
              <a:t>,</a:t>
            </a:r>
            <a:r>
              <a:rPr lang="en-US" sz="2000" dirty="0" smtClean="0">
                <a:solidFill>
                  <a:srgbClr val="3366FF"/>
                </a:solidFill>
              </a:rPr>
              <a:t> seminars </a:t>
            </a:r>
            <a:r>
              <a:rPr lang="en-US" sz="2000" dirty="0" smtClean="0">
                <a:solidFill>
                  <a:srgbClr val="000000"/>
                </a:solidFill>
              </a:rPr>
              <a:t>and</a:t>
            </a:r>
            <a:r>
              <a:rPr lang="en-US" sz="2000" dirty="0" smtClean="0">
                <a:solidFill>
                  <a:srgbClr val="3366FF"/>
                </a:solidFill>
              </a:rPr>
              <a:t> books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2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-152400"/>
            <a:ext cx="8934128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2023, new design of the </a:t>
            </a:r>
            <a:r>
              <a:rPr lang="fr-FR" sz="3300" b="1" i="1" dirty="0" smtClean="0">
                <a:solidFill>
                  <a:srgbClr val="FF0000"/>
                </a:solidFill>
                <a:latin typeface="Arial"/>
              </a:rPr>
              <a:t>Mersenne Platform</a:t>
            </a:r>
            <a:endParaRPr lang="fr-FR" sz="3300" b="1" i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6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7" name="ZoneTexte 19"/>
          <p:cNvSpPr txBox="1"/>
          <p:nvPr/>
        </p:nvSpPr>
        <p:spPr>
          <a:xfrm>
            <a:off x="2987824" y="6444044"/>
            <a:ext cx="3600400" cy="369332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>
                <a:latin typeface="Times"/>
              </a:rPr>
              <a:t>https</a:t>
            </a:r>
            <a:r>
              <a:rPr lang="fr-FR" i="1" dirty="0">
                <a:latin typeface="Times"/>
              </a:rPr>
              <a:t>://</a:t>
            </a:r>
            <a:r>
              <a:rPr lang="fr-FR" i="1" dirty="0" err="1">
                <a:latin typeface="Times"/>
              </a:rPr>
              <a:t>www.centre-mersenne.org</a:t>
            </a:r>
            <a:r>
              <a:rPr lang="fr-FR" i="1" dirty="0">
                <a:latin typeface="Times"/>
              </a:rPr>
              <a:t>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144000" cy="5001794"/>
          </a:xfrm>
          <a:prstGeom prst="rect">
            <a:avLst/>
          </a:prstGeom>
        </p:spPr>
      </p:pic>
      <p:pic>
        <p:nvPicPr>
          <p:cNvPr id="8" name="Picture 7" descr="CC-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77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02" y="3073896"/>
            <a:ext cx="8746078" cy="3451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844" y="1237090"/>
            <a:ext cx="5275436" cy="1471830"/>
          </a:xfrm>
          <a:prstGeom prst="rect">
            <a:avLst/>
          </a:prstGeom>
        </p:spPr>
      </p:pic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09872" y="-135347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2023, Global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Summit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of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Diamond</a:t>
            </a:r>
            <a:r>
              <a:rPr lang="fr-FR" sz="3300" b="1" smtClean="0">
                <a:solidFill>
                  <a:srgbClr val="FF0000"/>
                </a:solidFill>
                <a:latin typeface="Arial"/>
              </a:rPr>
              <a:t> OA</a:t>
            </a:r>
            <a:endParaRPr lang="fr-FR" sz="3300" b="1" i="1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673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496" y="-152400"/>
            <a:ext cx="921702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                            Conclusion    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8" name="ZoneTexte 7"/>
          <p:cNvSpPr txBox="1"/>
          <p:nvPr/>
        </p:nvSpPr>
        <p:spPr>
          <a:xfrm>
            <a:off x="1470917" y="5714672"/>
            <a:ext cx="3442792" cy="738664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latin typeface="Times"/>
              </a:rPr>
              <a:t>Charlotte Hess and </a:t>
            </a:r>
            <a:r>
              <a:rPr lang="fr-FR" sz="1400" i="1" dirty="0" err="1" smtClean="0">
                <a:latin typeface="Times"/>
              </a:rPr>
              <a:t>Elinor</a:t>
            </a:r>
            <a:r>
              <a:rPr lang="fr-FR" sz="1400" i="1" dirty="0" smtClean="0">
                <a:latin typeface="Times"/>
              </a:rPr>
              <a:t> </a:t>
            </a:r>
            <a:r>
              <a:rPr lang="fr-FR" sz="1400" i="1" dirty="0" err="1" smtClean="0">
                <a:latin typeface="Times"/>
              </a:rPr>
              <a:t>Ostrom</a:t>
            </a:r>
            <a:r>
              <a:rPr lang="fr-FR" sz="1400" i="1" dirty="0" smtClean="0">
                <a:latin typeface="Times"/>
              </a:rPr>
              <a:t>, </a:t>
            </a:r>
          </a:p>
          <a:p>
            <a:pPr algn="ctr"/>
            <a:r>
              <a:rPr lang="fr-FR" sz="1400" i="1" dirty="0" err="1" smtClean="0">
                <a:latin typeface="Times"/>
              </a:rPr>
              <a:t>Understanding</a:t>
            </a:r>
            <a:r>
              <a:rPr lang="fr-FR" sz="1400" i="1" dirty="0" smtClean="0">
                <a:latin typeface="Times"/>
              </a:rPr>
              <a:t> </a:t>
            </a:r>
            <a:r>
              <a:rPr lang="fr-FR" sz="1400" i="1" dirty="0" err="1" smtClean="0">
                <a:latin typeface="Times"/>
              </a:rPr>
              <a:t>knowledge</a:t>
            </a:r>
            <a:r>
              <a:rPr lang="fr-FR" sz="1400" i="1" dirty="0" smtClean="0">
                <a:latin typeface="Times"/>
              </a:rPr>
              <a:t> as a Commons, </a:t>
            </a:r>
          </a:p>
          <a:p>
            <a:pPr algn="ctr"/>
            <a:r>
              <a:rPr lang="fr-FR" sz="1400" i="1" dirty="0" smtClean="0">
                <a:latin typeface="Times"/>
              </a:rPr>
              <a:t>MIT </a:t>
            </a:r>
            <a:r>
              <a:rPr lang="fr-FR" sz="1400" i="1" dirty="0" err="1" smtClean="0">
                <a:latin typeface="Times"/>
              </a:rPr>
              <a:t>Press</a:t>
            </a:r>
            <a:r>
              <a:rPr lang="fr-FR" sz="1400" i="1" dirty="0" smtClean="0">
                <a:latin typeface="Times"/>
              </a:rPr>
              <a:t>, 2006</a:t>
            </a:r>
          </a:p>
        </p:txBody>
      </p:sp>
      <p:sp>
        <p:nvSpPr>
          <p:cNvPr id="10" name="ZoneTexte 8"/>
          <p:cNvSpPr txBox="1">
            <a:spLocks noChangeArrowheads="1"/>
          </p:cNvSpPr>
          <p:nvPr/>
        </p:nvSpPr>
        <p:spPr bwMode="auto">
          <a:xfrm>
            <a:off x="1115616" y="1196753"/>
            <a:ext cx="7128792" cy="2215991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fr-FR" sz="1000" b="0" dirty="0" smtClean="0">
              <a:latin typeface="Calibri"/>
            </a:endParaRPr>
          </a:p>
          <a:p>
            <a:pPr algn="ctr"/>
            <a:r>
              <a:rPr lang="fr-FR" b="0" dirty="0" err="1" smtClean="0">
                <a:solidFill>
                  <a:srgbClr val="3366FF"/>
                </a:solidFill>
                <a:latin typeface="+mj-lt"/>
              </a:rPr>
              <a:t>Ideas</a:t>
            </a:r>
            <a:r>
              <a:rPr lang="fr-FR" b="0" dirty="0" smtClean="0">
                <a:solidFill>
                  <a:srgbClr val="3366FF"/>
                </a:solidFill>
                <a:latin typeface="+mj-lt"/>
              </a:rPr>
              <a:t> are not </a:t>
            </a:r>
            <a:r>
              <a:rPr lang="fr-FR" dirty="0" smtClean="0">
                <a:solidFill>
                  <a:srgbClr val="3366FF"/>
                </a:solidFill>
                <a:latin typeface="+mj-lt"/>
              </a:rPr>
              <a:t>of the </a:t>
            </a:r>
            <a:r>
              <a:rPr lang="fr-FR" dirty="0" err="1" smtClean="0">
                <a:solidFill>
                  <a:srgbClr val="3366FF"/>
                </a:solidFill>
                <a:latin typeface="+mj-lt"/>
              </a:rPr>
              <a:t>same</a:t>
            </a:r>
            <a:r>
              <a:rPr lang="fr-FR" dirty="0" smtClean="0">
                <a:solidFill>
                  <a:srgbClr val="3366FF"/>
                </a:solidFill>
                <a:latin typeface="+mj-lt"/>
              </a:rPr>
              <a:t> nature as </a:t>
            </a:r>
            <a:r>
              <a:rPr lang="fr-FR" dirty="0" err="1" smtClean="0">
                <a:solidFill>
                  <a:srgbClr val="3366FF"/>
                </a:solidFill>
                <a:latin typeface="+mj-lt"/>
              </a:rPr>
              <a:t>material</a:t>
            </a:r>
            <a:r>
              <a:rPr lang="fr-FR" dirty="0" smtClean="0">
                <a:solidFill>
                  <a:srgbClr val="3366FF"/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rgbClr val="3366FF"/>
                </a:solidFill>
                <a:latin typeface="+mj-lt"/>
              </a:rPr>
              <a:t>products</a:t>
            </a:r>
            <a:r>
              <a:rPr lang="fr-FR" dirty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because</a:t>
            </a:r>
            <a:endParaRPr lang="fr-FR" dirty="0" smtClean="0">
              <a:latin typeface="+mj-lt"/>
            </a:endParaRPr>
          </a:p>
          <a:p>
            <a:pPr algn="ctr"/>
            <a:r>
              <a:rPr lang="fr-FR" dirty="0" err="1" smtClean="0">
                <a:solidFill>
                  <a:srgbClr val="28C191"/>
                </a:solidFill>
                <a:latin typeface="+mj-lt"/>
              </a:rPr>
              <a:t>when</a:t>
            </a:r>
            <a:r>
              <a:rPr lang="fr-FR" dirty="0" smtClean="0">
                <a:solidFill>
                  <a:srgbClr val="28C191"/>
                </a:solidFill>
                <a:latin typeface="+mj-lt"/>
              </a:rPr>
              <a:t> </a:t>
            </a:r>
            <a:r>
              <a:rPr lang="fr-FR" dirty="0" err="1">
                <a:solidFill>
                  <a:srgbClr val="28C191"/>
                </a:solidFill>
                <a:latin typeface="+mj-lt"/>
              </a:rPr>
              <a:t>you</a:t>
            </a:r>
            <a:r>
              <a:rPr lang="fr-FR" dirty="0">
                <a:solidFill>
                  <a:srgbClr val="28C191"/>
                </a:solidFill>
                <a:latin typeface="+mj-lt"/>
              </a:rPr>
              <a:t> </a:t>
            </a:r>
            <a:r>
              <a:rPr lang="fr-FR" dirty="0" err="1">
                <a:solidFill>
                  <a:srgbClr val="28C191"/>
                </a:solidFill>
                <a:latin typeface="+mj-lt"/>
              </a:rPr>
              <a:t>give</a:t>
            </a:r>
            <a:r>
              <a:rPr lang="fr-FR" dirty="0">
                <a:solidFill>
                  <a:srgbClr val="28C191"/>
                </a:solidFill>
                <a:latin typeface="+mj-lt"/>
              </a:rPr>
              <a:t> an </a:t>
            </a:r>
            <a:r>
              <a:rPr lang="fr-FR" dirty="0" err="1" smtClean="0">
                <a:solidFill>
                  <a:srgbClr val="28C191"/>
                </a:solidFill>
                <a:latin typeface="+mj-lt"/>
              </a:rPr>
              <a:t>idea</a:t>
            </a:r>
            <a:r>
              <a:rPr lang="fr-FR" dirty="0" smtClean="0">
                <a:solidFill>
                  <a:srgbClr val="28C191"/>
                </a:solidFill>
                <a:latin typeface="+mj-lt"/>
              </a:rPr>
              <a:t> </a:t>
            </a:r>
            <a:r>
              <a:rPr lang="fr-FR" dirty="0" err="1">
                <a:solidFill>
                  <a:srgbClr val="28C191"/>
                </a:solidFill>
                <a:latin typeface="+mj-lt"/>
              </a:rPr>
              <a:t>you</a:t>
            </a:r>
            <a:r>
              <a:rPr lang="fr-FR" dirty="0">
                <a:solidFill>
                  <a:srgbClr val="28C191"/>
                </a:solidFill>
                <a:latin typeface="+mj-lt"/>
              </a:rPr>
              <a:t> do not </a:t>
            </a:r>
            <a:r>
              <a:rPr lang="fr-FR" dirty="0" err="1">
                <a:solidFill>
                  <a:srgbClr val="28C191"/>
                </a:solidFill>
                <a:latin typeface="+mj-lt"/>
              </a:rPr>
              <a:t>lose</a:t>
            </a:r>
            <a:r>
              <a:rPr lang="fr-FR" dirty="0">
                <a:solidFill>
                  <a:srgbClr val="28C191"/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rgbClr val="28C191"/>
                </a:solidFill>
                <a:latin typeface="+mj-lt"/>
              </a:rPr>
              <a:t>it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,</a:t>
            </a:r>
            <a:r>
              <a:rPr lang="fr-FR" dirty="0" smtClean="0">
                <a:solidFill>
                  <a:srgbClr val="28C191"/>
                </a:solidFill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therefore</a:t>
            </a:r>
            <a:r>
              <a:rPr lang="fr-FR" dirty="0" smtClean="0">
                <a:latin typeface="+mj-lt"/>
              </a:rPr>
              <a:t> </a:t>
            </a:r>
            <a:r>
              <a:rPr lang="fr-FR" dirty="0" smtClean="0">
                <a:solidFill>
                  <a:srgbClr val="28C191"/>
                </a:solidFill>
                <a:latin typeface="+mj-lt"/>
              </a:rPr>
              <a:t>no </a:t>
            </a:r>
            <a:r>
              <a:rPr lang="fr-FR" dirty="0" err="1" smtClean="0">
                <a:solidFill>
                  <a:srgbClr val="28C191"/>
                </a:solidFill>
                <a:latin typeface="+mj-lt"/>
              </a:rPr>
              <a:t>need</a:t>
            </a:r>
            <a:r>
              <a:rPr lang="fr-FR" dirty="0" smtClean="0">
                <a:solidFill>
                  <a:srgbClr val="28C191"/>
                </a:solidFill>
                <a:latin typeface="+mj-lt"/>
              </a:rPr>
              <a:t> to </a:t>
            </a:r>
            <a:r>
              <a:rPr lang="fr-FR" dirty="0" err="1" smtClean="0">
                <a:solidFill>
                  <a:srgbClr val="28C191"/>
                </a:solidFill>
                <a:latin typeface="+mj-lt"/>
              </a:rPr>
              <a:t>be</a:t>
            </a:r>
            <a:r>
              <a:rPr lang="fr-FR" dirty="0" smtClean="0">
                <a:solidFill>
                  <a:srgbClr val="28C191"/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rgbClr val="28C191"/>
                </a:solidFill>
                <a:latin typeface="+mj-lt"/>
              </a:rPr>
              <a:t>paid</a:t>
            </a:r>
            <a:r>
              <a:rPr lang="fr-FR" dirty="0" smtClean="0">
                <a:latin typeface="+mj-lt"/>
              </a:rPr>
              <a:t>.</a:t>
            </a:r>
          </a:p>
          <a:p>
            <a:pPr algn="ctr"/>
            <a:r>
              <a:rPr lang="fr-FR" dirty="0"/>
              <a:t>Sharing </a:t>
            </a:r>
            <a:r>
              <a:rPr lang="fr-FR" dirty="0" err="1"/>
              <a:t>ideas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positive-</a:t>
            </a:r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 smtClean="0"/>
              <a:t>game</a:t>
            </a:r>
            <a:r>
              <a:rPr lang="fr-FR" dirty="0" smtClean="0"/>
              <a:t>, </a:t>
            </a:r>
            <a:r>
              <a:rPr lang="fr-FR" dirty="0" err="1" smtClean="0"/>
              <a:t>because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loose</a:t>
            </a:r>
            <a:r>
              <a:rPr lang="fr-FR" dirty="0" smtClean="0"/>
              <a:t> </a:t>
            </a:r>
            <a:r>
              <a:rPr lang="fr-FR" dirty="0" err="1" smtClean="0"/>
              <a:t>nothing</a:t>
            </a:r>
            <a:r>
              <a:rPr lang="fr-FR" dirty="0" smtClean="0"/>
              <a:t> </a:t>
            </a:r>
            <a:r>
              <a:rPr lang="fr-FR" dirty="0" err="1" smtClean="0"/>
              <a:t>while</a:t>
            </a:r>
            <a:endParaRPr lang="fr-FR" dirty="0"/>
          </a:p>
          <a:p>
            <a:pPr algn="ctr"/>
            <a:r>
              <a:rPr lang="fr-FR" dirty="0" smtClean="0">
                <a:solidFill>
                  <a:srgbClr val="28C191"/>
                </a:solidFill>
              </a:rPr>
              <a:t>if an </a:t>
            </a:r>
            <a:r>
              <a:rPr lang="fr-FR" dirty="0" err="1" smtClean="0">
                <a:solidFill>
                  <a:srgbClr val="28C191"/>
                </a:solidFill>
              </a:rPr>
              <a:t>idea</a:t>
            </a:r>
            <a:r>
              <a:rPr lang="fr-FR" dirty="0" smtClean="0">
                <a:solidFill>
                  <a:srgbClr val="28C191"/>
                </a:solidFill>
              </a:rPr>
              <a:t> </a:t>
            </a:r>
            <a:r>
              <a:rPr lang="fr-FR" dirty="0" err="1">
                <a:solidFill>
                  <a:srgbClr val="28C191"/>
                </a:solidFill>
              </a:rPr>
              <a:t>is</a:t>
            </a:r>
            <a:r>
              <a:rPr lang="fr-FR" dirty="0">
                <a:solidFill>
                  <a:srgbClr val="28C191"/>
                </a:solidFill>
              </a:rPr>
              <a:t> not </a:t>
            </a:r>
            <a:r>
              <a:rPr lang="fr-FR" dirty="0" err="1">
                <a:solidFill>
                  <a:srgbClr val="28C191"/>
                </a:solidFill>
              </a:rPr>
              <a:t>shared</a:t>
            </a:r>
            <a:r>
              <a:rPr lang="fr-FR" dirty="0">
                <a:solidFill>
                  <a:srgbClr val="000000"/>
                </a:solidFill>
              </a:rPr>
              <a:t>,</a:t>
            </a:r>
            <a:r>
              <a:rPr lang="fr-FR" dirty="0">
                <a:solidFill>
                  <a:srgbClr val="28C191"/>
                </a:solidFill>
              </a:rPr>
              <a:t> </a:t>
            </a:r>
            <a:r>
              <a:rPr lang="fr-FR" dirty="0" err="1" smtClean="0">
                <a:solidFill>
                  <a:srgbClr val="28C191"/>
                </a:solidFill>
              </a:rPr>
              <a:t>it</a:t>
            </a:r>
            <a:r>
              <a:rPr lang="fr-FR" dirty="0" smtClean="0">
                <a:solidFill>
                  <a:srgbClr val="28C191"/>
                </a:solidFill>
              </a:rPr>
              <a:t> </a:t>
            </a:r>
            <a:r>
              <a:rPr lang="fr-FR" dirty="0" err="1">
                <a:solidFill>
                  <a:srgbClr val="28C191"/>
                </a:solidFill>
              </a:rPr>
              <a:t>is</a:t>
            </a:r>
            <a:r>
              <a:rPr lang="fr-FR" dirty="0">
                <a:solidFill>
                  <a:srgbClr val="28C191"/>
                </a:solidFill>
              </a:rPr>
              <a:t> </a:t>
            </a:r>
            <a:r>
              <a:rPr lang="fr-FR" dirty="0" err="1">
                <a:solidFill>
                  <a:srgbClr val="28C191"/>
                </a:solidFill>
              </a:rPr>
              <a:t>lost</a:t>
            </a:r>
            <a:r>
              <a:rPr lang="fr-FR" dirty="0">
                <a:solidFill>
                  <a:srgbClr val="28C191"/>
                </a:solidFill>
              </a:rPr>
              <a:t> </a:t>
            </a:r>
            <a:r>
              <a:rPr lang="fr-FR" dirty="0" err="1">
                <a:solidFill>
                  <a:srgbClr val="28C191"/>
                </a:solidFill>
              </a:rPr>
              <a:t>forever</a:t>
            </a:r>
            <a:r>
              <a:rPr lang="fr-FR" dirty="0">
                <a:solidFill>
                  <a:srgbClr val="000000"/>
                </a:solidFill>
              </a:rPr>
              <a:t>!</a:t>
            </a:r>
          </a:p>
          <a:p>
            <a:pPr algn="ctr"/>
            <a:endParaRPr lang="fr-FR" dirty="0">
              <a:latin typeface="+mj-lt"/>
            </a:endParaRPr>
          </a:p>
          <a:p>
            <a:pPr algn="ctr"/>
            <a:r>
              <a:rPr lang="fr-FR" dirty="0" err="1">
                <a:solidFill>
                  <a:srgbClr val="FF0000"/>
                </a:solidFill>
              </a:rPr>
              <a:t>Knowledge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is</a:t>
            </a:r>
            <a:r>
              <a:rPr lang="fr-FR" dirty="0">
                <a:solidFill>
                  <a:srgbClr val="FF0000"/>
                </a:solidFill>
              </a:rPr>
              <a:t> not a </a:t>
            </a:r>
            <a:r>
              <a:rPr lang="fr-FR" dirty="0" err="1">
                <a:solidFill>
                  <a:srgbClr val="FF0000"/>
                </a:solidFill>
              </a:rPr>
              <a:t>product</a:t>
            </a:r>
            <a:r>
              <a:rPr lang="fr-FR" dirty="0">
                <a:solidFill>
                  <a:srgbClr val="FF0000"/>
                </a:solidFill>
              </a:rPr>
              <a:t> to </a:t>
            </a:r>
            <a:r>
              <a:rPr lang="fr-FR" dirty="0" err="1">
                <a:solidFill>
                  <a:srgbClr val="FF0000"/>
                </a:solidFill>
              </a:rPr>
              <a:t>be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traded</a:t>
            </a:r>
            <a:r>
              <a:rPr lang="fr-FR" dirty="0"/>
              <a:t>, but  </a:t>
            </a:r>
            <a:r>
              <a:rPr lang="fr-FR" dirty="0">
                <a:solidFill>
                  <a:srgbClr val="FF0000"/>
                </a:solidFill>
              </a:rPr>
              <a:t>a </a:t>
            </a:r>
            <a:r>
              <a:rPr lang="fr-FR" dirty="0" err="1">
                <a:solidFill>
                  <a:srgbClr val="FF0000"/>
                </a:solidFill>
              </a:rPr>
              <a:t>commons</a:t>
            </a:r>
            <a:r>
              <a:rPr lang="fr-FR" dirty="0">
                <a:solidFill>
                  <a:srgbClr val="FF0000"/>
                </a:solidFill>
              </a:rPr>
              <a:t> to </a:t>
            </a:r>
            <a:r>
              <a:rPr lang="fr-FR" dirty="0" err="1">
                <a:solidFill>
                  <a:srgbClr val="FF0000"/>
                </a:solidFill>
              </a:rPr>
              <a:t>be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shared</a:t>
            </a:r>
            <a:r>
              <a:rPr lang="fr-FR" dirty="0" smtClean="0"/>
              <a:t>.</a:t>
            </a:r>
          </a:p>
          <a:p>
            <a:pPr algn="ctr"/>
            <a:endParaRPr lang="fr-FR" sz="2000" dirty="0"/>
          </a:p>
        </p:txBody>
      </p:sp>
      <p:sp>
        <p:nvSpPr>
          <p:cNvPr id="6" name="ZoneTexte 14"/>
          <p:cNvSpPr txBox="1">
            <a:spLocks noChangeArrowheads="1"/>
          </p:cNvSpPr>
          <p:nvPr/>
        </p:nvSpPr>
        <p:spPr bwMode="auto">
          <a:xfrm>
            <a:off x="683568" y="3573016"/>
            <a:ext cx="4747789" cy="238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 smtClean="0">
                <a:solidFill>
                  <a:srgbClr val="000000"/>
                </a:solidFill>
                <a:latin typeface="Calibri"/>
              </a:rPr>
              <a:t>In 2009 </a:t>
            </a:r>
            <a:r>
              <a:rPr lang="fr-FR" dirty="0" err="1" smtClean="0">
                <a:solidFill>
                  <a:srgbClr val="3366FF"/>
                </a:solidFill>
                <a:latin typeface="Calibri"/>
              </a:rPr>
              <a:t>Elinor</a:t>
            </a:r>
            <a:r>
              <a:rPr lang="fr-FR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fr-FR" dirty="0" err="1" smtClean="0">
                <a:solidFill>
                  <a:srgbClr val="3366FF"/>
                </a:solidFill>
                <a:latin typeface="Calibri"/>
              </a:rPr>
              <a:t>Ostrom</a:t>
            </a:r>
            <a:r>
              <a:rPr lang="fr-FR" dirty="0">
                <a:solidFill>
                  <a:srgbClr val="3366FF"/>
                </a:solidFill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got</a:t>
            </a:r>
            <a:r>
              <a:rPr lang="fr-FR" dirty="0" smtClean="0">
                <a:latin typeface="Calibri"/>
              </a:rPr>
              <a:t> the </a:t>
            </a:r>
          </a:p>
          <a:p>
            <a:pPr algn="ctr"/>
            <a:r>
              <a:rPr lang="fr-FR" dirty="0" smtClean="0">
                <a:solidFill>
                  <a:srgbClr val="3366FF"/>
                </a:solidFill>
                <a:latin typeface="Calibri"/>
              </a:rPr>
              <a:t>Nobel </a:t>
            </a:r>
            <a:r>
              <a:rPr lang="fr-FR" dirty="0" err="1" smtClean="0">
                <a:solidFill>
                  <a:srgbClr val="3366FF"/>
                </a:solidFill>
                <a:latin typeface="Calibri"/>
              </a:rPr>
              <a:t>prize</a:t>
            </a:r>
            <a:r>
              <a:rPr lang="fr-FR" dirty="0" smtClean="0">
                <a:solidFill>
                  <a:srgbClr val="3366FF"/>
                </a:solidFill>
                <a:latin typeface="Calibri"/>
              </a:rPr>
              <a:t> in </a:t>
            </a:r>
            <a:r>
              <a:rPr lang="fr-FR" dirty="0" err="1" smtClean="0">
                <a:solidFill>
                  <a:srgbClr val="3366FF"/>
                </a:solidFill>
                <a:latin typeface="Calibri"/>
              </a:rPr>
              <a:t>economic</a:t>
            </a:r>
            <a:r>
              <a:rPr lang="fr-FR" dirty="0" smtClean="0">
                <a:solidFill>
                  <a:srgbClr val="3366FF"/>
                </a:solidFill>
                <a:latin typeface="Calibri"/>
              </a:rPr>
              <a:t> sciences </a:t>
            </a:r>
            <a:r>
              <a:rPr lang="fr-FR" dirty="0" smtClean="0">
                <a:latin typeface="Calibri"/>
              </a:rPr>
              <a:t>for: </a:t>
            </a:r>
          </a:p>
          <a:p>
            <a:pPr algn="ctr"/>
            <a:r>
              <a:rPr lang="fr-FR" i="1" dirty="0" smtClean="0">
                <a:latin typeface="Calibri"/>
              </a:rPr>
              <a:t> </a:t>
            </a:r>
            <a:r>
              <a:rPr lang="fr-FR" i="1" dirty="0">
                <a:latin typeface="Calibri"/>
              </a:rPr>
              <a:t>`</a:t>
            </a:r>
            <a:r>
              <a:rPr lang="fr-FR" i="1" dirty="0" err="1" smtClean="0">
                <a:latin typeface="Calibri"/>
              </a:rPr>
              <a:t>her</a:t>
            </a:r>
            <a:r>
              <a:rPr lang="fr-FR" i="1" dirty="0" smtClean="0">
                <a:latin typeface="Calibri"/>
              </a:rPr>
              <a:t> </a:t>
            </a:r>
            <a:r>
              <a:rPr lang="fr-FR" i="1" dirty="0" err="1" smtClean="0">
                <a:latin typeface="Calibri"/>
              </a:rPr>
              <a:t>analysis</a:t>
            </a:r>
            <a:r>
              <a:rPr lang="fr-FR" i="1" dirty="0" smtClean="0">
                <a:latin typeface="Calibri"/>
              </a:rPr>
              <a:t> of </a:t>
            </a:r>
            <a:r>
              <a:rPr lang="fr-FR" i="1" dirty="0" err="1" smtClean="0">
                <a:latin typeface="Calibri"/>
              </a:rPr>
              <a:t>economic</a:t>
            </a:r>
            <a:r>
              <a:rPr lang="fr-FR" i="1" dirty="0" smtClean="0">
                <a:latin typeface="Calibri"/>
              </a:rPr>
              <a:t> gouvernance,</a:t>
            </a:r>
            <a:r>
              <a:rPr lang="is-IS" i="1" dirty="0" smtClean="0">
                <a:latin typeface="Calibri"/>
              </a:rPr>
              <a:t> </a:t>
            </a:r>
          </a:p>
          <a:p>
            <a:pPr algn="ctr"/>
            <a:r>
              <a:rPr lang="is-IS" i="1" dirty="0" smtClean="0">
                <a:latin typeface="Calibri"/>
              </a:rPr>
              <a:t>especially the commons, showing how </a:t>
            </a:r>
          </a:p>
          <a:p>
            <a:pPr algn="ctr"/>
            <a:r>
              <a:rPr lang="is-IS" i="1" dirty="0" smtClean="0">
                <a:solidFill>
                  <a:srgbClr val="FF0000"/>
                </a:solidFill>
                <a:latin typeface="Calibri"/>
              </a:rPr>
              <a:t>common resources </a:t>
            </a:r>
            <a:r>
              <a:rPr lang="en-US" i="1" dirty="0" smtClean="0">
                <a:solidFill>
                  <a:srgbClr val="FF0000"/>
                </a:solidFill>
                <a:latin typeface="Calibri"/>
              </a:rPr>
              <a:t>c</a:t>
            </a:r>
            <a:r>
              <a:rPr lang="is-IS" i="1" dirty="0" smtClean="0">
                <a:solidFill>
                  <a:srgbClr val="FF0000"/>
                </a:solidFill>
                <a:latin typeface="Calibri"/>
              </a:rPr>
              <a:t>an be managed successfully  </a:t>
            </a:r>
          </a:p>
          <a:p>
            <a:pPr algn="ctr"/>
            <a:r>
              <a:rPr lang="is-IS" i="1" dirty="0" smtClean="0">
                <a:solidFill>
                  <a:srgbClr val="FF0000"/>
                </a:solidFill>
                <a:latin typeface="Calibri"/>
              </a:rPr>
              <a:t>by the people who use them, </a:t>
            </a:r>
            <a:r>
              <a:rPr lang="en-US" i="1" dirty="0" smtClean="0">
                <a:solidFill>
                  <a:srgbClr val="FF0000"/>
                </a:solidFill>
                <a:latin typeface="Calibri"/>
              </a:rPr>
              <a:t>r</a:t>
            </a:r>
            <a:r>
              <a:rPr lang="is-IS" i="1" dirty="0" smtClean="0">
                <a:solidFill>
                  <a:srgbClr val="FF0000"/>
                </a:solidFill>
                <a:latin typeface="Calibri"/>
              </a:rPr>
              <a:t>ather than </a:t>
            </a:r>
          </a:p>
          <a:p>
            <a:pPr algn="ctr"/>
            <a:r>
              <a:rPr lang="is-IS" i="1" dirty="0" smtClean="0">
                <a:solidFill>
                  <a:srgbClr val="FF0000"/>
                </a:solidFill>
                <a:latin typeface="Calibri"/>
              </a:rPr>
              <a:t>by governments or private companies</a:t>
            </a:r>
            <a:r>
              <a:rPr lang="is-IS" i="1" dirty="0" smtClean="0">
                <a:solidFill>
                  <a:srgbClr val="000000"/>
                </a:solidFill>
                <a:latin typeface="Calibri"/>
              </a:rPr>
              <a:t>’</a:t>
            </a:r>
            <a:r>
              <a:rPr lang="is-IS" dirty="0" smtClean="0">
                <a:solidFill>
                  <a:srgbClr val="000000"/>
                </a:solidFill>
                <a:latin typeface="Calibri"/>
              </a:rPr>
              <a:t>.</a:t>
            </a:r>
            <a:endParaRPr lang="fr-FR" dirty="0" smtClean="0">
              <a:solidFill>
                <a:srgbClr val="000000"/>
              </a:solidFill>
              <a:latin typeface="Calibri"/>
            </a:endParaRPr>
          </a:p>
          <a:p>
            <a:pPr algn="ctr"/>
            <a:endParaRPr lang="fr-FR" sz="2300" dirty="0" smtClean="0">
              <a:solidFill>
                <a:srgbClr val="28C191"/>
              </a:solidFill>
              <a:latin typeface="Calibri"/>
            </a:endParaRPr>
          </a:p>
        </p:txBody>
      </p:sp>
      <p:pic>
        <p:nvPicPr>
          <p:cNvPr id="7" name="Picture 6" descr="CC-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895023"/>
              </p:ext>
            </p:extLst>
          </p:nvPr>
        </p:nvGraphicFramePr>
        <p:xfrm>
          <a:off x="4067944" y="2492896"/>
          <a:ext cx="792088" cy="405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4" imgW="228600" imgH="203200" progId="Equation.3">
                  <p:embed/>
                </p:oleObj>
              </mc:Choice>
              <mc:Fallback>
                <p:oleObj name="Equation" r:id="rId4" imgW="228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2492896"/>
                        <a:ext cx="792088" cy="405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095" y="3573017"/>
            <a:ext cx="285570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6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3203848" y="1187460"/>
            <a:ext cx="2808312" cy="307777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latin typeface="Times"/>
              </a:rPr>
              <a:t>http</a:t>
            </a:r>
            <a:r>
              <a:rPr lang="fr-FR" sz="1400" i="1" dirty="0">
                <a:latin typeface="Times"/>
              </a:rPr>
              <a:t>://</a:t>
            </a:r>
            <a:r>
              <a:rPr lang="fr-FR" sz="1400" i="1" dirty="0" err="1" smtClean="0">
                <a:latin typeface="Times"/>
              </a:rPr>
              <a:t>openscience.ens.fr</a:t>
            </a:r>
            <a:r>
              <a:rPr lang="fr-FR" sz="1400" i="1" dirty="0" smtClean="0">
                <a:latin typeface="Times"/>
              </a:rPr>
              <a:t> </a:t>
            </a:r>
            <a:endParaRPr lang="fr-FR" sz="1400" i="1" dirty="0">
              <a:latin typeface="Times"/>
            </a:endParaRPr>
          </a:p>
        </p:txBody>
      </p:sp>
      <p:pic>
        <p:nvPicPr>
          <p:cNvPr id="8" name="Picture 7" descr="CC-B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  <p:sp>
        <p:nvSpPr>
          <p:cNvPr id="10" name="ZoneTexte 3"/>
          <p:cNvSpPr txBox="1"/>
          <p:nvPr/>
        </p:nvSpPr>
        <p:spPr>
          <a:xfrm>
            <a:off x="3065512" y="4077072"/>
            <a:ext cx="3306688" cy="307777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latin typeface="Times"/>
              </a:rPr>
              <a:t>http</a:t>
            </a:r>
            <a:r>
              <a:rPr lang="fr-FR" sz="1400" i="1" dirty="0">
                <a:latin typeface="Times"/>
              </a:rPr>
              <a:t>://</a:t>
            </a:r>
            <a:r>
              <a:rPr lang="fr-FR" sz="1400" i="1" dirty="0" err="1">
                <a:latin typeface="Times"/>
              </a:rPr>
              <a:t>openscience.ens.fr</a:t>
            </a:r>
            <a:r>
              <a:rPr lang="fr-FR" sz="1400" i="1" dirty="0" smtClean="0">
                <a:latin typeface="Times"/>
              </a:rPr>
              <a:t>/MARIE_FARGE </a:t>
            </a:r>
            <a:endParaRPr lang="fr-FR" sz="1400" i="1" dirty="0">
              <a:latin typeface="Time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665851"/>
            <a:ext cx="5615608" cy="24112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512" y="4509120"/>
            <a:ext cx="3234680" cy="1474031"/>
          </a:xfrm>
          <a:prstGeom prst="rect">
            <a:avLst/>
          </a:prstGeom>
        </p:spPr>
      </p:pic>
      <p:cxnSp>
        <p:nvCxnSpPr>
          <p:cNvPr id="13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23528" y="-90264"/>
            <a:ext cx="857687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For more information about open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access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9" name="ZoneTexte 3"/>
          <p:cNvSpPr txBox="1"/>
          <p:nvPr/>
        </p:nvSpPr>
        <p:spPr>
          <a:xfrm>
            <a:off x="3779912" y="6217567"/>
            <a:ext cx="1800200" cy="307777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>
                <a:latin typeface="Times"/>
              </a:rPr>
              <a:t>https</a:t>
            </a:r>
            <a:r>
              <a:rPr lang="fr-FR" sz="1400" i="1" dirty="0">
                <a:latin typeface="Times"/>
              </a:rPr>
              <a:t>://</a:t>
            </a:r>
            <a:r>
              <a:rPr lang="fr-FR" sz="1400" i="1" dirty="0" err="1">
                <a:latin typeface="Times"/>
              </a:rPr>
              <a:t>dissem.in</a:t>
            </a:r>
            <a:r>
              <a:rPr lang="fr-FR" sz="1400" i="1" dirty="0">
                <a:latin typeface="Time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79264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628800"/>
            <a:ext cx="7251700" cy="69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440" y="4374728"/>
            <a:ext cx="3556000" cy="200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2348880"/>
            <a:ext cx="3582653" cy="2088232"/>
          </a:xfrm>
          <a:prstGeom prst="rect">
            <a:avLst/>
          </a:prstGeom>
        </p:spPr>
      </p:pic>
      <p:sp>
        <p:nvSpPr>
          <p:cNvPr id="10" name="ZoneTexte 7"/>
          <p:cNvSpPr txBox="1"/>
          <p:nvPr/>
        </p:nvSpPr>
        <p:spPr>
          <a:xfrm>
            <a:off x="1979712" y="6433591"/>
            <a:ext cx="5382853" cy="307777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latin typeface="Times"/>
              </a:rPr>
              <a:t>http://</a:t>
            </a:r>
            <a:r>
              <a:rPr lang="fr-FR" sz="1400" i="1" dirty="0" err="1">
                <a:latin typeface="Times"/>
              </a:rPr>
              <a:t>openscience.ens.fr</a:t>
            </a:r>
            <a:r>
              <a:rPr lang="fr-FR" sz="1400" i="1" dirty="0">
                <a:latin typeface="Times"/>
              </a:rPr>
              <a:t>/ABOUT_OPEN_ACCESS/DECLARATIONS/</a:t>
            </a:r>
            <a:endParaRPr lang="fr-FR" sz="1400" i="1" dirty="0" smtClean="0">
              <a:latin typeface="Time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18864" y="-9026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2001, SPARC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declared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>
                <a:solidFill>
                  <a:srgbClr val="FF0000"/>
                </a:solidFill>
                <a:latin typeface="Arial"/>
              </a:rPr>
              <a:t>i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ndependence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12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13" name="TextBox 12"/>
          <p:cNvSpPr txBox="1"/>
          <p:nvPr/>
        </p:nvSpPr>
        <p:spPr>
          <a:xfrm>
            <a:off x="467544" y="1156682"/>
            <a:ext cx="8619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28C191"/>
                </a:solidFill>
              </a:rPr>
              <a:t>Declaration of SPARC (Scholarly Publishing and Academic Resources Coalition) :</a:t>
            </a:r>
            <a:endParaRPr lang="en-US" sz="2000" b="1" dirty="0">
              <a:solidFill>
                <a:srgbClr val="28C19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2327300"/>
            <a:ext cx="3744416" cy="39404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CC-B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6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-9026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2002, Budapest Open Access Initiative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6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2" name="Rectangle 1"/>
          <p:cNvSpPr/>
          <p:nvPr/>
        </p:nvSpPr>
        <p:spPr>
          <a:xfrm>
            <a:off x="251520" y="1129962"/>
            <a:ext cx="871296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28C191"/>
                </a:solidFill>
                <a:latin typeface="+mj-lt"/>
              </a:rPr>
              <a:t>To achieve open access to scholarly journal literature, </a:t>
            </a:r>
            <a:endParaRPr lang="en-US" sz="2000" b="1" dirty="0" smtClean="0">
              <a:solidFill>
                <a:srgbClr val="28C191"/>
              </a:solidFill>
              <a:latin typeface="+mj-lt"/>
            </a:endParaRPr>
          </a:p>
          <a:p>
            <a:pPr algn="ctr"/>
            <a:r>
              <a:rPr lang="en-US" sz="2000" b="1" dirty="0" smtClean="0">
                <a:solidFill>
                  <a:srgbClr val="28C191"/>
                </a:solidFill>
                <a:latin typeface="+mj-lt"/>
              </a:rPr>
              <a:t>we </a:t>
            </a:r>
            <a:r>
              <a:rPr lang="en-US" sz="2000" b="1" dirty="0">
                <a:solidFill>
                  <a:srgbClr val="28C191"/>
                </a:solidFill>
                <a:latin typeface="+mj-lt"/>
              </a:rPr>
              <a:t>recommend two complementary </a:t>
            </a:r>
            <a:r>
              <a:rPr lang="en-US" sz="2000" b="1" dirty="0" smtClean="0">
                <a:solidFill>
                  <a:srgbClr val="28C191"/>
                </a:solidFill>
                <a:latin typeface="+mj-lt"/>
              </a:rPr>
              <a:t>strategies: </a:t>
            </a:r>
          </a:p>
          <a:p>
            <a:endParaRPr lang="en-US" sz="1000" dirty="0">
              <a:latin typeface="+mj-lt"/>
            </a:endParaRPr>
          </a:p>
          <a:p>
            <a:r>
              <a:rPr lang="en-US" sz="2000" b="1" dirty="0" smtClean="0">
                <a:latin typeface="+mj-lt"/>
              </a:rPr>
              <a:t>I.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Self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-Archiving: </a:t>
            </a:r>
            <a:r>
              <a:rPr lang="en-US" sz="2000" dirty="0">
                <a:latin typeface="+mj-lt"/>
              </a:rPr>
              <a:t>First, </a:t>
            </a:r>
            <a:r>
              <a:rPr lang="en-US" sz="2000" dirty="0">
                <a:solidFill>
                  <a:srgbClr val="3366FF"/>
                </a:solidFill>
                <a:latin typeface="+mj-lt"/>
              </a:rPr>
              <a:t>scholars need </a:t>
            </a:r>
            <a:r>
              <a:rPr lang="en-US" sz="2000" dirty="0">
                <a:latin typeface="+mj-lt"/>
              </a:rPr>
              <a:t>the tools and assistance </a:t>
            </a:r>
            <a:r>
              <a:rPr lang="en-US" sz="2000" dirty="0">
                <a:solidFill>
                  <a:srgbClr val="3366FF"/>
                </a:solidFill>
                <a:latin typeface="+mj-lt"/>
              </a:rPr>
              <a:t>to deposit their refereed journal articles in open electronic </a:t>
            </a:r>
            <a:r>
              <a:rPr lang="en-US" sz="2000" dirty="0" smtClean="0">
                <a:solidFill>
                  <a:srgbClr val="3366FF"/>
                </a:solidFill>
                <a:latin typeface="+mj-lt"/>
              </a:rPr>
              <a:t>archives</a:t>
            </a:r>
            <a:r>
              <a:rPr lang="en-US" sz="2000" b="1" dirty="0" smtClean="0">
                <a:latin typeface="+mj-lt"/>
              </a:rPr>
              <a:t>. </a:t>
            </a:r>
          </a:p>
          <a:p>
            <a:endParaRPr lang="en-US" sz="1000" dirty="0">
              <a:latin typeface="+mj-lt"/>
            </a:endParaRPr>
          </a:p>
          <a:p>
            <a:r>
              <a:rPr lang="en-US" sz="2000" b="1" dirty="0">
                <a:latin typeface="+mj-lt"/>
              </a:rPr>
              <a:t>II.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Open-access Journals: </a:t>
            </a:r>
            <a:r>
              <a:rPr lang="en-US" sz="2000" dirty="0">
                <a:latin typeface="+mj-lt"/>
              </a:rPr>
              <a:t>Second, </a:t>
            </a:r>
            <a:r>
              <a:rPr lang="en-US" sz="2000" dirty="0">
                <a:solidFill>
                  <a:srgbClr val="3366FF"/>
                </a:solidFill>
                <a:latin typeface="+mj-lt"/>
              </a:rPr>
              <a:t>scholars need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the means to launch</a:t>
            </a:r>
            <a:r>
              <a:rPr lang="en-US" sz="2000" dirty="0">
                <a:solidFill>
                  <a:srgbClr val="3366FF"/>
                </a:solidFill>
                <a:latin typeface="+mj-lt"/>
              </a:rPr>
              <a:t> a new generation of journals committed to open access</a:t>
            </a:r>
            <a:r>
              <a:rPr lang="en-US" sz="2000" dirty="0">
                <a:latin typeface="+mj-lt"/>
              </a:rPr>
              <a:t>, and to help existing journals that elect to make the transition to open </a:t>
            </a:r>
            <a:r>
              <a:rPr lang="en-US" sz="2000" dirty="0" smtClean="0">
                <a:latin typeface="+mj-lt"/>
              </a:rPr>
              <a:t>access.</a:t>
            </a:r>
          </a:p>
          <a:p>
            <a:endParaRPr lang="en-US" sz="1000" dirty="0" smtClean="0">
              <a:latin typeface="+mj-lt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These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new journals will not charge subscription or access fees</a:t>
            </a:r>
            <a:r>
              <a:rPr lang="en-US" sz="2000" dirty="0">
                <a:latin typeface="+mj-lt"/>
              </a:rPr>
              <a:t>, and </a:t>
            </a:r>
            <a:r>
              <a:rPr lang="en-US" sz="2000" dirty="0">
                <a:solidFill>
                  <a:srgbClr val="3366FF"/>
                </a:solidFill>
                <a:latin typeface="+mj-lt"/>
              </a:rPr>
              <a:t>will turn to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other methods for covering their expenses, including the </a:t>
            </a:r>
            <a:r>
              <a:rPr lang="en-US" sz="2000" dirty="0" smtClean="0">
                <a:solidFill>
                  <a:srgbClr val="3366FF"/>
                </a:solidFill>
                <a:latin typeface="+mj-lt"/>
              </a:rPr>
              <a:t>foundations </a:t>
            </a:r>
            <a:r>
              <a:rPr lang="en-US" sz="2000" dirty="0">
                <a:solidFill>
                  <a:srgbClr val="3366FF"/>
                </a:solidFill>
                <a:latin typeface="+mj-lt"/>
              </a:rPr>
              <a:t>and governments that fund research</a:t>
            </a:r>
            <a:r>
              <a:rPr lang="en-US" sz="2000" dirty="0">
                <a:latin typeface="+mj-lt"/>
              </a:rPr>
              <a:t>, the universities and laboratories that employ researchers, endowments set up by discipline or institution, friends of the cause of open access, </a:t>
            </a:r>
            <a:r>
              <a:rPr lang="en-US" sz="2000" dirty="0" smtClean="0">
                <a:solidFill>
                  <a:srgbClr val="3366FF"/>
                </a:solidFill>
                <a:latin typeface="+mj-lt"/>
              </a:rPr>
              <a:t>funds </a:t>
            </a:r>
            <a:r>
              <a:rPr lang="en-US" sz="2000" dirty="0">
                <a:solidFill>
                  <a:srgbClr val="3366FF"/>
                </a:solidFill>
                <a:latin typeface="+mj-lt"/>
              </a:rPr>
              <a:t>freed up by the demise or cancellation of journals charging traditional subscription or access </a:t>
            </a:r>
            <a:r>
              <a:rPr lang="en-US" sz="2000" dirty="0" smtClean="0">
                <a:solidFill>
                  <a:srgbClr val="3366FF"/>
                </a:solidFill>
                <a:latin typeface="+mj-lt"/>
              </a:rPr>
              <a:t>fees</a:t>
            </a:r>
            <a:r>
              <a:rPr lang="en-US" sz="2000" dirty="0" smtClean="0">
                <a:latin typeface="+mj-lt"/>
              </a:rPr>
              <a:t>.</a:t>
            </a:r>
          </a:p>
          <a:p>
            <a:endParaRPr lang="en-US" sz="1000" dirty="0">
              <a:latin typeface="+mj-lt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There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is no need to favor one of these solutions over the others for all disciplines or nations, and no need to stop looking for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other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creative alternatives. </a:t>
            </a:r>
          </a:p>
          <a:p>
            <a:endParaRPr lang="en-US" dirty="0"/>
          </a:p>
        </p:txBody>
      </p:sp>
      <p:sp>
        <p:nvSpPr>
          <p:cNvPr id="7" name="ZoneTexte 7"/>
          <p:cNvSpPr txBox="1"/>
          <p:nvPr/>
        </p:nvSpPr>
        <p:spPr>
          <a:xfrm>
            <a:off x="1907704" y="6444044"/>
            <a:ext cx="5328592" cy="307777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latin typeface="Times"/>
              </a:rPr>
              <a:t>http://</a:t>
            </a:r>
            <a:r>
              <a:rPr lang="fr-FR" sz="1400" i="1" dirty="0" err="1">
                <a:latin typeface="Times"/>
              </a:rPr>
              <a:t>openscience.ens.fr</a:t>
            </a:r>
            <a:r>
              <a:rPr lang="fr-FR" sz="1400" i="1" dirty="0">
                <a:latin typeface="Times"/>
              </a:rPr>
              <a:t>/ABOUT_OPEN_ACCESS/DECLARATIONS/</a:t>
            </a:r>
            <a:endParaRPr lang="fr-FR" sz="1400" i="1" dirty="0" smtClean="0">
              <a:latin typeface="Times"/>
            </a:endParaRPr>
          </a:p>
        </p:txBody>
      </p:sp>
      <p:pic>
        <p:nvPicPr>
          <p:cNvPr id="8" name="Picture 7" descr="CC-B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02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-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2003, Berlin </a:t>
            </a:r>
            <a:r>
              <a:rPr lang="fr-FR" sz="3300" b="1" dirty="0" err="1">
                <a:solidFill>
                  <a:srgbClr val="FF0000"/>
                </a:solidFill>
                <a:latin typeface="Arial"/>
              </a:rPr>
              <a:t>D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eclaration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on Open Access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24744"/>
            <a:ext cx="7668344" cy="2666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38" y="3791216"/>
            <a:ext cx="7544362" cy="2367033"/>
          </a:xfrm>
          <a:prstGeom prst="rect">
            <a:avLst/>
          </a:prstGeom>
        </p:spPr>
      </p:pic>
      <p:pic>
        <p:nvPicPr>
          <p:cNvPr id="8" name="Picture 7" descr="CC-B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  <p:sp>
        <p:nvSpPr>
          <p:cNvPr id="9" name="ZoneTexte 14"/>
          <p:cNvSpPr txBox="1">
            <a:spLocks noChangeArrowheads="1"/>
          </p:cNvSpPr>
          <p:nvPr/>
        </p:nvSpPr>
        <p:spPr bwMode="auto">
          <a:xfrm>
            <a:off x="467544" y="2837109"/>
            <a:ext cx="7668344" cy="954107"/>
          </a:xfrm>
          <a:prstGeom prst="rect">
            <a:avLst/>
          </a:prstGeom>
          <a:noFill/>
          <a:ln w="57150" cmpd="sng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b="0" dirty="0" smtClean="0">
                <a:latin typeface="Calibri"/>
              </a:rPr>
              <a:t>     </a:t>
            </a:r>
          </a:p>
          <a:p>
            <a:pPr algn="ctr"/>
            <a:endParaRPr lang="fr-FR" sz="2300" dirty="0" smtClean="0"/>
          </a:p>
          <a:p>
            <a:pPr algn="ctr"/>
            <a:endParaRPr lang="fr-FR" sz="1000" dirty="0" smtClean="0"/>
          </a:p>
        </p:txBody>
      </p:sp>
      <p:cxnSp>
        <p:nvCxnSpPr>
          <p:cNvPr id="10" name="直線コネクタ 14"/>
          <p:cNvCxnSpPr>
            <a:cxnSpLocks noChangeShapeType="1"/>
          </p:cNvCxnSpPr>
          <p:nvPr/>
        </p:nvCxnSpPr>
        <p:spPr bwMode="auto">
          <a:xfrm>
            <a:off x="683568" y="5085184"/>
            <a:ext cx="7200800" cy="0"/>
          </a:xfrm>
          <a:prstGeom prst="line">
            <a:avLst/>
          </a:prstGeom>
          <a:noFill/>
          <a:ln w="57150" cmpd="sng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11" name="直線コネクタ 14"/>
          <p:cNvCxnSpPr>
            <a:cxnSpLocks noChangeShapeType="1"/>
          </p:cNvCxnSpPr>
          <p:nvPr/>
        </p:nvCxnSpPr>
        <p:spPr bwMode="auto">
          <a:xfrm>
            <a:off x="683568" y="5301208"/>
            <a:ext cx="2592288" cy="0"/>
          </a:xfrm>
          <a:prstGeom prst="line">
            <a:avLst/>
          </a:prstGeom>
          <a:noFill/>
          <a:ln w="57150" cmpd="sng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12" name="直線コネクタ 14"/>
          <p:cNvCxnSpPr>
            <a:cxnSpLocks noChangeShapeType="1"/>
          </p:cNvCxnSpPr>
          <p:nvPr/>
        </p:nvCxnSpPr>
        <p:spPr bwMode="auto">
          <a:xfrm>
            <a:off x="3779912" y="5877272"/>
            <a:ext cx="3816424" cy="0"/>
          </a:xfrm>
          <a:prstGeom prst="line">
            <a:avLst/>
          </a:prstGeom>
          <a:noFill/>
          <a:ln w="57150" cmpd="sng">
            <a:solidFill>
              <a:srgbClr val="FFFF00"/>
            </a:solidFill>
            <a:round/>
            <a:headEnd/>
            <a:tailEnd/>
          </a:ln>
        </p:spPr>
      </p:cxnSp>
      <p:sp>
        <p:nvSpPr>
          <p:cNvPr id="17" name="ZoneTexte 7"/>
          <p:cNvSpPr txBox="1"/>
          <p:nvPr/>
        </p:nvSpPr>
        <p:spPr>
          <a:xfrm>
            <a:off x="1547664" y="6237312"/>
            <a:ext cx="5400600" cy="307777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latin typeface="Times"/>
              </a:rPr>
              <a:t>http://</a:t>
            </a:r>
            <a:r>
              <a:rPr lang="fr-FR" sz="1400" i="1" dirty="0" err="1">
                <a:latin typeface="Times"/>
              </a:rPr>
              <a:t>openscience.ens.fr</a:t>
            </a:r>
            <a:r>
              <a:rPr lang="fr-FR" sz="1400" i="1" dirty="0">
                <a:latin typeface="Times"/>
              </a:rPr>
              <a:t>/ABOUT_OPEN_ACCESS/DECLARATIONS/</a:t>
            </a:r>
            <a:endParaRPr lang="fr-FR" sz="1400" i="1" dirty="0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6827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-99392"/>
            <a:ext cx="55446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763688" y="546939"/>
            <a:ext cx="3096344" cy="4320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4481"/>
            <a:ext cx="9144000" cy="4480743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2400" y="-90264"/>
            <a:ext cx="89561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2011, a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young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researcher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innovated</a:t>
            </a:r>
            <a:endParaRPr lang="fr-FR" sz="3300" b="1" i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9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12" name="Picture 11" descr="CC-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  <p:sp>
        <p:nvSpPr>
          <p:cNvPr id="13" name="ZoneTexte 7"/>
          <p:cNvSpPr txBox="1"/>
          <p:nvPr/>
        </p:nvSpPr>
        <p:spPr>
          <a:xfrm>
            <a:off x="1691680" y="5470192"/>
            <a:ext cx="61236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28C191"/>
                </a:solidFill>
              </a:rPr>
              <a:t>When</a:t>
            </a:r>
            <a:r>
              <a:rPr lang="fr-FR" dirty="0">
                <a:solidFill>
                  <a:srgbClr val="28C191"/>
                </a:solidFill>
              </a:rPr>
              <a:t> an article </a:t>
            </a:r>
            <a:r>
              <a:rPr lang="fr-FR" dirty="0" err="1">
                <a:solidFill>
                  <a:srgbClr val="28C191"/>
                </a:solidFill>
              </a:rPr>
              <a:t>is</a:t>
            </a:r>
            <a:r>
              <a:rPr lang="fr-FR" dirty="0">
                <a:solidFill>
                  <a:srgbClr val="28C191"/>
                </a:solidFill>
              </a:rPr>
              <a:t> </a:t>
            </a:r>
            <a:r>
              <a:rPr lang="fr-FR" dirty="0" err="1">
                <a:solidFill>
                  <a:srgbClr val="28C191"/>
                </a:solidFill>
              </a:rPr>
              <a:t>behind</a:t>
            </a:r>
            <a:r>
              <a:rPr lang="fr-FR" dirty="0">
                <a:solidFill>
                  <a:srgbClr val="28C191"/>
                </a:solidFill>
              </a:rPr>
              <a:t> a </a:t>
            </a:r>
            <a:r>
              <a:rPr lang="fr-FR" dirty="0" err="1">
                <a:solidFill>
                  <a:srgbClr val="28C191"/>
                </a:solidFill>
              </a:rPr>
              <a:t>pay-wall</a:t>
            </a:r>
            <a:endParaRPr lang="fr-FR" dirty="0">
              <a:solidFill>
                <a:srgbClr val="28C191"/>
              </a:solidFill>
            </a:endParaRPr>
          </a:p>
          <a:p>
            <a:pPr algn="ctr"/>
            <a:r>
              <a:rPr lang="fr-FR" dirty="0">
                <a:solidFill>
                  <a:srgbClr val="28C191"/>
                </a:solidFill>
              </a:rPr>
              <a:t> copy </a:t>
            </a:r>
            <a:r>
              <a:rPr lang="fr-FR" dirty="0" err="1">
                <a:solidFill>
                  <a:srgbClr val="28C191"/>
                </a:solidFill>
              </a:rPr>
              <a:t>its</a:t>
            </a:r>
            <a:r>
              <a:rPr lang="fr-FR" dirty="0">
                <a:solidFill>
                  <a:srgbClr val="28C191"/>
                </a:solidFill>
              </a:rPr>
              <a:t> </a:t>
            </a:r>
            <a:r>
              <a:rPr lang="fr-FR" i="1" dirty="0">
                <a:solidFill>
                  <a:srgbClr val="28C191"/>
                </a:solidFill>
              </a:rPr>
              <a:t>DOI (Digital Object Identifier)</a:t>
            </a:r>
            <a:r>
              <a:rPr lang="fr-FR" dirty="0">
                <a:solidFill>
                  <a:srgbClr val="28C191"/>
                </a:solidFill>
              </a:rPr>
              <a:t>,</a:t>
            </a:r>
          </a:p>
          <a:p>
            <a:pPr algn="ctr"/>
            <a:r>
              <a:rPr lang="fr-FR" dirty="0" err="1">
                <a:solidFill>
                  <a:srgbClr val="28C191"/>
                </a:solidFill>
              </a:rPr>
              <a:t>then</a:t>
            </a:r>
            <a:r>
              <a:rPr lang="fr-FR" dirty="0">
                <a:solidFill>
                  <a:srgbClr val="28C191"/>
                </a:solidFill>
              </a:rPr>
              <a:t> open </a:t>
            </a:r>
            <a:r>
              <a:rPr lang="fr-FR" i="1" dirty="0" err="1">
                <a:solidFill>
                  <a:srgbClr val="28C191"/>
                </a:solidFill>
              </a:rPr>
              <a:t>Sci</a:t>
            </a:r>
            <a:r>
              <a:rPr lang="fr-FR" i="1" dirty="0">
                <a:solidFill>
                  <a:srgbClr val="28C191"/>
                </a:solidFill>
              </a:rPr>
              <a:t>-Hub </a:t>
            </a:r>
            <a:r>
              <a:rPr lang="fr-FR" dirty="0">
                <a:solidFill>
                  <a:srgbClr val="28C191"/>
                </a:solidFill>
              </a:rPr>
              <a:t>and enter </a:t>
            </a:r>
            <a:r>
              <a:rPr lang="fr-FR" dirty="0" err="1">
                <a:solidFill>
                  <a:srgbClr val="28C191"/>
                </a:solidFill>
              </a:rPr>
              <a:t>its</a:t>
            </a:r>
            <a:r>
              <a:rPr lang="fr-FR" dirty="0">
                <a:solidFill>
                  <a:srgbClr val="28C191"/>
                </a:solidFill>
              </a:rPr>
              <a:t> </a:t>
            </a:r>
            <a:r>
              <a:rPr lang="fr-FR" i="1" dirty="0">
                <a:solidFill>
                  <a:srgbClr val="28C191"/>
                </a:solidFill>
              </a:rPr>
              <a:t>DOI</a:t>
            </a:r>
          </a:p>
          <a:p>
            <a:pPr algn="ctr"/>
            <a:endParaRPr lang="fr-FR" sz="2300" dirty="0" smtClean="0">
              <a:solidFill>
                <a:srgbClr val="28C191"/>
              </a:solidFill>
            </a:endParaRPr>
          </a:p>
          <a:p>
            <a:pPr algn="ctr"/>
            <a:r>
              <a:rPr lang="fr-FR" sz="2300" dirty="0" smtClean="0">
                <a:solidFill>
                  <a:srgbClr val="28C191"/>
                </a:solidFill>
              </a:rPr>
              <a:t> </a:t>
            </a:r>
          </a:p>
        </p:txBody>
      </p:sp>
      <p:sp>
        <p:nvSpPr>
          <p:cNvPr id="15" name="ZoneTexte 7"/>
          <p:cNvSpPr txBox="1"/>
          <p:nvPr/>
        </p:nvSpPr>
        <p:spPr>
          <a:xfrm>
            <a:off x="3059832" y="6453336"/>
            <a:ext cx="3384376" cy="307777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latin typeface="Times"/>
              </a:rPr>
              <a:t>http://</a:t>
            </a:r>
            <a:r>
              <a:rPr lang="fr-FR" sz="1400" i="1" dirty="0" err="1">
                <a:latin typeface="Times"/>
              </a:rPr>
              <a:t>openscience.ens.fr</a:t>
            </a:r>
            <a:r>
              <a:rPr lang="fr-FR" sz="1400" i="1" dirty="0" smtClean="0">
                <a:latin typeface="Times"/>
              </a:rPr>
              <a:t>/OTHER/SCIHUB/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1628799"/>
            <a:ext cx="2376264" cy="26190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4836" y="1700808"/>
            <a:ext cx="567334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 2011 </a:t>
            </a:r>
            <a:r>
              <a:rPr lang="en-US" dirty="0" smtClean="0">
                <a:solidFill>
                  <a:srgbClr val="3366FF"/>
                </a:solidFill>
              </a:rPr>
              <a:t>Alexandra </a:t>
            </a:r>
            <a:r>
              <a:rPr lang="en-US" dirty="0" err="1" smtClean="0">
                <a:solidFill>
                  <a:srgbClr val="3366FF"/>
                </a:solidFill>
              </a:rPr>
              <a:t>Elbakyan</a:t>
            </a:r>
            <a:r>
              <a:rPr lang="en-US" dirty="0" smtClean="0"/>
              <a:t>, researcher in neurosciences</a:t>
            </a:r>
          </a:p>
          <a:p>
            <a:r>
              <a:rPr lang="en-US" dirty="0"/>
              <a:t>w</a:t>
            </a:r>
            <a:r>
              <a:rPr lang="en-US" dirty="0" smtClean="0"/>
              <a:t>orking in Kazakhstan, </a:t>
            </a:r>
            <a:r>
              <a:rPr lang="en-US" dirty="0" smtClean="0">
                <a:solidFill>
                  <a:srgbClr val="3366FF"/>
                </a:solidFill>
              </a:rPr>
              <a:t>created the largest platform for </a:t>
            </a:r>
          </a:p>
          <a:p>
            <a:r>
              <a:rPr lang="en-US" dirty="0">
                <a:solidFill>
                  <a:srgbClr val="3366FF"/>
                </a:solidFill>
              </a:rPr>
              <a:t>f</a:t>
            </a:r>
            <a:r>
              <a:rPr lang="en-US" dirty="0" smtClean="0">
                <a:solidFill>
                  <a:srgbClr val="3366FF"/>
                </a:solidFill>
              </a:rPr>
              <a:t>reely accessing to more than </a:t>
            </a:r>
            <a:r>
              <a:rPr lang="en-US" dirty="0">
                <a:solidFill>
                  <a:srgbClr val="3366FF"/>
                </a:solidFill>
              </a:rPr>
              <a:t>80 millions </a:t>
            </a:r>
            <a:r>
              <a:rPr lang="en-US" dirty="0" smtClean="0">
                <a:solidFill>
                  <a:srgbClr val="3366FF"/>
                </a:solidFill>
              </a:rPr>
              <a:t>research articles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897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C-B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763688" y="546939"/>
            <a:ext cx="3096344" cy="4320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6512" y="-9026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2011, How I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learned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about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publishers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7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9" name="TextBox 8"/>
          <p:cNvSpPr txBox="1"/>
          <p:nvPr/>
        </p:nvSpPr>
        <p:spPr>
          <a:xfrm>
            <a:off x="-108520" y="1051496"/>
            <a:ext cx="9468544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8C191"/>
                </a:solidFill>
                <a:latin typeface="Calibri"/>
                <a:cs typeface="Calibri"/>
              </a:rPr>
              <a:t>As member of the COMETS (Ethics Committee of CNRS)</a:t>
            </a:r>
            <a:r>
              <a:rPr lang="en-US" dirty="0" smtClean="0">
                <a:latin typeface="Calibri"/>
                <a:cs typeface="Calibri"/>
              </a:rPr>
              <a:t>,</a:t>
            </a:r>
            <a:r>
              <a:rPr lang="en-US" dirty="0" smtClean="0">
                <a:solidFill>
                  <a:srgbClr val="28C191"/>
                </a:solidFill>
                <a:latin typeface="Calibri"/>
                <a:cs typeface="Calibri"/>
              </a:rPr>
              <a:t> chaired by </a:t>
            </a:r>
            <a:r>
              <a:rPr lang="en-US" i="1" dirty="0" smtClean="0">
                <a:solidFill>
                  <a:srgbClr val="28C191"/>
                </a:solidFill>
                <a:latin typeface="Calibri"/>
                <a:cs typeface="Calibri"/>
              </a:rPr>
              <a:t>Jean-Pierre Bourguignon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,</a:t>
            </a:r>
          </a:p>
          <a:p>
            <a:pPr algn="ctr"/>
            <a:r>
              <a:rPr lang="en-US" dirty="0" smtClean="0">
                <a:solidFill>
                  <a:srgbClr val="28C191"/>
                </a:solidFill>
                <a:latin typeface="Calibri"/>
                <a:cs typeface="Calibri"/>
              </a:rPr>
              <a:t>I wrote the  </a:t>
            </a:r>
            <a:r>
              <a:rPr lang="en-US" i="1" dirty="0" smtClean="0">
                <a:solidFill>
                  <a:srgbClr val="28C191"/>
                </a:solidFill>
                <a:latin typeface="Calibri"/>
                <a:cs typeface="Calibri"/>
              </a:rPr>
              <a:t>`Recommendation on the relations between researchers and publishers’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To this end, </a:t>
            </a:r>
            <a:r>
              <a:rPr lang="en-US" dirty="0" smtClean="0">
                <a:latin typeface="Calibri"/>
                <a:cs typeface="Calibri"/>
              </a:rPr>
              <a:t>I interviewed librarians in charge of negotiations with publishers and lawyers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pecializing in intellectual property</a:t>
            </a:r>
            <a:r>
              <a:rPr lang="en-US" dirty="0" smtClean="0">
                <a:latin typeface="Calibri"/>
                <a:cs typeface="Calibri"/>
              </a:rPr>
              <a:t>. 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It was a shock for me to realize how brutal these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negotiations are and how dramatic the lack of information researchers have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about them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80528" y="2708920"/>
            <a:ext cx="9468544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A researcher,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Calibri"/>
              </a:rPr>
              <a:t>Jacques </a:t>
            </a:r>
            <a:r>
              <a:rPr lang="en-US" i="1" dirty="0" err="1" smtClean="0">
                <a:solidFill>
                  <a:srgbClr val="000000"/>
                </a:solidFill>
                <a:latin typeface="Calibri"/>
                <a:cs typeface="Calibri"/>
              </a:rPr>
              <a:t>Lafait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, who advised the President of UPMC (Paris VI University), had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he courage to testify on the conflict his university had with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Calibri"/>
              </a:rPr>
              <a:t>Elsevier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dirty="0" smtClean="0">
                <a:solidFill>
                  <a:srgbClr val="3366FF"/>
                </a:solidFill>
                <a:latin typeface="Calibri"/>
                <a:cs typeface="Calibri"/>
              </a:rPr>
              <a:t>In 2011 UPMC refused</a:t>
            </a:r>
          </a:p>
          <a:p>
            <a:pPr algn="ctr"/>
            <a:r>
              <a:rPr lang="en-US" dirty="0" smtClean="0">
                <a:solidFill>
                  <a:srgbClr val="3366FF"/>
                </a:solidFill>
                <a:latin typeface="Calibri"/>
                <a:cs typeface="Calibri"/>
              </a:rPr>
              <a:t>to renew its subscription to </a:t>
            </a:r>
            <a:r>
              <a:rPr lang="en-US" i="1" dirty="0" smtClean="0">
                <a:solidFill>
                  <a:srgbClr val="3366FF"/>
                </a:solidFill>
                <a:latin typeface="Calibri"/>
                <a:cs typeface="Calibri"/>
              </a:rPr>
              <a:t>Freedom Collection </a:t>
            </a:r>
            <a:r>
              <a:rPr lang="en-US" dirty="0" smtClean="0">
                <a:solidFill>
                  <a:srgbClr val="3366FF"/>
                </a:solidFill>
                <a:latin typeface="Calibri"/>
                <a:cs typeface="Calibri"/>
              </a:rPr>
              <a:t>(bundle of all journals owned by </a:t>
            </a:r>
            <a:r>
              <a:rPr lang="en-US" i="1" dirty="0" smtClean="0">
                <a:solidFill>
                  <a:srgbClr val="3366FF"/>
                </a:solidFill>
                <a:latin typeface="Calibri"/>
                <a:cs typeface="Calibri"/>
              </a:rPr>
              <a:t>Elsevier</a:t>
            </a:r>
            <a:r>
              <a:rPr lang="en-US" dirty="0" smtClean="0">
                <a:solidFill>
                  <a:srgbClr val="3366FF"/>
                </a:solidFill>
                <a:latin typeface="Calibri"/>
                <a:cs typeface="Calibri"/>
              </a:rPr>
              <a:t>)</a:t>
            </a:r>
            <a:r>
              <a:rPr lang="en-US" dirty="0" smtClean="0">
                <a:solidFill>
                  <a:srgbClr val="000000"/>
                </a:solidFill>
                <a:cs typeface="Calibri"/>
              </a:rPr>
              <a:t>.</a:t>
            </a:r>
            <a:endParaRPr lang="en-US" dirty="0" smtClean="0">
              <a:solidFill>
                <a:srgbClr val="3366FF"/>
              </a:solidFill>
              <a:latin typeface="Calibri"/>
              <a:cs typeface="Calibri"/>
            </a:endParaRPr>
          </a:p>
          <a:p>
            <a:pPr algn="ctr"/>
            <a:r>
              <a:rPr lang="en-US" dirty="0">
                <a:solidFill>
                  <a:srgbClr val="3366FF"/>
                </a:solidFill>
                <a:latin typeface="Calibri"/>
                <a:cs typeface="Calibri"/>
              </a:rPr>
              <a:t>H</a:t>
            </a:r>
            <a:r>
              <a:rPr lang="en-US" dirty="0" smtClean="0">
                <a:solidFill>
                  <a:srgbClr val="3366FF"/>
                </a:solidFill>
                <a:latin typeface="Calibri"/>
                <a:cs typeface="Calibri"/>
              </a:rPr>
              <a:t>is testimony was appended to my report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(but CNRS removed it from the published version): </a:t>
            </a:r>
          </a:p>
        </p:txBody>
      </p:sp>
      <p:sp>
        <p:nvSpPr>
          <p:cNvPr id="18" name="ZoneTexte 14"/>
          <p:cNvSpPr txBox="1"/>
          <p:nvPr/>
        </p:nvSpPr>
        <p:spPr>
          <a:xfrm>
            <a:off x="1475656" y="6218148"/>
            <a:ext cx="6192688" cy="523220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latin typeface="Times"/>
              </a:rPr>
              <a:t>http://openscience.ens.fr/MARIE_FARGE/ARTICLES/2011_06_27_AVIS_POUR_LE_COMITE_D_ETHIQUE_DU_CNRS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099800"/>
            <a:ext cx="8100392" cy="192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1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-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2012,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some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mathematicians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revolted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184" y="2708920"/>
            <a:ext cx="6237312" cy="4015487"/>
          </a:xfrm>
          <a:prstGeom prst="rect">
            <a:avLst/>
          </a:prstGeom>
        </p:spPr>
      </p:pic>
      <p:sp>
        <p:nvSpPr>
          <p:cNvPr id="9" name="ZoneTexte 14"/>
          <p:cNvSpPr txBox="1">
            <a:spLocks noChangeArrowheads="1"/>
          </p:cNvSpPr>
          <p:nvPr/>
        </p:nvSpPr>
        <p:spPr bwMode="auto">
          <a:xfrm>
            <a:off x="-36512" y="866036"/>
            <a:ext cx="925252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fr-FR" sz="1200" dirty="0" smtClean="0">
              <a:solidFill>
                <a:srgbClr val="0000FF"/>
              </a:solidFill>
              <a:latin typeface="Calibri"/>
            </a:endParaRPr>
          </a:p>
          <a:p>
            <a:pPr algn="ctr"/>
            <a:r>
              <a:rPr lang="fr-FR" dirty="0" smtClean="0">
                <a:solidFill>
                  <a:srgbClr val="28C191"/>
                </a:solidFill>
                <a:latin typeface="Calibri"/>
              </a:rPr>
              <a:t>On 9 </a:t>
            </a:r>
            <a:r>
              <a:rPr lang="fr-FR" dirty="0" err="1" smtClean="0">
                <a:solidFill>
                  <a:srgbClr val="28C191"/>
                </a:solidFill>
                <a:latin typeface="Calibri"/>
              </a:rPr>
              <a:t>February</a:t>
            </a:r>
            <a:r>
              <a:rPr lang="fr-FR" dirty="0" smtClean="0">
                <a:solidFill>
                  <a:srgbClr val="28C191"/>
                </a:solidFill>
                <a:latin typeface="Calibri"/>
              </a:rPr>
              <a:t> 2012</a:t>
            </a:r>
            <a:r>
              <a:rPr lang="fr-FR" dirty="0"/>
              <a:t>,</a:t>
            </a:r>
            <a:r>
              <a:rPr lang="fr-FR" i="1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fr-FR" i="1" dirty="0" smtClean="0">
                <a:solidFill>
                  <a:srgbClr val="FF0000"/>
                </a:solidFill>
                <a:latin typeface="Calibri"/>
              </a:rPr>
              <a:t>Tim </a:t>
            </a:r>
            <a:r>
              <a:rPr lang="fr-FR" i="1" dirty="0" err="1" smtClean="0">
                <a:solidFill>
                  <a:srgbClr val="FF0000"/>
                </a:solidFill>
                <a:latin typeface="Calibri"/>
              </a:rPr>
              <a:t>Gowers</a:t>
            </a:r>
            <a:r>
              <a:rPr lang="fr-FR" i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dirty="0" smtClean="0">
                <a:solidFill>
                  <a:srgbClr val="3366FF"/>
                </a:solidFill>
                <a:latin typeface="Calibri"/>
              </a:rPr>
              <a:t>and 33 </a:t>
            </a:r>
            <a:r>
              <a:rPr lang="fr-FR" dirty="0" err="1" smtClean="0">
                <a:solidFill>
                  <a:srgbClr val="3366FF"/>
                </a:solidFill>
                <a:latin typeface="Calibri"/>
              </a:rPr>
              <a:t>mathematicians</a:t>
            </a:r>
            <a:r>
              <a:rPr lang="fr-FR" dirty="0">
                <a:solidFill>
                  <a:srgbClr val="3366FF"/>
                </a:solidFill>
                <a:latin typeface="Calibri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Calibri"/>
              </a:rPr>
              <a:t>published</a:t>
            </a:r>
            <a:r>
              <a:rPr lang="fr-FR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fr-FR" i="1" dirty="0" smtClean="0">
                <a:solidFill>
                  <a:srgbClr val="FF0000"/>
                </a:solidFill>
                <a:latin typeface="Calibri"/>
              </a:rPr>
              <a:t>The </a:t>
            </a:r>
            <a:r>
              <a:rPr lang="fr-FR" i="1" dirty="0" err="1">
                <a:solidFill>
                  <a:srgbClr val="FF0000"/>
                </a:solidFill>
                <a:latin typeface="Calibri"/>
              </a:rPr>
              <a:t>C</a:t>
            </a:r>
            <a:r>
              <a:rPr lang="fr-FR" i="1" dirty="0" err="1" smtClean="0">
                <a:solidFill>
                  <a:srgbClr val="FF0000"/>
                </a:solidFill>
                <a:latin typeface="Calibri"/>
              </a:rPr>
              <a:t>ost</a:t>
            </a:r>
            <a:r>
              <a:rPr lang="fr-FR" i="1" dirty="0" smtClean="0">
                <a:solidFill>
                  <a:srgbClr val="FF0000"/>
                </a:solidFill>
                <a:latin typeface="Calibri"/>
              </a:rPr>
              <a:t> of </a:t>
            </a:r>
            <a:r>
              <a:rPr lang="fr-FR" i="1" dirty="0" err="1" smtClean="0">
                <a:solidFill>
                  <a:srgbClr val="FF0000"/>
                </a:solidFill>
                <a:latin typeface="Calibri"/>
              </a:rPr>
              <a:t>Knowledge</a:t>
            </a:r>
            <a:endParaRPr lang="fr-FR" i="1" dirty="0" smtClean="0">
              <a:solidFill>
                <a:srgbClr val="FF0000"/>
              </a:solidFill>
              <a:latin typeface="Calibri"/>
            </a:endParaRPr>
          </a:p>
          <a:p>
            <a:pPr algn="ctr"/>
            <a:r>
              <a:rPr lang="fr-FR" dirty="0" err="1" smtClean="0">
                <a:solidFill>
                  <a:srgbClr val="3366FF"/>
                </a:solidFill>
                <a:latin typeface="Calibri"/>
              </a:rPr>
              <a:t>calling</a:t>
            </a:r>
            <a:r>
              <a:rPr lang="fr-FR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Calibri"/>
              </a:rPr>
              <a:t>to</a:t>
            </a:r>
            <a:r>
              <a:rPr lang="fr-FR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boycott </a:t>
            </a:r>
            <a:r>
              <a:rPr lang="fr-FR" i="1" dirty="0" smtClean="0">
                <a:solidFill>
                  <a:srgbClr val="FF0000"/>
                </a:solidFill>
              </a:rPr>
              <a:t>Elsevier </a:t>
            </a:r>
            <a:r>
              <a:rPr lang="fr-FR" dirty="0" smtClean="0">
                <a:solidFill>
                  <a:srgbClr val="FF0000"/>
                </a:solidFill>
              </a:rPr>
              <a:t>and stop the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b="0" i="1" dirty="0" err="1" smtClean="0">
                <a:solidFill>
                  <a:srgbClr val="FF0000"/>
                </a:solidFill>
                <a:latin typeface="Calibri"/>
              </a:rPr>
              <a:t>Research</a:t>
            </a:r>
            <a:r>
              <a:rPr lang="fr-FR" b="0" i="1" dirty="0" smtClean="0">
                <a:solidFill>
                  <a:srgbClr val="FF0000"/>
                </a:solidFill>
                <a:latin typeface="Calibri"/>
              </a:rPr>
              <a:t> Works </a:t>
            </a:r>
            <a:r>
              <a:rPr lang="fr-FR" b="0" i="1" dirty="0" err="1" smtClean="0">
                <a:solidFill>
                  <a:srgbClr val="FF0000"/>
                </a:solidFill>
                <a:latin typeface="Calibri"/>
              </a:rPr>
              <a:t>Act</a:t>
            </a:r>
            <a:r>
              <a:rPr lang="fr-FR" b="0" dirty="0" smtClean="0">
                <a:latin typeface="Calibri"/>
              </a:rPr>
              <a:t>, </a:t>
            </a:r>
            <a:r>
              <a:rPr lang="fr-FR" dirty="0" smtClean="0">
                <a:solidFill>
                  <a:srgbClr val="3366FF"/>
                </a:solidFill>
                <a:latin typeface="Calibri"/>
              </a:rPr>
              <a:t>a bill in the U.S. </a:t>
            </a:r>
            <a:r>
              <a:rPr lang="fr-FR" dirty="0" err="1" smtClean="0">
                <a:solidFill>
                  <a:srgbClr val="3366FF"/>
                </a:solidFill>
                <a:latin typeface="Calibri"/>
              </a:rPr>
              <a:t>Congress</a:t>
            </a:r>
            <a:r>
              <a:rPr lang="fr-FR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fr-FR" dirty="0" err="1" smtClean="0">
                <a:solidFill>
                  <a:srgbClr val="3366FF"/>
                </a:solidFill>
                <a:latin typeface="Calibri"/>
              </a:rPr>
              <a:t>owed</a:t>
            </a:r>
            <a:r>
              <a:rPr lang="fr-FR" dirty="0" smtClean="0">
                <a:solidFill>
                  <a:srgbClr val="3366FF"/>
                </a:solidFill>
                <a:latin typeface="Calibri"/>
              </a:rPr>
              <a:t> to </a:t>
            </a:r>
            <a:r>
              <a:rPr lang="fr-FR" i="1" dirty="0" err="1" smtClean="0">
                <a:solidFill>
                  <a:srgbClr val="3366FF"/>
                </a:solidFill>
                <a:latin typeface="Calibri"/>
              </a:rPr>
              <a:t>Elsevier</a:t>
            </a:r>
            <a:r>
              <a:rPr lang="fr-FR" dirty="0" err="1" smtClean="0">
                <a:solidFill>
                  <a:srgbClr val="3366FF"/>
                </a:solidFill>
                <a:latin typeface="Calibri"/>
              </a:rPr>
              <a:t>‘s</a:t>
            </a:r>
            <a:r>
              <a:rPr lang="fr-FR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fr-FR" dirty="0" err="1" smtClean="0">
                <a:solidFill>
                  <a:srgbClr val="3366FF"/>
                </a:solidFill>
                <a:latin typeface="Calibri"/>
              </a:rPr>
              <a:t>request</a:t>
            </a:r>
            <a:r>
              <a:rPr lang="fr-FR" dirty="0" smtClean="0">
                <a:solidFill>
                  <a:srgbClr val="3366FF"/>
                </a:solidFill>
                <a:latin typeface="Calibri"/>
              </a:rPr>
              <a:t> to </a:t>
            </a:r>
            <a:r>
              <a:rPr lang="fr-FR" dirty="0" err="1" smtClean="0">
                <a:solidFill>
                  <a:srgbClr val="3366FF"/>
                </a:solidFill>
                <a:latin typeface="Calibri"/>
              </a:rPr>
              <a:t>repeal</a:t>
            </a:r>
            <a:r>
              <a:rPr lang="fr-FR" dirty="0" smtClean="0">
                <a:solidFill>
                  <a:srgbClr val="3366FF"/>
                </a:solidFill>
                <a:latin typeface="Calibri"/>
              </a:rPr>
              <a:t> open </a:t>
            </a:r>
            <a:r>
              <a:rPr lang="fr-FR" dirty="0" err="1" smtClean="0">
                <a:solidFill>
                  <a:srgbClr val="3366FF"/>
                </a:solidFill>
                <a:latin typeface="Calibri"/>
              </a:rPr>
              <a:t>accesss</a:t>
            </a:r>
            <a:r>
              <a:rPr lang="fr-FR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fr-FR" dirty="0" err="1" smtClean="0">
                <a:solidFill>
                  <a:srgbClr val="3366FF"/>
                </a:solidFill>
                <a:latin typeface="Calibri"/>
              </a:rPr>
              <a:t>policies</a:t>
            </a:r>
            <a:r>
              <a:rPr lang="fr-FR" i="1" dirty="0" smtClean="0">
                <a:latin typeface="Calibri"/>
              </a:rPr>
              <a:t>. </a:t>
            </a:r>
            <a:r>
              <a:rPr lang="fr-FR" dirty="0" smtClean="0">
                <a:solidFill>
                  <a:srgbClr val="28C191"/>
                </a:solidFill>
                <a:latin typeface="Calibri"/>
              </a:rPr>
              <a:t>On 27 </a:t>
            </a:r>
            <a:r>
              <a:rPr lang="fr-FR" dirty="0" err="1" smtClean="0">
                <a:solidFill>
                  <a:srgbClr val="28C191"/>
                </a:solidFill>
                <a:latin typeface="Calibri"/>
              </a:rPr>
              <a:t>February</a:t>
            </a:r>
            <a:r>
              <a:rPr lang="fr-FR" dirty="0"/>
              <a:t>,</a:t>
            </a:r>
            <a:r>
              <a:rPr lang="fr-FR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fr-FR" i="1" dirty="0" smtClean="0">
                <a:solidFill>
                  <a:srgbClr val="FF0000"/>
                </a:solidFill>
                <a:latin typeface="Calibri"/>
              </a:rPr>
              <a:t>Elsevier</a:t>
            </a:r>
            <a:r>
              <a:rPr lang="fr-FR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Calibri"/>
              </a:rPr>
              <a:t>withdrew</a:t>
            </a:r>
            <a:r>
              <a:rPr lang="fr-FR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dirty="0" err="1" smtClean="0">
                <a:solidFill>
                  <a:srgbClr val="3366FF"/>
                </a:solidFill>
                <a:latin typeface="Calibri"/>
              </a:rPr>
              <a:t>its</a:t>
            </a:r>
            <a:r>
              <a:rPr lang="fr-FR" dirty="0" smtClean="0">
                <a:solidFill>
                  <a:srgbClr val="3366FF"/>
                </a:solidFill>
                <a:latin typeface="Calibri"/>
              </a:rPr>
              <a:t> support</a:t>
            </a:r>
            <a:r>
              <a:rPr lang="fr-FR" i="1" dirty="0" smtClean="0">
                <a:latin typeface="Calibri"/>
              </a:rPr>
              <a:t>.</a:t>
            </a:r>
            <a:endParaRPr lang="fr-FR" b="0" i="1" dirty="0">
              <a:latin typeface="Calibri"/>
            </a:endParaRPr>
          </a:p>
        </p:txBody>
      </p:sp>
      <p:sp>
        <p:nvSpPr>
          <p:cNvPr id="8" name="ZoneTexte 8"/>
          <p:cNvSpPr txBox="1"/>
          <p:nvPr/>
        </p:nvSpPr>
        <p:spPr>
          <a:xfrm>
            <a:off x="4427984" y="2348880"/>
            <a:ext cx="3096344" cy="307777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latin typeface="Times"/>
              </a:rPr>
              <a:t>http://</a:t>
            </a:r>
            <a:r>
              <a:rPr lang="fr-FR" sz="1400" i="1" dirty="0" err="1" smtClean="0">
                <a:latin typeface="Times"/>
              </a:rPr>
              <a:t>www.thecostofknowledge.com</a:t>
            </a:r>
            <a:endParaRPr lang="fr-FR" sz="1400" i="1" dirty="0" smtClean="0">
              <a:latin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823" y="5733256"/>
            <a:ext cx="21108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/>
              <a:t>Sir Tim </a:t>
            </a:r>
            <a:r>
              <a:rPr lang="en-US" sz="1600" i="1" dirty="0" err="1" smtClean="0"/>
              <a:t>Gowers</a:t>
            </a:r>
            <a:r>
              <a:rPr lang="en-US" sz="1600" i="1" dirty="0" smtClean="0"/>
              <a:t>,</a:t>
            </a:r>
          </a:p>
          <a:p>
            <a:pPr algn="ctr"/>
            <a:r>
              <a:rPr lang="en-US" sz="1600" i="1" dirty="0" smtClean="0"/>
              <a:t>Cambridge University</a:t>
            </a:r>
          </a:p>
          <a:p>
            <a:pPr algn="ctr"/>
            <a:r>
              <a:rPr lang="en-US" sz="1600" i="1" dirty="0"/>
              <a:t>a</a:t>
            </a:r>
            <a:r>
              <a:rPr lang="en-US" sz="1600" i="1" dirty="0" smtClean="0"/>
              <a:t>nd </a:t>
            </a:r>
            <a:r>
              <a:rPr lang="en-US" sz="1600" i="1" dirty="0" err="1" smtClean="0"/>
              <a:t>Collège</a:t>
            </a:r>
            <a:r>
              <a:rPr lang="en-US" sz="1600" i="1" dirty="0" smtClean="0"/>
              <a:t> de France,</a:t>
            </a:r>
          </a:p>
          <a:p>
            <a:pPr algn="ctr"/>
            <a:r>
              <a:rPr lang="en-US" sz="1600" i="1" dirty="0" smtClean="0"/>
              <a:t>Fields medal 1998</a:t>
            </a:r>
            <a:endParaRPr lang="en-US" sz="1600" i="1" dirty="0"/>
          </a:p>
        </p:txBody>
      </p:sp>
      <p:pic>
        <p:nvPicPr>
          <p:cNvPr id="10" name="Picture 9" descr="CC-B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381328"/>
            <a:ext cx="946449" cy="331140"/>
          </a:xfrm>
          <a:prstGeom prst="rect">
            <a:avLst/>
          </a:prstGeom>
        </p:spPr>
      </p:pic>
      <p:sp>
        <p:nvSpPr>
          <p:cNvPr id="13" name="ZoneTexte 14"/>
          <p:cNvSpPr txBox="1">
            <a:spLocks noChangeArrowheads="1"/>
          </p:cNvSpPr>
          <p:nvPr/>
        </p:nvSpPr>
        <p:spPr bwMode="auto">
          <a:xfrm>
            <a:off x="3419872" y="3997925"/>
            <a:ext cx="5184576" cy="600164"/>
          </a:xfrm>
          <a:prstGeom prst="rect">
            <a:avLst/>
          </a:prstGeom>
          <a:noFill/>
          <a:ln w="57150" cmpd="sng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dirty="0" smtClean="0"/>
              <a:t> </a:t>
            </a:r>
          </a:p>
          <a:p>
            <a:pPr algn="ctr"/>
            <a:endParaRPr lang="fr-FR" sz="1000" dirty="0" smtClean="0"/>
          </a:p>
        </p:txBody>
      </p:sp>
      <p:cxnSp>
        <p:nvCxnSpPr>
          <p:cNvPr id="14" name="直線コネクタ 14"/>
          <p:cNvCxnSpPr>
            <a:cxnSpLocks noChangeShapeType="1"/>
          </p:cNvCxnSpPr>
          <p:nvPr/>
        </p:nvCxnSpPr>
        <p:spPr bwMode="auto">
          <a:xfrm>
            <a:off x="4067944" y="5174153"/>
            <a:ext cx="4094111" cy="0"/>
          </a:xfrm>
          <a:prstGeom prst="line">
            <a:avLst/>
          </a:prstGeom>
          <a:noFill/>
          <a:ln w="57150" cmpd="sng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16" name="直線コネクタ 14"/>
          <p:cNvCxnSpPr>
            <a:cxnSpLocks noChangeShapeType="1"/>
          </p:cNvCxnSpPr>
          <p:nvPr/>
        </p:nvCxnSpPr>
        <p:spPr bwMode="auto">
          <a:xfrm>
            <a:off x="6372200" y="4958129"/>
            <a:ext cx="2376264" cy="0"/>
          </a:xfrm>
          <a:prstGeom prst="line">
            <a:avLst/>
          </a:prstGeom>
          <a:noFill/>
          <a:ln w="57150" cmpd="sng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22" name="直線コネクタ 14"/>
          <p:cNvCxnSpPr>
            <a:cxnSpLocks noChangeShapeType="1"/>
          </p:cNvCxnSpPr>
          <p:nvPr/>
        </p:nvCxnSpPr>
        <p:spPr bwMode="auto">
          <a:xfrm>
            <a:off x="3491880" y="6254273"/>
            <a:ext cx="2088232" cy="0"/>
          </a:xfrm>
          <a:prstGeom prst="line">
            <a:avLst/>
          </a:prstGeom>
          <a:noFill/>
          <a:ln w="57150" cmpd="sng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24" name="直線コネクタ 14"/>
          <p:cNvCxnSpPr>
            <a:cxnSpLocks noChangeShapeType="1"/>
          </p:cNvCxnSpPr>
          <p:nvPr/>
        </p:nvCxnSpPr>
        <p:spPr bwMode="auto">
          <a:xfrm>
            <a:off x="4427984" y="6470297"/>
            <a:ext cx="3623320" cy="0"/>
          </a:xfrm>
          <a:prstGeom prst="line">
            <a:avLst/>
          </a:prstGeom>
          <a:noFill/>
          <a:ln w="57150" cmpd="sng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26" name="直線コネクタ 14"/>
          <p:cNvCxnSpPr>
            <a:cxnSpLocks noChangeShapeType="1"/>
          </p:cNvCxnSpPr>
          <p:nvPr/>
        </p:nvCxnSpPr>
        <p:spPr bwMode="auto">
          <a:xfrm>
            <a:off x="3491880" y="6686321"/>
            <a:ext cx="1080120" cy="0"/>
          </a:xfrm>
          <a:prstGeom prst="line">
            <a:avLst/>
          </a:prstGeom>
          <a:noFill/>
          <a:ln w="57150" cmpd="sng">
            <a:solidFill>
              <a:srgbClr val="FFFF00"/>
            </a:solidFill>
            <a:round/>
            <a:headEnd/>
            <a:tailEnd/>
          </a:ln>
        </p:spPr>
      </p:cxnSp>
      <p:sp>
        <p:nvSpPr>
          <p:cNvPr id="11" name="TextBox 10"/>
          <p:cNvSpPr txBox="1"/>
          <p:nvPr/>
        </p:nvSpPr>
        <p:spPr>
          <a:xfrm>
            <a:off x="3402042" y="1916832"/>
            <a:ext cx="545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Tyler </a:t>
            </a:r>
            <a:r>
              <a:rPr lang="en-US" i="1" dirty="0" err="1" smtClean="0">
                <a:solidFill>
                  <a:srgbClr val="FF0000"/>
                </a:solidFill>
              </a:rPr>
              <a:t>Neylon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set up a </a:t>
            </a:r>
            <a:r>
              <a:rPr lang="en-US" dirty="0" smtClean="0">
                <a:solidFill>
                  <a:srgbClr val="FF0000"/>
                </a:solidFill>
              </a:rPr>
              <a:t>website for researchers to sign up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991994"/>
              </p:ext>
            </p:extLst>
          </p:nvPr>
        </p:nvGraphicFramePr>
        <p:xfrm>
          <a:off x="2987824" y="1942888"/>
          <a:ext cx="576064" cy="405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Equation" r:id="rId5" imgW="228600" imgH="203200" progId="Equation.3">
                  <p:embed/>
                </p:oleObj>
              </mc:Choice>
              <mc:Fallback>
                <p:oleObj name="Equation" r:id="rId5" imgW="228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942888"/>
                        <a:ext cx="576064" cy="405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5656" y="2755776"/>
            <a:ext cx="7302500" cy="457200"/>
          </a:xfrm>
          <a:prstGeom prst="rect">
            <a:avLst/>
          </a:prstGeom>
        </p:spPr>
      </p:pic>
      <p:pic>
        <p:nvPicPr>
          <p:cNvPr id="20" name="Picture 19" descr="file.imag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78" y="2060848"/>
            <a:ext cx="2478022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26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445" y="1772816"/>
            <a:ext cx="3361422" cy="135701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" y="-90264"/>
            <a:ext cx="89561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2012,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press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relayed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CoK’s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boycott</a:t>
            </a:r>
            <a:endParaRPr lang="fr-FR" sz="3300" b="1" i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7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233314"/>
            <a:ext cx="3384376" cy="14461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192" y="5347990"/>
            <a:ext cx="7452320" cy="11165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71573" y="1804754"/>
            <a:ext cx="1185040" cy="400110"/>
          </a:xfrm>
          <a:prstGeom prst="rect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3366FF"/>
                </a:solidFill>
              </a:rPr>
              <a:t>4</a:t>
            </a:r>
            <a:r>
              <a:rPr lang="en-US" sz="2000" b="1" dirty="0" smtClean="0">
                <a:solidFill>
                  <a:srgbClr val="3366FF"/>
                </a:solidFill>
              </a:rPr>
              <a:t>/2/2012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216" y="5139600"/>
            <a:ext cx="1315033" cy="400110"/>
          </a:xfrm>
          <a:prstGeom prst="rect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13/2/2012</a:t>
            </a:r>
            <a:endParaRPr lang="en-US" sz="2000" b="1" dirty="0">
              <a:solidFill>
                <a:srgbClr val="3366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200" y="5085184"/>
            <a:ext cx="5220072" cy="2272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12751" y="1781350"/>
            <a:ext cx="1315033" cy="400110"/>
          </a:xfrm>
          <a:prstGeom prst="rect">
            <a:avLst/>
          </a:prstGeom>
          <a:solidFill>
            <a:schemeClr val="bg1"/>
          </a:solidFill>
          <a:ln>
            <a:solidFill>
              <a:srgbClr val="28C19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28C191"/>
                </a:solidFill>
              </a:rPr>
              <a:t>22/</a:t>
            </a:r>
            <a:r>
              <a:rPr lang="en-US" sz="2000" b="1" dirty="0">
                <a:solidFill>
                  <a:srgbClr val="28C191"/>
                </a:solidFill>
              </a:rPr>
              <a:t>1</a:t>
            </a:r>
            <a:r>
              <a:rPr lang="en-US" sz="2000" b="1" dirty="0" smtClean="0">
                <a:solidFill>
                  <a:srgbClr val="28C191"/>
                </a:solidFill>
              </a:rPr>
              <a:t>/1998</a:t>
            </a:r>
            <a:endParaRPr lang="en-US" sz="2000" b="1" dirty="0">
              <a:solidFill>
                <a:srgbClr val="28C19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6512" y="1012666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28C191"/>
                </a:solidFill>
                <a:latin typeface="Calibri"/>
                <a:cs typeface="Calibri"/>
              </a:rPr>
              <a:t>For many years economic</a:t>
            </a:r>
            <a:r>
              <a:rPr lang="en-US" sz="2000" dirty="0" smtClean="0">
                <a:solidFill>
                  <a:srgbClr val="28C191"/>
                </a:solidFill>
                <a:cs typeface="Calibri"/>
              </a:rPr>
              <a:t> </a:t>
            </a:r>
            <a:r>
              <a:rPr lang="en-US" sz="2000" dirty="0">
                <a:solidFill>
                  <a:srgbClr val="28C191"/>
                </a:solidFill>
                <a:cs typeface="Calibri"/>
              </a:rPr>
              <a:t>press and </a:t>
            </a:r>
            <a:r>
              <a:rPr lang="en-US" sz="2000" dirty="0" smtClean="0">
                <a:solidFill>
                  <a:srgbClr val="28C191"/>
                </a:solidFill>
                <a:cs typeface="Calibri"/>
              </a:rPr>
              <a:t>finance </a:t>
            </a:r>
            <a:r>
              <a:rPr lang="en-US" sz="2000" dirty="0">
                <a:solidFill>
                  <a:srgbClr val="28C191"/>
                </a:solidFill>
                <a:cs typeface="Calibri"/>
              </a:rPr>
              <a:t>experts have been observing researchers </a:t>
            </a:r>
            <a:endParaRPr lang="en-US" sz="2000" dirty="0" smtClean="0">
              <a:solidFill>
                <a:srgbClr val="28C191"/>
              </a:solidFill>
              <a:cs typeface="Calibri"/>
            </a:endParaRPr>
          </a:p>
          <a:p>
            <a:pPr algn="ctr"/>
            <a:r>
              <a:rPr lang="en-US" sz="2000" dirty="0" smtClean="0">
                <a:solidFill>
                  <a:srgbClr val="28C191"/>
                </a:solidFill>
                <a:cs typeface="Calibri"/>
              </a:rPr>
              <a:t>as </a:t>
            </a:r>
            <a:r>
              <a:rPr lang="en-US" sz="2000" dirty="0">
                <a:solidFill>
                  <a:srgbClr val="28C191"/>
                </a:solidFill>
                <a:cs typeface="Calibri"/>
              </a:rPr>
              <a:t>the goose that lays the golden eggs for publishers (up to 40% profits</a:t>
            </a:r>
            <a:r>
              <a:rPr lang="en-US" sz="2000" dirty="0" smtClean="0">
                <a:solidFill>
                  <a:srgbClr val="28C191"/>
                </a:solidFill>
                <a:cs typeface="Calibri"/>
              </a:rPr>
              <a:t>)</a:t>
            </a:r>
            <a:r>
              <a:rPr lang="is-IS" sz="2000" dirty="0" smtClean="0">
                <a:solidFill>
                  <a:srgbClr val="28C191"/>
                </a:solidFill>
                <a:latin typeface="Calibri"/>
                <a:cs typeface="Calibri"/>
              </a:rPr>
              <a:t>…</a:t>
            </a:r>
            <a:endParaRPr lang="en-US" sz="2000" dirty="0">
              <a:solidFill>
                <a:srgbClr val="28C191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1772816"/>
            <a:ext cx="994907" cy="4696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7437" y="3212976"/>
            <a:ext cx="5561067" cy="13681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216" y="5611718"/>
            <a:ext cx="1332464" cy="3178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560" y="5899749"/>
            <a:ext cx="648072" cy="276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584" y="4686073"/>
            <a:ext cx="5256584" cy="3014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74069" y="4731758"/>
            <a:ext cx="1306243" cy="255768"/>
          </a:xfrm>
          <a:prstGeom prst="rect">
            <a:avLst/>
          </a:prstGeom>
        </p:spPr>
      </p:pic>
      <p:sp>
        <p:nvSpPr>
          <p:cNvPr id="21" name="ZoneTexte 19"/>
          <p:cNvSpPr txBox="1"/>
          <p:nvPr/>
        </p:nvSpPr>
        <p:spPr>
          <a:xfrm>
            <a:off x="2303747" y="6536377"/>
            <a:ext cx="4644517" cy="276999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latin typeface="Times"/>
              </a:rPr>
              <a:t>http://</a:t>
            </a:r>
            <a:r>
              <a:rPr lang="fr-FR" sz="1200" i="1" dirty="0" err="1">
                <a:latin typeface="Times"/>
              </a:rPr>
              <a:t>openscience.ens.fr</a:t>
            </a:r>
            <a:r>
              <a:rPr lang="fr-FR" sz="1200" i="1" dirty="0">
                <a:latin typeface="Times"/>
              </a:rPr>
              <a:t>/ABOUT_OPEN_ACCESS/ARTICLES/</a:t>
            </a:r>
            <a:endParaRPr lang="fr-FR" sz="1200" i="1" dirty="0" smtClean="0">
              <a:latin typeface="Times"/>
            </a:endParaRPr>
          </a:p>
        </p:txBody>
      </p:sp>
      <p:pic>
        <p:nvPicPr>
          <p:cNvPr id="22" name="Picture 21" descr="CC-BY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60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10854</TotalTime>
  <Words>2221</Words>
  <Application>Microsoft Macintosh PowerPoint</Application>
  <PresentationFormat>On-screen Show (4:3)</PresentationFormat>
  <Paragraphs>263</Paragraphs>
  <Slides>24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Thème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lastModifiedBy>Marie Farge</cp:lastModifiedBy>
  <cp:revision>1209</cp:revision>
  <cp:lastPrinted>2023-11-12T23:35:37Z</cp:lastPrinted>
  <dcterms:created xsi:type="dcterms:W3CDTF">2016-05-09T15:32:15Z</dcterms:created>
  <dcterms:modified xsi:type="dcterms:W3CDTF">2023-11-17T14:43:03Z</dcterms:modified>
</cp:coreProperties>
</file>