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7" r:id="rId2"/>
    <p:sldId id="514" r:id="rId3"/>
    <p:sldId id="541" r:id="rId4"/>
    <p:sldId id="432" r:id="rId5"/>
    <p:sldId id="366" r:id="rId6"/>
    <p:sldId id="545" r:id="rId7"/>
    <p:sldId id="403" r:id="rId8"/>
    <p:sldId id="538" r:id="rId9"/>
    <p:sldId id="377" r:id="rId10"/>
    <p:sldId id="546" r:id="rId11"/>
    <p:sldId id="563" r:id="rId12"/>
    <p:sldId id="494" r:id="rId13"/>
    <p:sldId id="539" r:id="rId14"/>
    <p:sldId id="564" r:id="rId15"/>
    <p:sldId id="549" r:id="rId16"/>
    <p:sldId id="409" r:id="rId17"/>
    <p:sldId id="387" r:id="rId18"/>
    <p:sldId id="547" r:id="rId19"/>
    <p:sldId id="548" r:id="rId20"/>
    <p:sldId id="540" r:id="rId21"/>
    <p:sldId id="542" r:id="rId22"/>
    <p:sldId id="511" r:id="rId23"/>
    <p:sldId id="495" r:id="rId24"/>
    <p:sldId id="496" r:id="rId25"/>
    <p:sldId id="499" r:id="rId26"/>
    <p:sldId id="434" r:id="rId27"/>
    <p:sldId id="565" r:id="rId28"/>
    <p:sldId id="442" r:id="rId29"/>
    <p:sldId id="404" r:id="rId30"/>
    <p:sldId id="520" r:id="rId31"/>
    <p:sldId id="436" r:id="rId32"/>
    <p:sldId id="472" r:id="rId33"/>
    <p:sldId id="492" r:id="rId34"/>
    <p:sldId id="437" r:id="rId35"/>
    <p:sldId id="554" r:id="rId36"/>
    <p:sldId id="483" r:id="rId37"/>
    <p:sldId id="479" r:id="rId38"/>
    <p:sldId id="484" r:id="rId39"/>
    <p:sldId id="480" r:id="rId40"/>
    <p:sldId id="536" r:id="rId41"/>
    <p:sldId id="543" r:id="rId42"/>
    <p:sldId id="553" r:id="rId43"/>
    <p:sldId id="455" r:id="rId44"/>
    <p:sldId id="487" r:id="rId45"/>
    <p:sldId id="529" r:id="rId46"/>
    <p:sldId id="531" r:id="rId47"/>
    <p:sldId id="544" r:id="rId48"/>
    <p:sldId id="503" r:id="rId49"/>
    <p:sldId id="559" r:id="rId50"/>
    <p:sldId id="341" r:id="rId51"/>
    <p:sldId id="414" r:id="rId52"/>
    <p:sldId id="376" r:id="rId53"/>
    <p:sldId id="459" r:id="rId54"/>
    <p:sldId id="560" r:id="rId55"/>
    <p:sldId id="358" r:id="rId56"/>
    <p:sldId id="297" r:id="rId57"/>
    <p:sldId id="298" r:id="rId58"/>
    <p:sldId id="421" r:id="rId59"/>
    <p:sldId id="425" r:id="rId60"/>
    <p:sldId id="562" r:id="rId61"/>
    <p:sldId id="555" r:id="rId62"/>
    <p:sldId id="556" r:id="rId63"/>
    <p:sldId id="557" r:id="rId6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AD9326C-D47A-0C40-B0D4-262EF9313A1C}">
          <p14:sldIdLst>
            <p14:sldId id="257"/>
            <p14:sldId id="514"/>
            <p14:sldId id="541"/>
            <p14:sldId id="432"/>
            <p14:sldId id="366"/>
            <p14:sldId id="545"/>
            <p14:sldId id="403"/>
            <p14:sldId id="538"/>
            <p14:sldId id="377"/>
            <p14:sldId id="546"/>
            <p14:sldId id="563"/>
            <p14:sldId id="494"/>
            <p14:sldId id="539"/>
            <p14:sldId id="564"/>
            <p14:sldId id="549"/>
            <p14:sldId id="409"/>
            <p14:sldId id="387"/>
            <p14:sldId id="547"/>
            <p14:sldId id="548"/>
            <p14:sldId id="540"/>
            <p14:sldId id="542"/>
            <p14:sldId id="511"/>
            <p14:sldId id="495"/>
            <p14:sldId id="496"/>
            <p14:sldId id="499"/>
            <p14:sldId id="434"/>
            <p14:sldId id="565"/>
            <p14:sldId id="442"/>
            <p14:sldId id="404"/>
            <p14:sldId id="520"/>
            <p14:sldId id="436"/>
            <p14:sldId id="472"/>
            <p14:sldId id="492"/>
            <p14:sldId id="437"/>
            <p14:sldId id="554"/>
            <p14:sldId id="483"/>
            <p14:sldId id="479"/>
            <p14:sldId id="484"/>
            <p14:sldId id="480"/>
            <p14:sldId id="536"/>
            <p14:sldId id="543"/>
            <p14:sldId id="553"/>
            <p14:sldId id="455"/>
            <p14:sldId id="487"/>
            <p14:sldId id="529"/>
            <p14:sldId id="531"/>
            <p14:sldId id="544"/>
            <p14:sldId id="503"/>
            <p14:sldId id="559"/>
            <p14:sldId id="341"/>
            <p14:sldId id="414"/>
            <p14:sldId id="376"/>
            <p14:sldId id="459"/>
            <p14:sldId id="560"/>
            <p14:sldId id="358"/>
            <p14:sldId id="297"/>
            <p14:sldId id="298"/>
            <p14:sldId id="421"/>
          </p14:sldIdLst>
        </p14:section>
        <p14:section name="Untitled Section" id="{A3E5495C-A597-2D4A-B26B-FE96549CFF23}">
          <p14:sldIdLst>
            <p14:sldId id="425"/>
            <p14:sldId id="562"/>
            <p14:sldId id="555"/>
            <p14:sldId id="556"/>
            <p14:sldId id="55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525B7"/>
    <a:srgbClr val="092CB3"/>
    <a:srgbClr val="28C191"/>
    <a:srgbClr val="FFB21B"/>
    <a:srgbClr val="FFD84A"/>
    <a:srgbClr val="3B679D"/>
    <a:srgbClr val="3F6DA6"/>
    <a:srgbClr val="4373AF"/>
    <a:srgbClr val="4A7DBC"/>
    <a:srgbClr val="38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63" autoAdjust="0"/>
    <p:restoredTop sz="98984" autoAdjust="0"/>
  </p:normalViewPr>
  <p:slideViewPr>
    <p:cSldViewPr snapToObjects="1">
      <p:cViewPr>
        <p:scale>
          <a:sx n="105" d="100"/>
          <a:sy n="105" d="100"/>
        </p:scale>
        <p:origin x="-168" y="1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D89C3-1502-5142-AD47-E5B62E4248A6}" type="datetimeFigureOut">
              <a:rPr lang="fr-FR" smtClean="0"/>
              <a:pPr/>
              <a:t>03/04/23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55D92-CA1A-2941-AA91-2FE7817B7AB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275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34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03/04/23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03/04/23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03/04/23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03/04/23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03/04/23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03/04/23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03/04/23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03/04/23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03/04/23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03/04/23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03/04/23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63F1F-BA63-654D-9C1F-CD8BAAB33F51}" type="datetimeFigureOut">
              <a:rPr lang="fr-FR" smtClean="0"/>
              <a:pPr/>
              <a:t>03/04/23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jpeg"/><Relationship Id="rId6" Type="http://schemas.openxmlformats.org/officeDocument/2006/relationships/image" Target="../media/image53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Relationship Id="rId3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3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3.png"/><Relationship Id="rId9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Relationship Id="rId3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png"/><Relationship Id="rId3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image" Target="../media/image96.png"/><Relationship Id="rId9" Type="http://schemas.openxmlformats.org/officeDocument/2006/relationships/image" Target="../media/image97.png"/><Relationship Id="rId10" Type="http://schemas.openxmlformats.org/officeDocument/2006/relationships/image" Target="../media/image98.pn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g"/><Relationship Id="rId3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3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31608" y="4077072"/>
            <a:ext cx="6224768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2700" b="1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Marie </a:t>
            </a:r>
            <a:r>
              <a:rPr lang="en-US" sz="2700" b="1" dirty="0" err="1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Farge</a:t>
            </a:r>
            <a:r>
              <a:rPr lang="en-US" sz="2700" b="1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 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2300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CNRS-INSMI et</a:t>
            </a:r>
            <a:r>
              <a:rPr lang="en-US" sz="2300" dirty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en-US" sz="2300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ENS Paris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endParaRPr lang="en-US" sz="2300" i="1" dirty="0" smtClean="0">
              <a:solidFill>
                <a:srgbClr val="0000FF"/>
              </a:solidFill>
              <a:ea typeface="Times New Roman" pitchFamily="-102" charset="0"/>
              <a:cs typeface="Times New Roman" pitchFamily="-10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19672" y="5589240"/>
            <a:ext cx="662473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24</a:t>
            </a:r>
            <a:r>
              <a:rPr lang="it-IT" sz="2300" i="1" baseline="30000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ième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Congrès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ROADEF </a:t>
            </a:r>
          </a:p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de </a:t>
            </a:r>
            <a:r>
              <a:rPr lang="it-IT" sz="2300" i="1" dirty="0" err="1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Recherche</a:t>
            </a:r>
            <a:r>
              <a:rPr lang="it-IT" sz="2300" i="1" dirty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Opérationnelle</a:t>
            </a:r>
            <a:endParaRPr lang="it-IT" sz="2300" i="1" dirty="0" smtClean="0">
              <a:solidFill>
                <a:srgbClr val="28C191"/>
              </a:solidFill>
              <a:ea typeface="Times New Roman" pitchFamily="-102" charset="0"/>
              <a:cs typeface="Times New Roman" pitchFamily="-102" charset="0"/>
            </a:endParaRPr>
          </a:p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Rennes, 22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Février</a:t>
            </a:r>
            <a:r>
              <a:rPr lang="it-IT" sz="2300" i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300" i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2023</a:t>
            </a:r>
            <a:endParaRPr lang="it-IT" sz="2300" i="1" dirty="0">
              <a:solidFill>
                <a:srgbClr val="28C191"/>
              </a:solidFill>
              <a:ea typeface="Times New Roman" pitchFamily="-102" charset="0"/>
              <a:cs typeface="Times New Roman" pitchFamily="-102" charset="0"/>
            </a:endParaRPr>
          </a:p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</a:p>
          <a:p>
            <a:pPr algn="ctr"/>
            <a:endParaRPr lang="fr-FR" sz="2300" dirty="0" smtClean="0">
              <a:solidFill>
                <a:srgbClr val="28C191"/>
              </a:solidFill>
            </a:endParaRPr>
          </a:p>
        </p:txBody>
      </p:sp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2194126" y="2029197"/>
            <a:ext cx="5197269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 Evolution de la </a:t>
            </a:r>
          </a:p>
          <a:p>
            <a:pPr algn="ctr"/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publication et de la diffusion</a:t>
            </a:r>
          </a:p>
          <a:p>
            <a:pPr algn="ctr"/>
            <a:r>
              <a:rPr lang="fr-FR" sz="3300" b="1" dirty="0">
                <a:solidFill>
                  <a:srgbClr val="FF0000"/>
                </a:solidFill>
                <a:latin typeface="Calibri"/>
              </a:rPr>
              <a:t>d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es articles de recherche</a:t>
            </a:r>
          </a:p>
        </p:txBody>
      </p:sp>
      <p:pic>
        <p:nvPicPr>
          <p:cNvPr id="5" name="Picture 10" descr="0_LMD_n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93023"/>
            <a:ext cx="1224136" cy="11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EN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356" y="44624"/>
            <a:ext cx="936104" cy="1233685"/>
          </a:xfrm>
          <a:prstGeom prst="rect">
            <a:avLst/>
          </a:prstGeom>
        </p:spPr>
      </p:pic>
      <p:cxnSp>
        <p:nvCxnSpPr>
          <p:cNvPr id="14" name="直線コネクタ 14"/>
          <p:cNvCxnSpPr>
            <a:cxnSpLocks noChangeShapeType="1"/>
          </p:cNvCxnSpPr>
          <p:nvPr/>
        </p:nvCxnSpPr>
        <p:spPr bwMode="auto">
          <a:xfrm>
            <a:off x="0" y="1371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13" name="Picture 3" descr="Paris-Sorbonn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01" y="44624"/>
            <a:ext cx="2203827" cy="1239294"/>
          </a:xfrm>
          <a:prstGeom prst="rect">
            <a:avLst/>
          </a:prstGeom>
        </p:spPr>
      </p:pic>
      <p:pic>
        <p:nvPicPr>
          <p:cNvPr id="11" name="Image 11" descr="PSL_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9020" y="371215"/>
            <a:ext cx="1351292" cy="681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936" y="0"/>
            <a:ext cx="1550074" cy="1340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03261" y="-90264"/>
            <a:ext cx="87612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Droit d’auteur / Droit du copyright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5973" y="980728"/>
            <a:ext cx="8166368" cy="597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28C191"/>
                </a:solidFill>
              </a:rPr>
              <a:t>Grande Bretagne, 10 Avril 1710, Copyright</a:t>
            </a:r>
          </a:p>
          <a:p>
            <a:r>
              <a:rPr lang="en-US" sz="2000" dirty="0" smtClean="0"/>
              <a:t>La </a:t>
            </a:r>
            <a:r>
              <a:rPr lang="en-US" sz="2000" dirty="0" err="1" smtClean="0"/>
              <a:t>Reine</a:t>
            </a:r>
            <a:r>
              <a:rPr lang="en-US" sz="2000" dirty="0" smtClean="0"/>
              <a:t> Anne </a:t>
            </a:r>
            <a:r>
              <a:rPr lang="en-US" sz="2000" dirty="0" err="1" smtClean="0"/>
              <a:t>accorde</a:t>
            </a:r>
            <a:r>
              <a:rPr lang="en-US" sz="2000" dirty="0" smtClean="0"/>
              <a:t> aux auteurs le </a:t>
            </a:r>
            <a:r>
              <a:rPr lang="en-US" sz="2000" dirty="0" err="1"/>
              <a:t>droit</a:t>
            </a:r>
            <a:r>
              <a:rPr lang="en-US" sz="2000" dirty="0"/>
              <a:t> de </a:t>
            </a:r>
            <a:r>
              <a:rPr lang="en-US" sz="2000" dirty="0" err="1" smtClean="0"/>
              <a:t>contrôler</a:t>
            </a:r>
            <a:r>
              <a:rPr lang="en-US" sz="2000" dirty="0"/>
              <a:t> </a:t>
            </a:r>
            <a:r>
              <a:rPr lang="en-US" sz="2000" dirty="0" smtClean="0"/>
              <a:t>la </a:t>
            </a:r>
            <a:r>
              <a:rPr lang="en-US" sz="2000" dirty="0" err="1"/>
              <a:t>copie</a:t>
            </a:r>
            <a:r>
              <a:rPr lang="en-US" sz="2000" dirty="0"/>
              <a:t> de </a:t>
            </a:r>
            <a:r>
              <a:rPr lang="en-US" sz="2000" dirty="0" err="1"/>
              <a:t>leurs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US" sz="2000" dirty="0" smtClean="0"/>
              <a:t>oeuvres. La </a:t>
            </a:r>
            <a:r>
              <a:rPr lang="en-US" sz="2000" dirty="0" err="1">
                <a:solidFill>
                  <a:srgbClr val="3366FF"/>
                </a:solidFill>
              </a:rPr>
              <a:t>durée</a:t>
            </a:r>
            <a:r>
              <a:rPr lang="en-US" sz="2000" dirty="0">
                <a:solidFill>
                  <a:srgbClr val="3366FF"/>
                </a:solidFill>
              </a:rPr>
              <a:t> </a:t>
            </a:r>
            <a:r>
              <a:rPr lang="en-US" sz="2000" dirty="0" smtClean="0">
                <a:solidFill>
                  <a:srgbClr val="3366FF"/>
                </a:solidFill>
              </a:rPr>
              <a:t>du </a:t>
            </a:r>
            <a:r>
              <a:rPr lang="en-US" sz="2000" dirty="0" err="1" smtClean="0">
                <a:solidFill>
                  <a:srgbClr val="3366FF"/>
                </a:solidFill>
              </a:rPr>
              <a:t>droit</a:t>
            </a:r>
            <a:r>
              <a:rPr lang="en-US" sz="2000" dirty="0" smtClean="0">
                <a:solidFill>
                  <a:srgbClr val="3366FF"/>
                </a:solidFill>
              </a:rPr>
              <a:t> du copyright </a:t>
            </a:r>
            <a:r>
              <a:rPr lang="en-US" sz="2000" dirty="0" err="1">
                <a:solidFill>
                  <a:srgbClr val="3366FF"/>
                </a:solidFill>
              </a:rPr>
              <a:t>est</a:t>
            </a:r>
            <a:r>
              <a:rPr lang="en-US" sz="2000" dirty="0">
                <a:solidFill>
                  <a:srgbClr val="3366FF"/>
                </a:solidFill>
              </a:rPr>
              <a:t> de 14 </a:t>
            </a:r>
            <a:r>
              <a:rPr lang="en-US" sz="2000" dirty="0" err="1" smtClean="0">
                <a:solidFill>
                  <a:srgbClr val="3366FF"/>
                </a:solidFill>
              </a:rPr>
              <a:t>ans</a:t>
            </a:r>
            <a:r>
              <a:rPr lang="en-US" sz="2000" dirty="0" smtClean="0"/>
              <a:t>, </a:t>
            </a:r>
            <a:r>
              <a:rPr lang="en-US" sz="2000" dirty="0" err="1" smtClean="0"/>
              <a:t>renouvelable</a:t>
            </a:r>
            <a:r>
              <a:rPr lang="en-US" sz="2000" dirty="0" smtClean="0"/>
              <a:t> </a:t>
            </a:r>
            <a:r>
              <a:rPr lang="en-US" sz="2000" dirty="0" err="1" smtClean="0"/>
              <a:t>une</a:t>
            </a:r>
            <a:r>
              <a:rPr lang="en-US" sz="2000" dirty="0" smtClean="0"/>
              <a:t> </a:t>
            </a:r>
            <a:r>
              <a:rPr lang="en-US" sz="2000" dirty="0" err="1" smtClean="0"/>
              <a:t>fois</a:t>
            </a:r>
            <a:r>
              <a:rPr lang="en-US" sz="2000" dirty="0" smtClean="0"/>
              <a:t>, </a:t>
            </a:r>
          </a:p>
          <a:p>
            <a:r>
              <a:rPr lang="en-US" sz="2000" dirty="0" smtClean="0">
                <a:solidFill>
                  <a:srgbClr val="3366FF"/>
                </a:solidFill>
              </a:rPr>
              <a:t>après </a:t>
            </a:r>
            <a:r>
              <a:rPr lang="en-US" sz="2000" dirty="0">
                <a:solidFill>
                  <a:srgbClr val="3366FF"/>
                </a:solidFill>
              </a:rPr>
              <a:t>quoi </a:t>
            </a:r>
            <a:r>
              <a:rPr lang="en-US" sz="2000" dirty="0" err="1" smtClean="0">
                <a:solidFill>
                  <a:srgbClr val="3366FF"/>
                </a:solidFill>
              </a:rPr>
              <a:t>leurs</a:t>
            </a:r>
            <a:r>
              <a:rPr lang="en-US" sz="2000" dirty="0" smtClean="0">
                <a:solidFill>
                  <a:srgbClr val="3366FF"/>
                </a:solidFill>
              </a:rPr>
              <a:t> oeuvres </a:t>
            </a:r>
            <a:r>
              <a:rPr lang="en-US" sz="2000" dirty="0" err="1" smtClean="0">
                <a:solidFill>
                  <a:srgbClr val="3366FF"/>
                </a:solidFill>
              </a:rPr>
              <a:t>entrent</a:t>
            </a:r>
            <a:r>
              <a:rPr lang="en-US" sz="2000" dirty="0" smtClean="0">
                <a:solidFill>
                  <a:srgbClr val="3366FF"/>
                </a:solidFill>
              </a:rPr>
              <a:t> </a:t>
            </a:r>
            <a:r>
              <a:rPr lang="en-US" sz="2000" dirty="0" err="1">
                <a:solidFill>
                  <a:srgbClr val="3366FF"/>
                </a:solidFill>
              </a:rPr>
              <a:t>dans</a:t>
            </a:r>
            <a:r>
              <a:rPr lang="en-US" sz="2000" dirty="0">
                <a:solidFill>
                  <a:srgbClr val="3366FF"/>
                </a:solidFill>
              </a:rPr>
              <a:t> le </a:t>
            </a:r>
            <a:r>
              <a:rPr lang="en-US" sz="2000" dirty="0" err="1">
                <a:solidFill>
                  <a:srgbClr val="3366FF"/>
                </a:solidFill>
              </a:rPr>
              <a:t>domaine</a:t>
            </a:r>
            <a:r>
              <a:rPr lang="en-US" sz="2000" dirty="0">
                <a:solidFill>
                  <a:srgbClr val="3366FF"/>
                </a:solidFill>
              </a:rPr>
              <a:t> </a:t>
            </a:r>
            <a:r>
              <a:rPr lang="en-US" sz="2000" dirty="0" smtClean="0">
                <a:solidFill>
                  <a:srgbClr val="3366FF"/>
                </a:solidFill>
              </a:rPr>
              <a:t>public</a:t>
            </a:r>
            <a:r>
              <a:rPr lang="en-US" sz="2000" dirty="0" smtClean="0"/>
              <a:t>.</a:t>
            </a:r>
            <a:endParaRPr lang="fr-FR" sz="2000" dirty="0" smtClean="0">
              <a:solidFill>
                <a:srgbClr val="28C191"/>
              </a:solidFill>
            </a:endParaRPr>
          </a:p>
          <a:p>
            <a:endParaRPr lang="fr-FR" sz="2000" dirty="0" smtClean="0">
              <a:solidFill>
                <a:srgbClr val="28C191"/>
              </a:solidFill>
            </a:endParaRPr>
          </a:p>
          <a:p>
            <a:r>
              <a:rPr lang="fr-FR" sz="2000" dirty="0" smtClean="0">
                <a:solidFill>
                  <a:srgbClr val="28C191"/>
                </a:solidFill>
              </a:rPr>
              <a:t>Etats-Unis, 4 Juillet 1776, Copyright</a:t>
            </a:r>
          </a:p>
          <a:p>
            <a:r>
              <a:rPr lang="fr-FR" sz="2000" dirty="0" smtClean="0">
                <a:solidFill>
                  <a:srgbClr val="000000"/>
                </a:solidFill>
              </a:rPr>
              <a:t>L</a:t>
            </a:r>
            <a:r>
              <a:rPr lang="fr-FR" sz="2000" dirty="0" smtClean="0"/>
              <a:t>’article 1 de </a:t>
            </a:r>
            <a:r>
              <a:rPr lang="fr-FR" sz="2000" dirty="0" smtClean="0">
                <a:solidFill>
                  <a:srgbClr val="FF0000"/>
                </a:solidFill>
              </a:rPr>
              <a:t>la Constitution des Etats-Unis protège le droit exclusif des </a:t>
            </a:r>
          </a:p>
          <a:p>
            <a:r>
              <a:rPr lang="fr-FR" sz="2000" dirty="0" smtClean="0">
                <a:solidFill>
                  <a:srgbClr val="FF0000"/>
                </a:solidFill>
              </a:rPr>
              <a:t>auteurs </a:t>
            </a:r>
            <a:r>
              <a:rPr lang="fr-FR" sz="2000" dirty="0" smtClean="0"/>
              <a:t>et la loi fédérale de 1790 le </a:t>
            </a:r>
            <a:r>
              <a:rPr lang="fr-FR" sz="2000" dirty="0" smtClean="0">
                <a:solidFill>
                  <a:srgbClr val="3366FF"/>
                </a:solidFill>
              </a:rPr>
              <a:t>régime anglais du droit du copyright</a:t>
            </a:r>
            <a:r>
              <a:rPr lang="fr-FR" sz="2000" dirty="0" smtClean="0"/>
              <a:t>.</a:t>
            </a:r>
          </a:p>
          <a:p>
            <a:endParaRPr lang="fr-FR" sz="2000" dirty="0" smtClean="0">
              <a:solidFill>
                <a:srgbClr val="28C191"/>
              </a:solidFill>
            </a:endParaRPr>
          </a:p>
          <a:p>
            <a:r>
              <a:rPr lang="fr-FR" sz="2000" dirty="0" smtClean="0">
                <a:solidFill>
                  <a:srgbClr val="28C191"/>
                </a:solidFill>
              </a:rPr>
              <a:t>France, 4 Août 1789, Droit d’auteur</a:t>
            </a:r>
          </a:p>
          <a:p>
            <a:r>
              <a:rPr lang="fr-FR" sz="2000" dirty="0"/>
              <a:t>L</a:t>
            </a:r>
            <a:r>
              <a:rPr lang="fr-FR" sz="2000" dirty="0" smtClean="0"/>
              <a:t>es révolutionnaires abolissent les privilèges et accordent aux auteurs</a:t>
            </a:r>
          </a:p>
          <a:p>
            <a:r>
              <a:rPr lang="fr-FR" sz="2000" dirty="0"/>
              <a:t>l</a:t>
            </a:r>
            <a:r>
              <a:rPr lang="fr-FR" sz="2000" dirty="0" smtClean="0"/>
              <a:t>e </a:t>
            </a:r>
            <a:r>
              <a:rPr lang="fr-FR" sz="2000" dirty="0" smtClean="0">
                <a:solidFill>
                  <a:srgbClr val="3366FF"/>
                </a:solidFill>
              </a:rPr>
              <a:t>droit exclusif d’autoriser la reproduction de leurs </a:t>
            </a:r>
            <a:r>
              <a:rPr lang="fr-FR" sz="2000" dirty="0" err="1" smtClean="0">
                <a:solidFill>
                  <a:srgbClr val="3366FF"/>
                </a:solidFill>
              </a:rPr>
              <a:t>oeuvres</a:t>
            </a:r>
            <a:r>
              <a:rPr lang="fr-FR" sz="2000" dirty="0" smtClean="0">
                <a:solidFill>
                  <a:srgbClr val="3366FF"/>
                </a:solidFill>
              </a:rPr>
              <a:t> pendant </a:t>
            </a:r>
          </a:p>
          <a:p>
            <a:r>
              <a:rPr lang="fr-FR" sz="2000" dirty="0" smtClean="0">
                <a:solidFill>
                  <a:srgbClr val="3366FF"/>
                </a:solidFill>
              </a:rPr>
              <a:t>toute leur vie et à leur héritiers pendant les cinq années suivantes</a:t>
            </a:r>
            <a:r>
              <a:rPr lang="fr-FR" sz="2000" dirty="0" smtClean="0"/>
              <a:t>. </a:t>
            </a:r>
          </a:p>
          <a:p>
            <a:r>
              <a:rPr lang="en-US" sz="2000" dirty="0" err="1" smtClean="0"/>
              <a:t>À</a:t>
            </a:r>
            <a:r>
              <a:rPr lang="en-US" sz="2000" dirty="0" smtClean="0"/>
              <a:t> </a:t>
            </a:r>
            <a:r>
              <a:rPr lang="en-US" sz="2000" dirty="0" err="1" smtClean="0"/>
              <a:t>l’issue</a:t>
            </a:r>
            <a:r>
              <a:rPr lang="en-US" sz="2000" dirty="0" smtClean="0"/>
              <a:t> </a:t>
            </a:r>
            <a:r>
              <a:rPr lang="en-US" sz="2000" dirty="0"/>
              <a:t>de </a:t>
            </a:r>
            <a:r>
              <a:rPr lang="en-US" sz="2000" dirty="0" err="1"/>
              <a:t>ce</a:t>
            </a:r>
            <a:r>
              <a:rPr lang="en-US" sz="2000" dirty="0"/>
              <a:t> </a:t>
            </a:r>
            <a:r>
              <a:rPr lang="en-US" sz="2000" dirty="0" err="1"/>
              <a:t>délai</a:t>
            </a:r>
            <a:r>
              <a:rPr lang="en-US" sz="2000" dirty="0"/>
              <a:t>, </a:t>
            </a:r>
            <a:r>
              <a:rPr lang="en-US" sz="2000" dirty="0" err="1" smtClean="0"/>
              <a:t>leurs</a:t>
            </a:r>
            <a:r>
              <a:rPr lang="en-US" sz="2000" dirty="0" smtClean="0"/>
              <a:t> </a:t>
            </a:r>
            <a:r>
              <a:rPr lang="en-US" sz="2000" dirty="0" err="1" smtClean="0"/>
              <a:t>œuvres</a:t>
            </a:r>
            <a:r>
              <a:rPr lang="en-US" sz="2000" dirty="0" smtClean="0"/>
              <a:t> </a:t>
            </a:r>
            <a:r>
              <a:rPr lang="en-US" sz="2000" dirty="0" err="1" smtClean="0"/>
              <a:t>entrent</a:t>
            </a:r>
            <a:r>
              <a:rPr lang="en-US" sz="2000" dirty="0" smtClean="0"/>
              <a:t> </a:t>
            </a:r>
            <a:r>
              <a:rPr lang="en-US" sz="2000" dirty="0" err="1"/>
              <a:t>dans</a:t>
            </a:r>
            <a:r>
              <a:rPr lang="en-US" sz="2000" dirty="0"/>
              <a:t> le </a:t>
            </a:r>
            <a:r>
              <a:rPr lang="en-US" sz="2000" dirty="0" err="1"/>
              <a:t>domaine</a:t>
            </a:r>
            <a:r>
              <a:rPr lang="en-US" sz="2000" dirty="0"/>
              <a:t> public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28C191"/>
                </a:solidFill>
              </a:rPr>
              <a:t>France et </a:t>
            </a:r>
            <a:r>
              <a:rPr lang="en-US" sz="2000" dirty="0" err="1" smtClean="0">
                <a:solidFill>
                  <a:srgbClr val="28C191"/>
                </a:solidFill>
              </a:rPr>
              <a:t>Royaume-Uni</a:t>
            </a:r>
            <a:r>
              <a:rPr lang="en-US" sz="2000" dirty="0" smtClean="0">
                <a:solidFill>
                  <a:srgbClr val="28C191"/>
                </a:solidFill>
              </a:rPr>
              <a:t>, 1852 </a:t>
            </a:r>
            <a:endParaRPr lang="en-US" sz="2000" dirty="0">
              <a:solidFill>
                <a:srgbClr val="28C191"/>
              </a:solidFill>
            </a:endParaRPr>
          </a:p>
          <a:p>
            <a:r>
              <a:rPr lang="en-US" sz="2000" dirty="0" err="1"/>
              <a:t>Traité</a:t>
            </a:r>
            <a:r>
              <a:rPr lang="en-US" sz="2000" dirty="0"/>
              <a:t> entre le </a:t>
            </a:r>
            <a:r>
              <a:rPr lang="en-US" sz="2000" dirty="0" err="1"/>
              <a:t>Royaume-Uni</a:t>
            </a:r>
            <a:r>
              <a:rPr lang="en-US" sz="2000" dirty="0"/>
              <a:t> et la France : </a:t>
            </a:r>
            <a:r>
              <a:rPr lang="en-US" sz="2000" dirty="0" err="1">
                <a:solidFill>
                  <a:srgbClr val="3366FF"/>
                </a:solidFill>
              </a:rPr>
              <a:t>tous</a:t>
            </a:r>
            <a:r>
              <a:rPr lang="en-US" sz="2000" dirty="0">
                <a:solidFill>
                  <a:srgbClr val="3366FF"/>
                </a:solidFill>
              </a:rPr>
              <a:t> les articles </a:t>
            </a:r>
            <a:r>
              <a:rPr lang="en-US" sz="2000" dirty="0" err="1">
                <a:solidFill>
                  <a:srgbClr val="3366FF"/>
                </a:solidFill>
              </a:rPr>
              <a:t>publiés</a:t>
            </a:r>
            <a:r>
              <a:rPr lang="en-US" sz="2000" dirty="0">
                <a:solidFill>
                  <a:srgbClr val="3366FF"/>
                </a:solidFill>
              </a:rPr>
              <a:t> </a:t>
            </a:r>
            <a:endParaRPr lang="en-US" sz="2000" dirty="0" smtClean="0">
              <a:solidFill>
                <a:srgbClr val="3366FF"/>
              </a:solidFill>
            </a:endParaRPr>
          </a:p>
          <a:p>
            <a:r>
              <a:rPr lang="en-US" sz="2000" dirty="0" err="1" smtClean="0">
                <a:solidFill>
                  <a:srgbClr val="3366FF"/>
                </a:solidFill>
              </a:rPr>
              <a:t>dans</a:t>
            </a:r>
            <a:r>
              <a:rPr lang="en-US" sz="2000" dirty="0" smtClean="0">
                <a:solidFill>
                  <a:srgbClr val="3366FF"/>
                </a:solidFill>
              </a:rPr>
              <a:t> </a:t>
            </a:r>
            <a:r>
              <a:rPr lang="en-US" sz="2000" dirty="0">
                <a:solidFill>
                  <a:srgbClr val="3366FF"/>
                </a:solidFill>
              </a:rPr>
              <a:t>des </a:t>
            </a:r>
            <a:r>
              <a:rPr lang="en-US" sz="2000" dirty="0" err="1">
                <a:solidFill>
                  <a:srgbClr val="3366FF"/>
                </a:solidFill>
              </a:rPr>
              <a:t>périodiques</a:t>
            </a:r>
            <a:r>
              <a:rPr lang="en-US" sz="2000" dirty="0">
                <a:solidFill>
                  <a:srgbClr val="3366FF"/>
                </a:solidFill>
              </a:rPr>
              <a:t> </a:t>
            </a:r>
            <a:r>
              <a:rPr lang="en-US" sz="2000" dirty="0" err="1">
                <a:solidFill>
                  <a:srgbClr val="3366FF"/>
                </a:solidFill>
              </a:rPr>
              <a:t>peuvent</a:t>
            </a:r>
            <a:r>
              <a:rPr lang="en-US" sz="2000" dirty="0">
                <a:solidFill>
                  <a:srgbClr val="3366FF"/>
                </a:solidFill>
              </a:rPr>
              <a:t> </a:t>
            </a:r>
            <a:r>
              <a:rPr lang="en-US" sz="2000" dirty="0" err="1">
                <a:solidFill>
                  <a:srgbClr val="3366FF"/>
                </a:solidFill>
              </a:rPr>
              <a:t>être</a:t>
            </a:r>
            <a:r>
              <a:rPr lang="en-US" sz="2000" dirty="0">
                <a:solidFill>
                  <a:srgbClr val="3366FF"/>
                </a:solidFill>
              </a:rPr>
              <a:t> </a:t>
            </a:r>
            <a:r>
              <a:rPr lang="en-US" sz="2000" dirty="0" err="1">
                <a:solidFill>
                  <a:srgbClr val="3366FF"/>
                </a:solidFill>
              </a:rPr>
              <a:t>librement</a:t>
            </a:r>
            <a:r>
              <a:rPr lang="en-US" sz="2000" dirty="0">
                <a:solidFill>
                  <a:srgbClr val="3366FF"/>
                </a:solidFill>
              </a:rPr>
              <a:t> </a:t>
            </a:r>
            <a:r>
              <a:rPr lang="en-US" sz="2000" dirty="0" err="1">
                <a:solidFill>
                  <a:srgbClr val="3366FF"/>
                </a:solidFill>
              </a:rPr>
              <a:t>réimprimés</a:t>
            </a:r>
            <a:r>
              <a:rPr lang="en-US" sz="2000" dirty="0">
                <a:solidFill>
                  <a:srgbClr val="3366FF"/>
                </a:solidFill>
              </a:rPr>
              <a:t> et </a:t>
            </a:r>
            <a:r>
              <a:rPr lang="en-US" sz="2000" dirty="0" err="1">
                <a:solidFill>
                  <a:srgbClr val="3366FF"/>
                </a:solidFill>
              </a:rPr>
              <a:t>traduits</a:t>
            </a:r>
            <a:r>
              <a:rPr lang="en-US" sz="2000" dirty="0"/>
              <a:t>.</a:t>
            </a:r>
            <a:endParaRPr lang="fr-FR" sz="2000" dirty="0" smtClean="0">
              <a:solidFill>
                <a:srgbClr val="28C191"/>
              </a:solidFill>
            </a:endParaRPr>
          </a:p>
          <a:p>
            <a:endParaRPr lang="fr-FR" sz="2200" dirty="0">
              <a:solidFill>
                <a:srgbClr val="28C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277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592" y="1196752"/>
            <a:ext cx="7704856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sz="2200" dirty="0" smtClean="0"/>
              <a:t>Avant </a:t>
            </a:r>
            <a:r>
              <a:rPr lang="en-US" sz="2200" dirty="0" err="1" smtClean="0"/>
              <a:t>l'avènement</a:t>
            </a:r>
            <a:r>
              <a:rPr lang="en-US" sz="2200" dirty="0" smtClean="0"/>
              <a:t> </a:t>
            </a:r>
            <a:r>
              <a:rPr lang="en-US" sz="2200" dirty="0" err="1" smtClean="0"/>
              <a:t>d’</a:t>
            </a:r>
            <a:r>
              <a:rPr lang="en-US" sz="2200" i="1" dirty="0" err="1" smtClean="0"/>
              <a:t>Internet</a:t>
            </a:r>
            <a:r>
              <a:rPr lang="en-US" sz="2200" dirty="0" smtClean="0"/>
              <a:t>, </a:t>
            </a:r>
            <a:r>
              <a:rPr lang="en-US" sz="2200" dirty="0">
                <a:solidFill>
                  <a:srgbClr val="28C191"/>
                </a:solidFill>
              </a:rPr>
              <a:t>les </a:t>
            </a:r>
            <a:r>
              <a:rPr lang="en-US" sz="2200" dirty="0" err="1" smtClean="0">
                <a:solidFill>
                  <a:srgbClr val="28C191"/>
                </a:solidFill>
              </a:rPr>
              <a:t>chercheurs</a:t>
            </a:r>
            <a:r>
              <a:rPr lang="en-US" sz="2200" dirty="0" smtClean="0">
                <a:solidFill>
                  <a:srgbClr val="28C191"/>
                </a:solidFill>
              </a:rPr>
              <a:t> </a:t>
            </a:r>
            <a:r>
              <a:rPr lang="en-US" sz="2200" dirty="0" err="1">
                <a:solidFill>
                  <a:srgbClr val="28C191"/>
                </a:solidFill>
              </a:rPr>
              <a:t>n'avaient</a:t>
            </a:r>
            <a:r>
              <a:rPr lang="en-US" sz="2200" dirty="0">
                <a:solidFill>
                  <a:srgbClr val="28C191"/>
                </a:solidFill>
              </a:rPr>
              <a:t> </a:t>
            </a:r>
            <a:r>
              <a:rPr lang="en-US" sz="2200" dirty="0" err="1">
                <a:solidFill>
                  <a:srgbClr val="28C191"/>
                </a:solidFill>
              </a:rPr>
              <a:t>jamais</a:t>
            </a:r>
            <a:r>
              <a:rPr lang="en-US" sz="2200" dirty="0">
                <a:solidFill>
                  <a:srgbClr val="28C191"/>
                </a:solidFill>
              </a:rPr>
              <a:t> </a:t>
            </a:r>
            <a:r>
              <a:rPr lang="en-US" sz="2200" dirty="0" err="1">
                <a:solidFill>
                  <a:srgbClr val="28C191"/>
                </a:solidFill>
              </a:rPr>
              <a:t>critiqué</a:t>
            </a:r>
            <a:r>
              <a:rPr lang="en-US" sz="2200" dirty="0">
                <a:solidFill>
                  <a:srgbClr val="28C191"/>
                </a:solidFill>
              </a:rPr>
              <a:t> le </a:t>
            </a:r>
            <a:r>
              <a:rPr lang="en-US" sz="2200" dirty="0" err="1">
                <a:solidFill>
                  <a:srgbClr val="28C191"/>
                </a:solidFill>
              </a:rPr>
              <a:t>modèle</a:t>
            </a:r>
            <a:r>
              <a:rPr lang="en-US" sz="2200" dirty="0">
                <a:solidFill>
                  <a:srgbClr val="28C191"/>
                </a:solidFill>
              </a:rPr>
              <a:t> </a:t>
            </a:r>
            <a:r>
              <a:rPr lang="en-US" sz="2200" dirty="0" err="1">
                <a:solidFill>
                  <a:srgbClr val="28C191"/>
                </a:solidFill>
              </a:rPr>
              <a:t>économique</a:t>
            </a:r>
            <a:r>
              <a:rPr lang="en-US" sz="2200" dirty="0">
                <a:solidFill>
                  <a:srgbClr val="28C191"/>
                </a:solidFill>
              </a:rPr>
              <a:t> de </a:t>
            </a:r>
            <a:r>
              <a:rPr lang="en-US" sz="2200" dirty="0" err="1">
                <a:solidFill>
                  <a:srgbClr val="28C191"/>
                </a:solidFill>
              </a:rPr>
              <a:t>l'édition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smtClean="0">
                <a:solidFill>
                  <a:srgbClr val="000000"/>
                </a:solidFill>
              </a:rPr>
              <a:t>des articles de </a:t>
            </a:r>
            <a:r>
              <a:rPr lang="en-US" sz="2200" dirty="0" err="1" smtClean="0">
                <a:solidFill>
                  <a:srgbClr val="000000"/>
                </a:solidFill>
              </a:rPr>
              <a:t>recherche</a:t>
            </a:r>
            <a:r>
              <a:rPr lang="en-US" sz="2200" dirty="0" smtClean="0"/>
              <a:t>, </a:t>
            </a:r>
            <a:r>
              <a:rPr lang="en-US" sz="2200" dirty="0" err="1"/>
              <a:t>où</a:t>
            </a:r>
            <a:r>
              <a:rPr lang="en-US" sz="2200" dirty="0"/>
              <a:t> </a:t>
            </a:r>
            <a:r>
              <a:rPr lang="en-US" sz="2200" dirty="0" err="1" smtClean="0">
                <a:solidFill>
                  <a:srgbClr val="28C191"/>
                </a:solidFill>
              </a:rPr>
              <a:t>ils</a:t>
            </a:r>
            <a:r>
              <a:rPr lang="en-US" sz="2200" dirty="0" smtClean="0">
                <a:solidFill>
                  <a:srgbClr val="28C191"/>
                </a:solidFill>
              </a:rPr>
              <a:t> </a:t>
            </a:r>
            <a:r>
              <a:rPr lang="en-US" sz="2200" dirty="0" err="1" smtClean="0">
                <a:solidFill>
                  <a:srgbClr val="28C191"/>
                </a:solidFill>
              </a:rPr>
              <a:t>devaient</a:t>
            </a:r>
            <a:r>
              <a:rPr lang="en-US" sz="2200" dirty="0" smtClean="0">
                <a:solidFill>
                  <a:srgbClr val="28C191"/>
                </a:solidFill>
              </a:rPr>
              <a:t> </a:t>
            </a:r>
            <a:r>
              <a:rPr lang="en-US" sz="2200" dirty="0" err="1" smtClean="0">
                <a:solidFill>
                  <a:srgbClr val="28C191"/>
                </a:solidFill>
              </a:rPr>
              <a:t>donner</a:t>
            </a:r>
            <a:r>
              <a:rPr lang="en-US" sz="2200" dirty="0" smtClean="0">
                <a:solidFill>
                  <a:srgbClr val="28C191"/>
                </a:solidFill>
              </a:rPr>
              <a:t> </a:t>
            </a:r>
            <a:r>
              <a:rPr lang="en-US" sz="2200" dirty="0" err="1" smtClean="0">
                <a:solidFill>
                  <a:srgbClr val="28C191"/>
                </a:solidFill>
              </a:rPr>
              <a:t>leurs</a:t>
            </a:r>
            <a:r>
              <a:rPr lang="en-US" sz="2200" dirty="0" smtClean="0">
                <a:solidFill>
                  <a:srgbClr val="28C191"/>
                </a:solidFill>
              </a:rPr>
              <a:t> </a:t>
            </a:r>
            <a:r>
              <a:rPr lang="en-US" sz="2200" dirty="0" err="1" smtClean="0">
                <a:solidFill>
                  <a:srgbClr val="28C191"/>
                </a:solidFill>
              </a:rPr>
              <a:t>droits</a:t>
            </a:r>
            <a:r>
              <a:rPr lang="en-US" sz="2200" dirty="0" smtClean="0">
                <a:solidFill>
                  <a:srgbClr val="28C191"/>
                </a:solidFill>
              </a:rPr>
              <a:t> </a:t>
            </a:r>
            <a:r>
              <a:rPr lang="en-US" sz="2200" dirty="0" err="1" smtClean="0">
                <a:solidFill>
                  <a:srgbClr val="28C191"/>
                </a:solidFill>
              </a:rPr>
              <a:t>d’auteur</a:t>
            </a:r>
            <a:r>
              <a:rPr lang="en-US" sz="2200" dirty="0" smtClean="0">
                <a:solidFill>
                  <a:srgbClr val="28C191"/>
                </a:solidFill>
              </a:rPr>
              <a:t> aux </a:t>
            </a:r>
            <a:r>
              <a:rPr lang="en-US" sz="2200" dirty="0" err="1" smtClean="0">
                <a:solidFill>
                  <a:srgbClr val="28C191"/>
                </a:solidFill>
              </a:rPr>
              <a:t>publicheurs</a:t>
            </a:r>
            <a:r>
              <a:rPr lang="en-US" sz="2200" dirty="0" smtClean="0"/>
              <a:t> et </a:t>
            </a:r>
            <a:r>
              <a:rPr lang="en-US" sz="2200" dirty="0" smtClean="0">
                <a:solidFill>
                  <a:srgbClr val="28C191"/>
                </a:solidFill>
              </a:rPr>
              <a:t>les</a:t>
            </a:r>
            <a:r>
              <a:rPr lang="en-US" sz="2200" dirty="0" smtClean="0"/>
              <a:t> </a:t>
            </a:r>
            <a:r>
              <a:rPr lang="en-US" sz="2200" dirty="0">
                <a:solidFill>
                  <a:srgbClr val="28C191"/>
                </a:solidFill>
              </a:rPr>
              <a:t>revues </a:t>
            </a:r>
            <a:r>
              <a:rPr lang="en-US" sz="2200" dirty="0" err="1">
                <a:solidFill>
                  <a:srgbClr val="28C191"/>
                </a:solidFill>
              </a:rPr>
              <a:t>étaient</a:t>
            </a:r>
            <a:r>
              <a:rPr lang="en-US" sz="2200" dirty="0">
                <a:solidFill>
                  <a:srgbClr val="28C191"/>
                </a:solidFill>
              </a:rPr>
              <a:t> </a:t>
            </a:r>
            <a:r>
              <a:rPr lang="en-US" sz="2200" dirty="0" err="1">
                <a:solidFill>
                  <a:srgbClr val="28C191"/>
                </a:solidFill>
              </a:rPr>
              <a:t>payées</a:t>
            </a:r>
            <a:r>
              <a:rPr lang="en-US" sz="2200" dirty="0">
                <a:solidFill>
                  <a:srgbClr val="28C191"/>
                </a:solidFill>
              </a:rPr>
              <a:t> par </a:t>
            </a:r>
            <a:r>
              <a:rPr lang="en-US" sz="2200" dirty="0" err="1">
                <a:solidFill>
                  <a:srgbClr val="28C191"/>
                </a:solidFill>
              </a:rPr>
              <a:t>abonnement</a:t>
            </a:r>
            <a:r>
              <a:rPr lang="en-US" sz="2200" dirty="0"/>
              <a:t>, </a:t>
            </a:r>
            <a:r>
              <a:rPr lang="en-US" sz="2200" dirty="0" err="1"/>
              <a:t>puisqu'il</a:t>
            </a:r>
            <a:r>
              <a:rPr lang="en-US" sz="2200" dirty="0"/>
              <a:t> </a:t>
            </a:r>
            <a:r>
              <a:rPr lang="en-US" sz="2200" dirty="0" err="1"/>
              <a:t>n'y</a:t>
            </a:r>
            <a:r>
              <a:rPr lang="en-US" sz="2200" dirty="0"/>
              <a:t> </a:t>
            </a:r>
            <a:r>
              <a:rPr lang="en-US" sz="2200" dirty="0" err="1"/>
              <a:t>avait</a:t>
            </a:r>
            <a:r>
              <a:rPr lang="en-US" sz="2200" dirty="0"/>
              <a:t> pas </a:t>
            </a:r>
            <a:r>
              <a:rPr lang="en-US" sz="2200" dirty="0" err="1"/>
              <a:t>d'autres</a:t>
            </a:r>
            <a:r>
              <a:rPr lang="en-US" sz="2200" dirty="0"/>
              <a:t> </a:t>
            </a:r>
            <a:r>
              <a:rPr lang="en-US" sz="2200" dirty="0" err="1"/>
              <a:t>moyens</a:t>
            </a:r>
            <a:r>
              <a:rPr lang="en-US" sz="2200" dirty="0"/>
              <a:t> de diffuser </a:t>
            </a:r>
            <a:r>
              <a:rPr lang="en-US" sz="2200" dirty="0" err="1" smtClean="0"/>
              <a:t>leurs</a:t>
            </a:r>
            <a:r>
              <a:rPr lang="en-US" sz="2200" dirty="0" smtClean="0"/>
              <a:t> articles et de lire </a:t>
            </a:r>
            <a:r>
              <a:rPr lang="en-US" sz="2200" dirty="0" err="1" smtClean="0"/>
              <a:t>ceux</a:t>
            </a:r>
            <a:r>
              <a:rPr lang="en-US" sz="2200" dirty="0" smtClean="0"/>
              <a:t> de </a:t>
            </a:r>
            <a:r>
              <a:rPr lang="en-US" sz="2200" dirty="0" err="1" smtClean="0"/>
              <a:t>leurs</a:t>
            </a:r>
            <a:r>
              <a:rPr lang="en-US" sz="2200" dirty="0" smtClean="0"/>
              <a:t> pairs. </a:t>
            </a:r>
          </a:p>
          <a:p>
            <a:endParaRPr lang="en-US" sz="2200" dirty="0"/>
          </a:p>
          <a:p>
            <a:r>
              <a:rPr lang="en-US" sz="2200" dirty="0" err="1" smtClean="0"/>
              <a:t>À</a:t>
            </a:r>
            <a:r>
              <a:rPr lang="en-US" sz="2200" dirty="0" smtClean="0"/>
              <a:t> </a:t>
            </a:r>
            <a:r>
              <a:rPr lang="en-US" sz="2200" dirty="0" err="1" smtClean="0"/>
              <a:t>cette</a:t>
            </a:r>
            <a:r>
              <a:rPr lang="en-US" sz="2200" dirty="0" smtClean="0"/>
              <a:t> époque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3366FF"/>
                </a:solidFill>
              </a:rPr>
              <a:t>les </a:t>
            </a:r>
            <a:r>
              <a:rPr lang="en-US" sz="2200" dirty="0" err="1">
                <a:solidFill>
                  <a:srgbClr val="3366FF"/>
                </a:solidFill>
              </a:rPr>
              <a:t>chercheurs</a:t>
            </a:r>
            <a:r>
              <a:rPr lang="en-US" sz="2200" dirty="0">
                <a:solidFill>
                  <a:srgbClr val="3366FF"/>
                </a:solidFill>
              </a:rPr>
              <a:t> </a:t>
            </a:r>
            <a:r>
              <a:rPr lang="en-US" sz="2200" dirty="0" err="1">
                <a:solidFill>
                  <a:srgbClr val="3366FF"/>
                </a:solidFill>
              </a:rPr>
              <a:t>soumettaient</a:t>
            </a:r>
            <a:r>
              <a:rPr lang="en-US" sz="2200" dirty="0"/>
              <a:t> </a:t>
            </a:r>
            <a:r>
              <a:rPr lang="en-US" sz="2200" dirty="0" err="1"/>
              <a:t>leurs</a:t>
            </a:r>
            <a:r>
              <a:rPr lang="en-US" sz="2200" dirty="0"/>
              <a:t> </a:t>
            </a:r>
            <a:r>
              <a:rPr lang="en-US" sz="2200" dirty="0" smtClean="0"/>
              <a:t>articles </a:t>
            </a:r>
            <a:r>
              <a:rPr lang="en-US" sz="2200" dirty="0" smtClean="0">
                <a:solidFill>
                  <a:srgbClr val="3366FF"/>
                </a:solidFill>
              </a:rPr>
              <a:t>aux revues sous </a:t>
            </a:r>
            <a:r>
              <a:rPr lang="en-US" sz="2200" dirty="0" err="1" smtClean="0">
                <a:solidFill>
                  <a:srgbClr val="3366FF"/>
                </a:solidFill>
              </a:rPr>
              <a:t>forme</a:t>
            </a:r>
            <a:r>
              <a:rPr lang="en-US" sz="2200" dirty="0" smtClean="0">
                <a:solidFill>
                  <a:srgbClr val="3366FF"/>
                </a:solidFill>
              </a:rPr>
              <a:t> </a:t>
            </a:r>
            <a:r>
              <a:rPr lang="en-US" sz="2200" dirty="0" err="1" smtClean="0">
                <a:solidFill>
                  <a:srgbClr val="3366FF"/>
                </a:solidFill>
              </a:rPr>
              <a:t>manuscrite</a:t>
            </a:r>
            <a:r>
              <a:rPr lang="en-US" sz="2200" dirty="0" smtClean="0"/>
              <a:t>. </a:t>
            </a:r>
            <a:r>
              <a:rPr lang="en-US" sz="2200" dirty="0"/>
              <a:t>Les </a:t>
            </a:r>
            <a:r>
              <a:rPr lang="en-US" sz="2200" dirty="0" err="1">
                <a:solidFill>
                  <a:srgbClr val="3366FF"/>
                </a:solidFill>
              </a:rPr>
              <a:t>publicheurs</a:t>
            </a:r>
            <a:r>
              <a:rPr lang="en-US" sz="2200" dirty="0">
                <a:solidFill>
                  <a:srgbClr val="3366FF"/>
                </a:solidFill>
              </a:rPr>
              <a:t> </a:t>
            </a:r>
            <a:r>
              <a:rPr lang="en-US" sz="2200" dirty="0" err="1">
                <a:solidFill>
                  <a:srgbClr val="3366FF"/>
                </a:solidFill>
              </a:rPr>
              <a:t>étaient</a:t>
            </a:r>
            <a:r>
              <a:rPr lang="en-US" sz="2200" dirty="0">
                <a:solidFill>
                  <a:srgbClr val="3366FF"/>
                </a:solidFill>
              </a:rPr>
              <a:t> des </a:t>
            </a:r>
            <a:r>
              <a:rPr lang="en-US" sz="2200" dirty="0" err="1">
                <a:solidFill>
                  <a:srgbClr val="3366FF"/>
                </a:solidFill>
              </a:rPr>
              <a:t>imprimeurs</a:t>
            </a:r>
            <a:r>
              <a:rPr lang="en-US" sz="2200" dirty="0">
                <a:solidFill>
                  <a:srgbClr val="3366FF"/>
                </a:solidFill>
              </a:rPr>
              <a:t> </a:t>
            </a:r>
            <a:r>
              <a:rPr lang="en-US" sz="2200" dirty="0" err="1"/>
              <a:t>chargées</a:t>
            </a:r>
            <a:r>
              <a:rPr lang="en-US" sz="2200" dirty="0"/>
              <a:t> de </a:t>
            </a:r>
            <a:r>
              <a:rPr lang="en-US" sz="2200" dirty="0" err="1"/>
              <a:t>mettre</a:t>
            </a:r>
            <a:r>
              <a:rPr lang="en-US" sz="2200" dirty="0"/>
              <a:t> en page, </a:t>
            </a:r>
            <a:r>
              <a:rPr lang="en-US" sz="2200" dirty="0" err="1"/>
              <a:t>d'imprimer</a:t>
            </a:r>
            <a:r>
              <a:rPr lang="en-US" sz="2200" dirty="0"/>
              <a:t> et de </a:t>
            </a:r>
            <a:r>
              <a:rPr lang="en-US" sz="2200" dirty="0" err="1"/>
              <a:t>vendre</a:t>
            </a:r>
            <a:r>
              <a:rPr lang="en-US" sz="2200" dirty="0"/>
              <a:t> les revues de </a:t>
            </a:r>
            <a:r>
              <a:rPr lang="en-US" sz="2200" dirty="0" err="1"/>
              <a:t>recherche</a:t>
            </a:r>
            <a:r>
              <a:rPr lang="en-US" sz="2200" dirty="0"/>
              <a:t> aux </a:t>
            </a:r>
            <a:r>
              <a:rPr lang="en-US" sz="2200" dirty="0" err="1"/>
              <a:t>bibliothèques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err="1" smtClean="0"/>
              <a:t>Aujourd'hui</a:t>
            </a:r>
            <a:r>
              <a:rPr lang="en-US" sz="2200" dirty="0"/>
              <a:t>, </a:t>
            </a:r>
            <a:r>
              <a:rPr lang="en-US" sz="2200" dirty="0" err="1">
                <a:solidFill>
                  <a:srgbClr val="FF0000"/>
                </a:solidFill>
              </a:rPr>
              <a:t>l'ère</a:t>
            </a:r>
            <a:r>
              <a:rPr lang="en-US" sz="2200" dirty="0">
                <a:solidFill>
                  <a:srgbClr val="FF0000"/>
                </a:solidFill>
              </a:rPr>
              <a:t> de </a:t>
            </a:r>
            <a:r>
              <a:rPr lang="en-US" sz="2200" dirty="0" smtClean="0">
                <a:solidFill>
                  <a:srgbClr val="FF0000"/>
                </a:solidFill>
              </a:rPr>
              <a:t>la publication </a:t>
            </a:r>
            <a:r>
              <a:rPr lang="en-US" sz="2200" dirty="0" err="1" smtClean="0">
                <a:solidFill>
                  <a:srgbClr val="FF0000"/>
                </a:solidFill>
              </a:rPr>
              <a:t>imprimée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à</a:t>
            </a:r>
            <a:r>
              <a:rPr lang="en-US" sz="2200" dirty="0" smtClean="0">
                <a:solidFill>
                  <a:srgbClr val="000000"/>
                </a:solidFill>
              </a:rPr>
              <a:t> la </a:t>
            </a:r>
            <a:r>
              <a:rPr lang="en-US" sz="2200" dirty="0" err="1" smtClean="0">
                <a:solidFill>
                  <a:srgbClr val="000000"/>
                </a:solidFill>
              </a:rPr>
              <a:t>presse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à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papier</a:t>
            </a:r>
            <a:r>
              <a:rPr lang="en-US" sz="2200" dirty="0" smtClean="0">
                <a:solidFill>
                  <a:srgbClr val="000000"/>
                </a:solidFill>
              </a:rPr>
              <a:t> qui </a:t>
            </a:r>
            <a:r>
              <a:rPr lang="en-US" sz="2200" dirty="0" err="1" smtClean="0">
                <a:solidFill>
                  <a:srgbClr val="000000"/>
                </a:solidFill>
              </a:rPr>
              <a:t>datait</a:t>
            </a:r>
            <a:r>
              <a:rPr lang="en-US" sz="2200" dirty="0" smtClean="0">
                <a:solidFill>
                  <a:srgbClr val="000000"/>
                </a:solidFill>
              </a:rPr>
              <a:t> du 15ième siècle </a:t>
            </a:r>
            <a:r>
              <a:rPr lang="en-US" sz="2200" dirty="0" err="1">
                <a:solidFill>
                  <a:srgbClr val="FF0000"/>
                </a:solidFill>
              </a:rPr>
              <a:t>est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révolue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>
                <a:solidFill>
                  <a:srgbClr val="000000"/>
                </a:solidFill>
              </a:rPr>
              <a:t>et </a:t>
            </a:r>
            <a:r>
              <a:rPr lang="en-US" sz="2200" dirty="0" err="1">
                <a:solidFill>
                  <a:srgbClr val="FF0000"/>
                </a:solidFill>
              </a:rPr>
              <a:t>remplacée</a:t>
            </a:r>
            <a:r>
              <a:rPr lang="en-US" sz="2200" dirty="0">
                <a:solidFill>
                  <a:srgbClr val="FF0000"/>
                </a:solidFill>
              </a:rPr>
              <a:t> par </a:t>
            </a:r>
            <a:r>
              <a:rPr lang="en-US" sz="2200" dirty="0" err="1">
                <a:solidFill>
                  <a:srgbClr val="FF0000"/>
                </a:solidFill>
              </a:rPr>
              <a:t>l'ère</a:t>
            </a:r>
            <a:r>
              <a:rPr lang="en-US" sz="2200" dirty="0">
                <a:solidFill>
                  <a:srgbClr val="FF0000"/>
                </a:solidFill>
              </a:rPr>
              <a:t> de </a:t>
            </a:r>
            <a:r>
              <a:rPr lang="en-US" sz="2200" dirty="0" err="1">
                <a:solidFill>
                  <a:srgbClr val="FF0000"/>
                </a:solidFill>
              </a:rPr>
              <a:t>l'édition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électronique</a:t>
            </a:r>
            <a:r>
              <a:rPr lang="en-US" sz="2200" dirty="0" smtClean="0">
                <a:solidFill>
                  <a:srgbClr val="FF0000"/>
                </a:solidFill>
              </a:rPr>
              <a:t> et du </a:t>
            </a:r>
            <a:r>
              <a:rPr lang="en-US" sz="2200" i="1" dirty="0" smtClean="0">
                <a:solidFill>
                  <a:srgbClr val="FF0000"/>
                </a:solidFill>
              </a:rPr>
              <a:t>Web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dirty="0"/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03261" y="-90264"/>
            <a:ext cx="87612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1973, comment on publiait à cette époque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838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0872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92968" y="-162272"/>
            <a:ext cx="89435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smtClean="0">
                <a:solidFill>
                  <a:srgbClr val="FF0000"/>
                </a:solidFill>
                <a:latin typeface="Arial"/>
              </a:rPr>
              <a:t>Invention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de la publication numérique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5" name="Picture 14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6482236"/>
            <a:ext cx="946449" cy="331140"/>
          </a:xfrm>
          <a:prstGeom prst="rect">
            <a:avLst/>
          </a:prstGeom>
        </p:spPr>
      </p:pic>
      <p:sp>
        <p:nvSpPr>
          <p:cNvPr id="18" name="ZoneTexte 14"/>
          <p:cNvSpPr txBox="1">
            <a:spLocks noChangeArrowheads="1"/>
          </p:cNvSpPr>
          <p:nvPr/>
        </p:nvSpPr>
        <p:spPr bwMode="auto">
          <a:xfrm>
            <a:off x="-36512" y="548680"/>
            <a:ext cx="9001000" cy="709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200" dirty="0" smtClean="0">
              <a:solidFill>
                <a:srgbClr val="0000FF"/>
              </a:solidFill>
              <a:latin typeface="Calibri"/>
            </a:endParaRPr>
          </a:p>
          <a:p>
            <a:pPr marL="342900" indent="-342900" algn="ctr">
              <a:buFont typeface="Arial"/>
              <a:buChar char="•"/>
            </a:pPr>
            <a:endParaRPr lang="fr-FR" sz="2000" dirty="0" smtClean="0">
              <a:latin typeface="Calibri"/>
            </a:endParaRPr>
          </a:p>
          <a:p>
            <a:pPr marL="342900" indent="-342900" algn="ctr">
              <a:buFont typeface="Arial"/>
              <a:buChar char="•"/>
            </a:pPr>
            <a:r>
              <a:rPr lang="fr-FR" sz="2000" dirty="0" smtClean="0">
                <a:latin typeface="Calibri"/>
              </a:rPr>
              <a:t>En </a:t>
            </a:r>
            <a:r>
              <a:rPr lang="fr-FR" sz="2000" dirty="0" smtClean="0">
                <a:solidFill>
                  <a:srgbClr val="FF0000"/>
                </a:solidFill>
                <a:latin typeface="Calibri"/>
              </a:rPr>
              <a:t>1978</a:t>
            </a:r>
            <a:r>
              <a:rPr lang="is-IS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000" i="1" dirty="0" smtClean="0">
                <a:solidFill>
                  <a:srgbClr val="FF0000"/>
                </a:solidFill>
                <a:latin typeface="Calibri"/>
              </a:rPr>
              <a:t>Donald </a:t>
            </a:r>
            <a:r>
              <a:rPr lang="fr-FR" sz="2000" i="1" dirty="0" err="1" smtClean="0">
                <a:solidFill>
                  <a:srgbClr val="FF0000"/>
                </a:solidFill>
                <a:latin typeface="Calibri"/>
              </a:rPr>
              <a:t>Knuth</a:t>
            </a:r>
            <a:r>
              <a:rPr lang="fr-FR" sz="2000" dirty="0">
                <a:solidFill>
                  <a:srgbClr val="000000"/>
                </a:solidFill>
              </a:rPr>
              <a:t>,</a:t>
            </a:r>
            <a:r>
              <a:rPr lang="fr-FR" sz="2000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professeur d’informatique à l’Université de </a:t>
            </a:r>
            <a:r>
              <a:rPr lang="fr-FR" sz="2000" dirty="0" err="1" smtClean="0">
                <a:solidFill>
                  <a:srgbClr val="000000"/>
                </a:solidFill>
                <a:latin typeface="Calibri"/>
              </a:rPr>
              <a:t>Stanford</a:t>
            </a:r>
            <a:r>
              <a:rPr lang="fr-FR" sz="2000" dirty="0">
                <a:solidFill>
                  <a:srgbClr val="000000"/>
                </a:solidFill>
                <a:latin typeface="Calibri"/>
              </a:rPr>
              <a:t>,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 </a:t>
            </a:r>
          </a:p>
          <a:p>
            <a:pPr algn="ctr"/>
            <a:r>
              <a:rPr lang="fr-FR" sz="2000" dirty="0" smtClean="0"/>
              <a:t>conçoit et développe </a:t>
            </a:r>
            <a:r>
              <a:rPr lang="fr-FR" sz="2000" dirty="0" smtClean="0">
                <a:latin typeface="Calibri"/>
              </a:rPr>
              <a:t>le </a:t>
            </a:r>
            <a:r>
              <a:rPr lang="fr-FR" sz="2000" dirty="0" smtClean="0">
                <a:solidFill>
                  <a:srgbClr val="FF0000"/>
                </a:solidFill>
                <a:latin typeface="Calibri"/>
              </a:rPr>
              <a:t>logiciel libre </a:t>
            </a:r>
            <a:r>
              <a:rPr lang="fr-FR" sz="2000" i="1" dirty="0" err="1" smtClean="0">
                <a:solidFill>
                  <a:srgbClr val="FF0000"/>
                </a:solidFill>
                <a:latin typeface="Calibri"/>
              </a:rPr>
              <a:t>TeX</a:t>
            </a:r>
            <a:r>
              <a:rPr lang="fr-FR" sz="2000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pour la mise en page des articles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,</a:t>
            </a:r>
          </a:p>
          <a:p>
            <a:pPr algn="ctr"/>
            <a:r>
              <a:rPr lang="fr-FR" sz="2000" dirty="0">
                <a:solidFill>
                  <a:srgbClr val="000000"/>
                </a:solidFill>
                <a:latin typeface="Calibri"/>
              </a:rPr>
              <a:t>e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n particulier pour les </a:t>
            </a:r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formules mathématiques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.</a:t>
            </a:r>
          </a:p>
          <a:p>
            <a:pPr algn="ctr"/>
            <a:endParaRPr lang="fr-FR" sz="800" dirty="0" smtClean="0">
              <a:solidFill>
                <a:srgbClr val="0000FF"/>
              </a:solidFill>
              <a:latin typeface="Calibri"/>
            </a:endParaRPr>
          </a:p>
          <a:p>
            <a:pPr marL="342900" indent="-342900" algn="ctr">
              <a:buFont typeface="Arial"/>
              <a:buChar char="•"/>
            </a:pPr>
            <a:r>
              <a:rPr lang="fr-FR" sz="2000" dirty="0" smtClean="0">
                <a:solidFill>
                  <a:srgbClr val="000000"/>
                </a:solidFill>
              </a:rPr>
              <a:t>En </a:t>
            </a:r>
            <a:r>
              <a:rPr lang="fr-FR" sz="2000" dirty="0" smtClean="0">
                <a:solidFill>
                  <a:srgbClr val="FF0000"/>
                </a:solidFill>
              </a:rPr>
              <a:t>1989 </a:t>
            </a:r>
            <a:r>
              <a:rPr lang="fr-FR" sz="2000" i="1" dirty="0" smtClean="0">
                <a:solidFill>
                  <a:srgbClr val="FF0000"/>
                </a:solidFill>
              </a:rPr>
              <a:t>Tim Bernes-Lee</a:t>
            </a:r>
            <a:r>
              <a:rPr lang="fr-FR" sz="2000" dirty="0" smtClean="0">
                <a:solidFill>
                  <a:srgbClr val="FF0000"/>
                </a:solidFill>
              </a:rPr>
              <a:t> et </a:t>
            </a:r>
            <a:r>
              <a:rPr lang="fr-FR" sz="2000" i="1" dirty="0" smtClean="0">
                <a:solidFill>
                  <a:srgbClr val="FF0000"/>
                </a:solidFill>
              </a:rPr>
              <a:t>Roger </a:t>
            </a:r>
            <a:r>
              <a:rPr lang="fr-FR" sz="2000" i="1" dirty="0" err="1" smtClean="0">
                <a:solidFill>
                  <a:srgbClr val="FF0000"/>
                </a:solidFill>
              </a:rPr>
              <a:t>Cailliau</a:t>
            </a:r>
            <a:r>
              <a:rPr lang="fr-FR" sz="2000" dirty="0" smtClean="0"/>
              <a:t>, </a:t>
            </a:r>
            <a:r>
              <a:rPr lang="fr-FR" sz="2000" dirty="0"/>
              <a:t>informaticiens </a:t>
            </a:r>
            <a:r>
              <a:rPr lang="fr-FR" sz="2000" dirty="0" smtClean="0"/>
              <a:t>au </a:t>
            </a:r>
            <a:r>
              <a:rPr lang="fr-FR" sz="2000" dirty="0" smtClean="0">
                <a:solidFill>
                  <a:srgbClr val="000000"/>
                </a:solidFill>
              </a:rPr>
              <a:t>CERN, </a:t>
            </a:r>
          </a:p>
          <a:p>
            <a:pPr algn="ctr"/>
            <a:r>
              <a:rPr lang="fr-FR" sz="2000" dirty="0" smtClean="0">
                <a:solidFill>
                  <a:srgbClr val="000000"/>
                </a:solidFill>
              </a:rPr>
              <a:t> introduisent les</a:t>
            </a:r>
            <a:r>
              <a:rPr lang="fr-FR" sz="2000" dirty="0" smtClean="0">
                <a:solidFill>
                  <a:srgbClr val="FF0000"/>
                </a:solidFill>
              </a:rPr>
              <a:t> adresses </a:t>
            </a:r>
            <a:r>
              <a:rPr lang="fr-FR" sz="2000" i="1" dirty="0" smtClean="0">
                <a:solidFill>
                  <a:srgbClr val="FF0000"/>
                </a:solidFill>
              </a:rPr>
              <a:t>URL</a:t>
            </a:r>
            <a:r>
              <a:rPr lang="fr-FR" sz="2000" dirty="0" smtClean="0">
                <a:solidFill>
                  <a:srgbClr val="000000"/>
                </a:solidFill>
              </a:rPr>
              <a:t>, le</a:t>
            </a:r>
            <a:r>
              <a:rPr lang="fr-FR" sz="2000" dirty="0" smtClean="0">
                <a:solidFill>
                  <a:srgbClr val="FF0000"/>
                </a:solidFill>
              </a:rPr>
              <a:t> protocole de communication</a:t>
            </a:r>
            <a:r>
              <a:rPr lang="fr-FR" sz="2000" i="1" dirty="0" smtClean="0">
                <a:solidFill>
                  <a:srgbClr val="FF0000"/>
                </a:solidFill>
              </a:rPr>
              <a:t> http </a:t>
            </a:r>
            <a:r>
              <a:rPr lang="fr-FR" sz="2000" dirty="0" smtClean="0">
                <a:solidFill>
                  <a:srgbClr val="000000"/>
                </a:solidFill>
              </a:rPr>
              <a:t>et</a:t>
            </a:r>
            <a:r>
              <a:rPr lang="fr-FR" sz="2000" dirty="0" smtClean="0"/>
              <a:t> </a:t>
            </a:r>
          </a:p>
          <a:p>
            <a:pPr algn="ctr"/>
            <a:r>
              <a:rPr lang="fr-FR" sz="2000" dirty="0" smtClean="0"/>
              <a:t>le </a:t>
            </a:r>
            <a:r>
              <a:rPr lang="fr-FR" sz="2000" dirty="0" smtClean="0">
                <a:solidFill>
                  <a:srgbClr val="FF0000"/>
                </a:solidFill>
              </a:rPr>
              <a:t>langage hypertexte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i="1" dirty="0" smtClean="0">
                <a:solidFill>
                  <a:srgbClr val="FF0000"/>
                </a:solidFill>
              </a:rPr>
              <a:t>html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smtClean="0">
                <a:solidFill>
                  <a:srgbClr val="3366FF"/>
                </a:solidFill>
              </a:rPr>
              <a:t>qui permettent au Web de fonctionner</a:t>
            </a:r>
            <a:r>
              <a:rPr lang="fr-FR" sz="2000" dirty="0" smtClean="0">
                <a:solidFill>
                  <a:srgbClr val="000000"/>
                </a:solidFill>
              </a:rPr>
              <a:t>.</a:t>
            </a:r>
            <a:r>
              <a:rPr lang="fr-FR" sz="2000" dirty="0" smtClean="0">
                <a:solidFill>
                  <a:srgbClr val="28C191"/>
                </a:solidFill>
              </a:rPr>
              <a:t> </a:t>
            </a:r>
          </a:p>
          <a:p>
            <a:pPr algn="ctr"/>
            <a:r>
              <a:rPr lang="fr-FR" sz="2000" dirty="0" smtClean="0">
                <a:solidFill>
                  <a:srgbClr val="28C191"/>
                </a:solidFill>
              </a:rPr>
              <a:t>Ils refusent de les breveter afin que tout le monde puisse en profiter librement</a:t>
            </a:r>
            <a:r>
              <a:rPr lang="fr-FR" sz="2000" dirty="0" smtClean="0">
                <a:solidFill>
                  <a:srgbClr val="000000"/>
                </a:solidFill>
              </a:rPr>
              <a:t>. </a:t>
            </a:r>
            <a:endParaRPr lang="fr-FR" sz="2000" i="1" dirty="0" smtClean="0">
              <a:solidFill>
                <a:srgbClr val="FF0000"/>
              </a:solidFill>
            </a:endParaRPr>
          </a:p>
          <a:p>
            <a:pPr algn="ctr"/>
            <a:endParaRPr lang="fr-FR" sz="800" dirty="0" smtClean="0">
              <a:solidFill>
                <a:srgbClr val="000000"/>
              </a:solidFill>
              <a:latin typeface="Calibri"/>
            </a:endParaRPr>
          </a:p>
          <a:p>
            <a:pPr marL="342900" indent="-342900" algn="ctr">
              <a:buFont typeface="Arial"/>
              <a:buChar char="•"/>
            </a:pP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En </a:t>
            </a:r>
            <a:r>
              <a:rPr lang="fr-FR" sz="2000" dirty="0" smtClean="0">
                <a:solidFill>
                  <a:srgbClr val="FF0000"/>
                </a:solidFill>
                <a:latin typeface="Calibri"/>
              </a:rPr>
              <a:t>1991 </a:t>
            </a:r>
            <a:r>
              <a:rPr lang="fr-FR" sz="2000" i="1" dirty="0" smtClean="0">
                <a:solidFill>
                  <a:srgbClr val="FF0000"/>
                </a:solidFill>
                <a:latin typeface="Calibri"/>
              </a:rPr>
              <a:t>Paul </a:t>
            </a:r>
            <a:r>
              <a:rPr lang="fr-FR" sz="2000" i="1" dirty="0" err="1" smtClean="0">
                <a:solidFill>
                  <a:srgbClr val="FF0000"/>
                </a:solidFill>
                <a:latin typeface="Calibri"/>
              </a:rPr>
              <a:t>Ginsparg</a:t>
            </a:r>
            <a:r>
              <a:rPr lang="fr-FR" sz="2000" dirty="0"/>
              <a:t>,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smtClean="0">
                <a:solidFill>
                  <a:srgbClr val="000000"/>
                </a:solidFill>
              </a:rPr>
              <a:t>physicien au</a:t>
            </a:r>
            <a:r>
              <a:rPr lang="fr-FR" sz="2000" dirty="0" smtClean="0">
                <a:solidFill>
                  <a:srgbClr val="3366FF"/>
                </a:solidFill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Los </a:t>
            </a:r>
            <a:r>
              <a:rPr lang="fr-FR" sz="2000" dirty="0" err="1" smtClean="0">
                <a:solidFill>
                  <a:srgbClr val="000000"/>
                </a:solidFill>
                <a:latin typeface="Calibri"/>
              </a:rPr>
              <a:t>Alamos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 National </a:t>
            </a:r>
            <a:r>
              <a:rPr lang="fr-FR" sz="2000" dirty="0" err="1" smtClean="0">
                <a:solidFill>
                  <a:srgbClr val="000000"/>
                </a:solidFill>
                <a:latin typeface="Calibri"/>
              </a:rPr>
              <a:t>Laboratory</a:t>
            </a:r>
            <a:r>
              <a:rPr lang="fr-FR" sz="2000" dirty="0">
                <a:solidFill>
                  <a:srgbClr val="000000"/>
                </a:solidFill>
                <a:latin typeface="Calibri"/>
              </a:rPr>
              <a:t>,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 </a:t>
            </a:r>
          </a:p>
          <a:p>
            <a:pPr algn="ctr"/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crée la </a:t>
            </a:r>
            <a:r>
              <a:rPr lang="fr-FR" sz="2000" dirty="0" smtClean="0">
                <a:solidFill>
                  <a:srgbClr val="FF0000"/>
                </a:solidFill>
                <a:latin typeface="Calibri"/>
              </a:rPr>
              <a:t>plate-forme en accès libre </a:t>
            </a:r>
            <a:r>
              <a:rPr lang="fr-FR" sz="2000" i="1" dirty="0" err="1">
                <a:solidFill>
                  <a:srgbClr val="FF0000"/>
                </a:solidFill>
                <a:latin typeface="Calibri"/>
              </a:rPr>
              <a:t>a</a:t>
            </a:r>
            <a:r>
              <a:rPr lang="fr-FR" sz="2000" i="1" dirty="0" err="1" smtClean="0">
                <a:solidFill>
                  <a:srgbClr val="FF0000"/>
                </a:solidFill>
                <a:latin typeface="Calibri"/>
              </a:rPr>
              <a:t>rXiv</a:t>
            </a:r>
            <a:r>
              <a:rPr lang="fr-FR" sz="20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pour échanger les prépublications (</a:t>
            </a:r>
            <a:r>
              <a:rPr lang="fr-FR" sz="2000" dirty="0" err="1" smtClean="0">
                <a:solidFill>
                  <a:srgbClr val="3366FF"/>
                </a:solidFill>
                <a:latin typeface="Calibri"/>
              </a:rPr>
              <a:t>preprints</a:t>
            </a:r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) de physique, mathématiques et informatique 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entre chercheurs</a:t>
            </a:r>
            <a:r>
              <a:rPr lang="fr-FR" sz="2000" dirty="0" smtClean="0">
                <a:latin typeface="Calibri"/>
              </a:rPr>
              <a:t>.</a:t>
            </a:r>
            <a:endParaRPr lang="fr-FR" sz="2000" dirty="0">
              <a:latin typeface="Calibri"/>
            </a:endParaRPr>
          </a:p>
          <a:p>
            <a:pPr algn="ctr"/>
            <a:endParaRPr lang="fr-FR" sz="800" i="1" dirty="0" smtClean="0"/>
          </a:p>
          <a:p>
            <a:pPr marL="342900" indent="-342900" algn="ctr">
              <a:buFont typeface="Arial"/>
              <a:buChar char="•"/>
            </a:pPr>
            <a:r>
              <a:rPr lang="fr-FR" sz="2000" dirty="0" smtClean="0">
                <a:solidFill>
                  <a:srgbClr val="000000"/>
                </a:solidFill>
              </a:rPr>
              <a:t>En </a:t>
            </a:r>
            <a:r>
              <a:rPr lang="is-IS" sz="2000" dirty="0" smtClean="0">
                <a:solidFill>
                  <a:srgbClr val="FF0000"/>
                </a:solidFill>
              </a:rPr>
              <a:t>1994 </a:t>
            </a:r>
            <a:r>
              <a:rPr lang="fr-FR" sz="2000" i="1" dirty="0" smtClean="0">
                <a:solidFill>
                  <a:srgbClr val="FF0000"/>
                </a:solidFill>
              </a:rPr>
              <a:t>Michael Jensen</a:t>
            </a:r>
            <a:r>
              <a:rPr lang="fr-FR" sz="2000" dirty="0"/>
              <a:t>,</a:t>
            </a:r>
            <a:r>
              <a:rPr lang="is-IS" sz="2000" dirty="0">
                <a:solidFill>
                  <a:srgbClr val="000000"/>
                </a:solidFill>
              </a:rPr>
              <a:t> </a:t>
            </a:r>
            <a:r>
              <a:rPr lang="is-IS" sz="2000" dirty="0" smtClean="0">
                <a:solidFill>
                  <a:srgbClr val="000000"/>
                </a:solidFill>
              </a:rPr>
              <a:t>professeur </a:t>
            </a:r>
            <a:r>
              <a:rPr lang="is-IS" sz="2000" dirty="0">
                <a:solidFill>
                  <a:srgbClr val="000000"/>
                </a:solidFill>
              </a:rPr>
              <a:t>d’économie</a:t>
            </a:r>
            <a:r>
              <a:rPr lang="fr-FR" sz="2000" dirty="0">
                <a:solidFill>
                  <a:srgbClr val="0000FF"/>
                </a:solidFill>
              </a:rPr>
              <a:t> </a:t>
            </a:r>
            <a:r>
              <a:rPr lang="fr-FR" sz="2000" dirty="0" smtClean="0">
                <a:solidFill>
                  <a:srgbClr val="000000"/>
                </a:solidFill>
              </a:rPr>
              <a:t>à l’Université d’Harvard, </a:t>
            </a:r>
          </a:p>
          <a:p>
            <a:pPr algn="ctr"/>
            <a:r>
              <a:rPr lang="en-US" sz="2000" dirty="0" err="1" smtClean="0"/>
              <a:t>crée</a:t>
            </a:r>
            <a:r>
              <a:rPr lang="en-US" sz="2000" dirty="0" smtClean="0"/>
              <a:t> la </a:t>
            </a:r>
            <a:r>
              <a:rPr lang="en-US" sz="2000" dirty="0" smtClean="0">
                <a:solidFill>
                  <a:srgbClr val="FF0000"/>
                </a:solidFill>
              </a:rPr>
              <a:t>plate-</a:t>
            </a:r>
            <a:r>
              <a:rPr lang="en-US" sz="2000" dirty="0" err="1" smtClean="0">
                <a:solidFill>
                  <a:srgbClr val="FF0000"/>
                </a:solidFill>
              </a:rPr>
              <a:t>forme</a:t>
            </a:r>
            <a:r>
              <a:rPr lang="en-US" sz="2000" dirty="0" smtClean="0">
                <a:solidFill>
                  <a:srgbClr val="FF0000"/>
                </a:solidFill>
              </a:rPr>
              <a:t> en </a:t>
            </a:r>
            <a:r>
              <a:rPr lang="en-US" sz="2000" dirty="0" err="1" smtClean="0">
                <a:solidFill>
                  <a:srgbClr val="FF0000"/>
                </a:solidFill>
              </a:rPr>
              <a:t>accès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libre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i="1" dirty="0" smtClean="0">
                <a:solidFill>
                  <a:srgbClr val="FF0000"/>
                </a:solidFill>
              </a:rPr>
              <a:t>SSRN  </a:t>
            </a:r>
            <a:r>
              <a:rPr lang="fr-FR" sz="2000" dirty="0">
                <a:solidFill>
                  <a:srgbClr val="3366FF"/>
                </a:solidFill>
              </a:rPr>
              <a:t>pour échanger les </a:t>
            </a:r>
            <a:r>
              <a:rPr lang="fr-FR" sz="2000" dirty="0" smtClean="0">
                <a:solidFill>
                  <a:srgbClr val="3366FF"/>
                </a:solidFill>
              </a:rPr>
              <a:t>prépublications</a:t>
            </a:r>
          </a:p>
          <a:p>
            <a:pPr algn="ctr"/>
            <a:r>
              <a:rPr lang="fr-FR" sz="2000" dirty="0">
                <a:solidFill>
                  <a:srgbClr val="3366FF"/>
                </a:solidFill>
              </a:rPr>
              <a:t>d</a:t>
            </a:r>
            <a:r>
              <a:rPr lang="fr-FR" sz="2000" dirty="0" smtClean="0">
                <a:solidFill>
                  <a:srgbClr val="3366FF"/>
                </a:solidFill>
              </a:rPr>
              <a:t>’économie et de </a:t>
            </a:r>
            <a:r>
              <a:rPr lang="fr-FR" sz="2000" dirty="0">
                <a:solidFill>
                  <a:srgbClr val="3366FF"/>
                </a:solidFill>
              </a:rPr>
              <a:t>sciences </a:t>
            </a:r>
            <a:r>
              <a:rPr lang="fr-FR" sz="2000" dirty="0" smtClean="0">
                <a:solidFill>
                  <a:srgbClr val="3366FF"/>
                </a:solidFill>
              </a:rPr>
              <a:t>sociales</a:t>
            </a:r>
            <a:r>
              <a:rPr lang="fr-FR" sz="2000" dirty="0" smtClean="0">
                <a:solidFill>
                  <a:srgbClr val="000000"/>
                </a:solidFill>
              </a:rPr>
              <a:t>, qui était </a:t>
            </a:r>
            <a:r>
              <a:rPr lang="fr-FR" sz="2000" dirty="0" smtClean="0">
                <a:solidFill>
                  <a:srgbClr val="28C191"/>
                </a:solidFill>
              </a:rPr>
              <a:t>le plus grand dépôt  de prépublications </a:t>
            </a:r>
          </a:p>
          <a:p>
            <a:pPr algn="ctr"/>
            <a:r>
              <a:rPr lang="fr-FR" sz="2000" dirty="0" smtClean="0">
                <a:solidFill>
                  <a:srgbClr val="28C191"/>
                </a:solidFill>
              </a:rPr>
              <a:t>en accès libre  mais le </a:t>
            </a:r>
            <a:r>
              <a:rPr lang="fr-FR" sz="2000" dirty="0" err="1" smtClean="0">
                <a:solidFill>
                  <a:srgbClr val="28C191"/>
                </a:solidFill>
              </a:rPr>
              <a:t>publicheur</a:t>
            </a:r>
            <a:r>
              <a:rPr lang="fr-FR" sz="2000" dirty="0" smtClean="0">
                <a:solidFill>
                  <a:srgbClr val="28C191"/>
                </a:solidFill>
              </a:rPr>
              <a:t> commercial </a:t>
            </a:r>
            <a:r>
              <a:rPr lang="fr-FR" sz="2000" i="1" dirty="0" smtClean="0">
                <a:solidFill>
                  <a:srgbClr val="28C191"/>
                </a:solidFill>
              </a:rPr>
              <a:t>Elsevier</a:t>
            </a:r>
            <a:r>
              <a:rPr lang="fr-FR" sz="2000" dirty="0" smtClean="0">
                <a:solidFill>
                  <a:srgbClr val="28C191"/>
                </a:solidFill>
              </a:rPr>
              <a:t> l’a racheté en 2016</a:t>
            </a:r>
            <a:r>
              <a:rPr lang="fr-FR" sz="2000" dirty="0" smtClean="0">
                <a:solidFill>
                  <a:srgbClr val="000000"/>
                </a:solidFill>
              </a:rPr>
              <a:t>.</a:t>
            </a:r>
          </a:p>
          <a:p>
            <a:pPr algn="ctr"/>
            <a:endParaRPr lang="fr-FR" sz="800" dirty="0" smtClean="0"/>
          </a:p>
          <a:p>
            <a:pPr marL="342900" indent="-342900" algn="ctr">
              <a:buFont typeface="Arial"/>
              <a:buChar char="•"/>
            </a:pPr>
            <a:r>
              <a:rPr lang="fr-FR" sz="2000" dirty="0"/>
              <a:t>E</a:t>
            </a:r>
            <a:r>
              <a:rPr lang="fr-FR" sz="2000" dirty="0" smtClean="0"/>
              <a:t>n </a:t>
            </a:r>
            <a:r>
              <a:rPr lang="fr-FR" sz="2000" dirty="0" smtClean="0">
                <a:solidFill>
                  <a:srgbClr val="FF0000"/>
                </a:solidFill>
              </a:rPr>
              <a:t>1998</a:t>
            </a:r>
            <a:r>
              <a:rPr lang="is-IS" sz="2000" dirty="0" smtClean="0">
                <a:solidFill>
                  <a:srgbClr val="3366FF"/>
                </a:solidFill>
              </a:rPr>
              <a:t> </a:t>
            </a:r>
            <a:r>
              <a:rPr lang="is-IS" sz="2000" i="1" dirty="0">
                <a:solidFill>
                  <a:srgbClr val="FF0000"/>
                </a:solidFill>
              </a:rPr>
              <a:t>John </a:t>
            </a:r>
            <a:r>
              <a:rPr lang="is-IS" sz="2000" i="1" dirty="0" smtClean="0">
                <a:solidFill>
                  <a:srgbClr val="FF0000"/>
                </a:solidFill>
              </a:rPr>
              <a:t>Willinsky</a:t>
            </a:r>
            <a:r>
              <a:rPr lang="fr-FR" sz="2000" dirty="0"/>
              <a:t>,</a:t>
            </a:r>
            <a:r>
              <a:rPr lang="is-IS" sz="2000" dirty="0"/>
              <a:t> </a:t>
            </a:r>
            <a:r>
              <a:rPr lang="is-IS" sz="2000" dirty="0" smtClean="0"/>
              <a:t>professeur</a:t>
            </a:r>
            <a:r>
              <a:rPr lang="is-IS" sz="2000" i="1" dirty="0" smtClean="0">
                <a:solidFill>
                  <a:srgbClr val="FF0000"/>
                </a:solidFill>
              </a:rPr>
              <a:t> </a:t>
            </a:r>
            <a:r>
              <a:rPr lang="fr-FR" sz="2000" dirty="0">
                <a:solidFill>
                  <a:srgbClr val="000000"/>
                </a:solidFill>
              </a:rPr>
              <a:t>à l’Université de </a:t>
            </a:r>
            <a:r>
              <a:rPr lang="fr-FR" sz="2000" dirty="0" err="1" smtClean="0">
                <a:solidFill>
                  <a:srgbClr val="000000"/>
                </a:solidFill>
              </a:rPr>
              <a:t>Stanford</a:t>
            </a:r>
            <a:endParaRPr lang="fr-FR" sz="2000" dirty="0" smtClean="0">
              <a:solidFill>
                <a:srgbClr val="000000"/>
              </a:solidFill>
            </a:endParaRPr>
          </a:p>
          <a:p>
            <a:pPr algn="ctr"/>
            <a:r>
              <a:rPr lang="fr-FR" sz="2000" dirty="0"/>
              <a:t>c</a:t>
            </a:r>
            <a:r>
              <a:rPr lang="is-IS" sz="2000" dirty="0" smtClean="0"/>
              <a:t>rée </a:t>
            </a:r>
            <a:r>
              <a:rPr lang="is-IS" sz="2000" dirty="0" smtClean="0">
                <a:solidFill>
                  <a:srgbClr val="000000"/>
                </a:solidFill>
              </a:rPr>
              <a:t>le </a:t>
            </a:r>
            <a:r>
              <a:rPr lang="is-IS" sz="2000" dirty="0" smtClean="0">
                <a:solidFill>
                  <a:srgbClr val="FF0000"/>
                </a:solidFill>
              </a:rPr>
              <a:t>logiciel libre </a:t>
            </a:r>
            <a:r>
              <a:rPr lang="is-IS" sz="2000" i="1" dirty="0" smtClean="0">
                <a:solidFill>
                  <a:srgbClr val="FF0000"/>
                </a:solidFill>
              </a:rPr>
              <a:t>OJS (Open Journal System)</a:t>
            </a:r>
            <a:r>
              <a:rPr lang="is-IS" sz="2000" dirty="0" smtClean="0">
                <a:solidFill>
                  <a:srgbClr val="FF0000"/>
                </a:solidFill>
              </a:rPr>
              <a:t> </a:t>
            </a:r>
            <a:r>
              <a:rPr lang="is-IS" sz="2000" dirty="0" smtClean="0">
                <a:solidFill>
                  <a:srgbClr val="3366FF"/>
                </a:solidFill>
              </a:rPr>
              <a:t>pour gérer la révision par les pairs et la publication d’articles</a:t>
            </a:r>
            <a:r>
              <a:rPr lang="fr-FR" sz="2000" dirty="0" smtClean="0">
                <a:solidFill>
                  <a:srgbClr val="000000"/>
                </a:solidFill>
              </a:rPr>
              <a:t>, qui est </a:t>
            </a:r>
            <a:r>
              <a:rPr lang="fr-FR" sz="2000" dirty="0" smtClean="0">
                <a:solidFill>
                  <a:srgbClr val="28C191"/>
                </a:solidFill>
              </a:rPr>
              <a:t>utilisé par 35 000 revues de recherche.</a:t>
            </a:r>
            <a:r>
              <a:rPr lang="is-IS" sz="2000" dirty="0" smtClean="0">
                <a:solidFill>
                  <a:srgbClr val="28C191"/>
                </a:solidFill>
              </a:rPr>
              <a:t> </a:t>
            </a:r>
          </a:p>
          <a:p>
            <a:pPr algn="ctr"/>
            <a:endParaRPr lang="fr-FR" sz="2300" dirty="0" smtClean="0"/>
          </a:p>
          <a:p>
            <a:pPr algn="ctr"/>
            <a:endParaRPr lang="fr-FR" sz="1200" dirty="0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7080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9325" y="2712402"/>
            <a:ext cx="7138493" cy="1200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Aujourd’hui</a:t>
            </a:r>
            <a:r>
              <a:rPr lang="en-US" sz="2400" dirty="0" smtClean="0"/>
              <a:t> </a:t>
            </a:r>
            <a:r>
              <a:rPr lang="en-US" sz="2400" dirty="0" err="1" smtClean="0"/>
              <a:t>quelques</a:t>
            </a:r>
            <a:r>
              <a:rPr lang="en-US" sz="2400" dirty="0" smtClean="0"/>
              <a:t> </a:t>
            </a:r>
            <a:r>
              <a:rPr lang="en-US" sz="2400" dirty="0" err="1" smtClean="0"/>
              <a:t>entreprises</a:t>
            </a:r>
            <a:r>
              <a:rPr lang="en-US" sz="2400" dirty="0" smtClean="0"/>
              <a:t> </a:t>
            </a:r>
            <a:r>
              <a:rPr lang="en-US" sz="2400" dirty="0" err="1" smtClean="0"/>
              <a:t>commerciales</a:t>
            </a:r>
            <a:r>
              <a:rPr lang="en-US" sz="2400" dirty="0" smtClean="0"/>
              <a:t> </a:t>
            </a:r>
            <a:r>
              <a:rPr lang="en-US" sz="2400" dirty="0" err="1" smtClean="0"/>
              <a:t>privées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err="1"/>
              <a:t>o</a:t>
            </a:r>
            <a:r>
              <a:rPr lang="en-US" sz="2400" dirty="0" err="1" smtClean="0"/>
              <a:t>nt</a:t>
            </a:r>
            <a:r>
              <a:rPr lang="en-US" sz="2400" dirty="0" smtClean="0"/>
              <a:t> </a:t>
            </a:r>
            <a:r>
              <a:rPr lang="en-US" sz="2400" dirty="0" err="1" smtClean="0"/>
              <a:t>pris</a:t>
            </a:r>
            <a:r>
              <a:rPr lang="en-US" sz="2400" dirty="0" smtClean="0"/>
              <a:t> de </a:t>
            </a:r>
            <a:r>
              <a:rPr lang="en-US" sz="2400" dirty="0" err="1" smtClean="0"/>
              <a:t>contrôle</a:t>
            </a:r>
            <a:r>
              <a:rPr lang="en-US" sz="2400" dirty="0" smtClean="0"/>
              <a:t> des revues de </a:t>
            </a:r>
            <a:r>
              <a:rPr lang="en-US" sz="2400" dirty="0" err="1" smtClean="0"/>
              <a:t>recherche</a:t>
            </a:r>
            <a:endParaRPr lang="en-US" sz="2400" dirty="0" smtClean="0"/>
          </a:p>
          <a:p>
            <a:pPr algn="ctr"/>
            <a:r>
              <a:rPr lang="en-US" sz="2400" dirty="0" err="1" smtClean="0"/>
              <a:t>afin</a:t>
            </a:r>
            <a:r>
              <a:rPr lang="en-US" sz="2400" dirty="0" smtClean="0"/>
              <a:t> de </a:t>
            </a:r>
            <a:r>
              <a:rPr lang="en-US" sz="2400" dirty="0" err="1" smtClean="0"/>
              <a:t>maximiser</a:t>
            </a:r>
            <a:r>
              <a:rPr lang="en-US" sz="2400" dirty="0" smtClean="0"/>
              <a:t> </a:t>
            </a:r>
            <a:r>
              <a:rPr lang="en-US" sz="2400" dirty="0" err="1" smtClean="0"/>
              <a:t>leurs</a:t>
            </a:r>
            <a:r>
              <a:rPr lang="en-US" sz="2400" dirty="0" smtClean="0"/>
              <a:t> profits </a:t>
            </a:r>
          </a:p>
        </p:txBody>
      </p:sp>
    </p:spTree>
    <p:extLst>
      <p:ext uri="{BB962C8B-B14F-4D97-AF65-F5344CB8AC3E}">
        <p14:creationId xmlns:p14="http://schemas.microsoft.com/office/powerpoint/2010/main" val="324253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Qui a accès </a:t>
            </a:r>
            <a:r>
              <a:rPr lang="fr-FR" sz="3300" b="1" smtClean="0">
                <a:solidFill>
                  <a:srgbClr val="FF0000"/>
                </a:solidFill>
                <a:latin typeface="Arial"/>
              </a:rPr>
              <a:t>aux publications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de recherche?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197296" y="1052736"/>
            <a:ext cx="8839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200" dirty="0" smtClean="0">
                <a:latin typeface="Calibri"/>
              </a:rPr>
              <a:t>Aujourd’hui </a:t>
            </a:r>
            <a:r>
              <a:rPr lang="fr-FR" sz="2200" dirty="0" smtClean="0">
                <a:solidFill>
                  <a:srgbClr val="28C191"/>
                </a:solidFill>
                <a:latin typeface="Calibri"/>
              </a:rPr>
              <a:t>s</a:t>
            </a:r>
            <a:r>
              <a:rPr lang="fr-FR" sz="2200" b="0" dirty="0" smtClean="0">
                <a:solidFill>
                  <a:srgbClr val="28C191"/>
                </a:solidFill>
                <a:latin typeface="Calibri"/>
              </a:rPr>
              <a:t>euls les chercheurs travaillant dans des institutions et des pays suffisamment riches pour pouvoir payer des abonnements très coûteux</a:t>
            </a:r>
            <a:r>
              <a:rPr lang="fr-FR" sz="2200" b="0" dirty="0" smtClean="0">
                <a:latin typeface="Calibri"/>
              </a:rPr>
              <a:t>.</a:t>
            </a:r>
            <a:endParaRPr lang="fr-FR" sz="2200" b="0" dirty="0">
              <a:latin typeface="Calibri"/>
            </a:endParaRPr>
          </a:p>
        </p:txBody>
      </p:sp>
      <p:sp>
        <p:nvSpPr>
          <p:cNvPr id="7" name="ZoneTexte 8"/>
          <p:cNvSpPr txBox="1">
            <a:spLocks noChangeArrowheads="1"/>
          </p:cNvSpPr>
          <p:nvPr/>
        </p:nvSpPr>
        <p:spPr bwMode="auto">
          <a:xfrm>
            <a:off x="107504" y="1801560"/>
            <a:ext cx="8928992" cy="14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latin typeface="Calibri"/>
              </a:rPr>
              <a:t> </a:t>
            </a:r>
            <a:r>
              <a:rPr lang="fr-FR" sz="2200" dirty="0" smtClean="0"/>
              <a:t>Les </a:t>
            </a:r>
            <a:r>
              <a:rPr lang="fr-FR" sz="2200" dirty="0"/>
              <a:t>chercheurs travaillant dans des </a:t>
            </a:r>
            <a:r>
              <a:rPr lang="fr-FR" sz="2200" dirty="0">
                <a:solidFill>
                  <a:srgbClr val="3366FF"/>
                </a:solidFill>
              </a:rPr>
              <a:t>entreprises</a:t>
            </a:r>
            <a:r>
              <a:rPr lang="fr-FR" sz="2200" dirty="0"/>
              <a:t> ou dans des </a:t>
            </a:r>
            <a:r>
              <a:rPr lang="fr-FR" sz="2200" dirty="0" smtClean="0"/>
              <a:t>institutions pauvres, les </a:t>
            </a:r>
            <a:r>
              <a:rPr lang="fr-FR" sz="2200" dirty="0">
                <a:solidFill>
                  <a:srgbClr val="3366FF"/>
                </a:solidFill>
              </a:rPr>
              <a:t>étudiants</a:t>
            </a:r>
            <a:r>
              <a:rPr lang="fr-FR" sz="2200" dirty="0"/>
              <a:t>, les chercheurs </a:t>
            </a:r>
            <a:r>
              <a:rPr lang="fr-FR" sz="2200" dirty="0" smtClean="0">
                <a:solidFill>
                  <a:srgbClr val="3366FF"/>
                </a:solidFill>
              </a:rPr>
              <a:t>retraités</a:t>
            </a:r>
            <a:r>
              <a:rPr lang="fr-FR" sz="2200" dirty="0" smtClean="0"/>
              <a:t>, les </a:t>
            </a:r>
            <a:r>
              <a:rPr lang="fr-FR" sz="2200" dirty="0" smtClean="0">
                <a:solidFill>
                  <a:srgbClr val="3366FF"/>
                </a:solidFill>
              </a:rPr>
              <a:t>enseignants</a:t>
            </a:r>
            <a:r>
              <a:rPr lang="fr-FR" sz="2200" dirty="0" smtClean="0"/>
              <a:t> du secondaire, les </a:t>
            </a:r>
            <a:r>
              <a:rPr lang="fr-FR" sz="2200" dirty="0" smtClean="0">
                <a:solidFill>
                  <a:srgbClr val="3366FF"/>
                </a:solidFill>
              </a:rPr>
              <a:t>journalistes</a:t>
            </a:r>
            <a:r>
              <a:rPr lang="fr-FR" sz="2200" dirty="0" smtClean="0"/>
              <a:t> </a:t>
            </a:r>
            <a:r>
              <a:rPr lang="fr-FR" sz="2200" dirty="0"/>
              <a:t>et </a:t>
            </a:r>
            <a:r>
              <a:rPr lang="fr-FR" sz="2200" dirty="0" smtClean="0"/>
              <a:t>la </a:t>
            </a:r>
            <a:r>
              <a:rPr lang="fr-FR" sz="2200" dirty="0" smtClean="0">
                <a:solidFill>
                  <a:srgbClr val="3366FF"/>
                </a:solidFill>
              </a:rPr>
              <a:t>majorité des contribuables </a:t>
            </a:r>
            <a:r>
              <a:rPr lang="fr-FR" sz="2200" dirty="0"/>
              <a:t>qui financent la recherche publique </a:t>
            </a:r>
            <a:r>
              <a:rPr lang="fr-FR" sz="2200" dirty="0" smtClean="0">
                <a:solidFill>
                  <a:srgbClr val="3366FF"/>
                </a:solidFill>
              </a:rPr>
              <a:t>n’y ont </a:t>
            </a:r>
            <a:r>
              <a:rPr lang="fr-FR" sz="2200" dirty="0">
                <a:solidFill>
                  <a:srgbClr val="3366FF"/>
                </a:solidFill>
              </a:rPr>
              <a:t>pas </a:t>
            </a:r>
            <a:r>
              <a:rPr lang="fr-FR" sz="2200" dirty="0" smtClean="0">
                <a:solidFill>
                  <a:srgbClr val="3366FF"/>
                </a:solidFill>
              </a:rPr>
              <a:t>accès</a:t>
            </a:r>
            <a:r>
              <a:rPr lang="fr-FR" sz="2200" dirty="0" smtClean="0"/>
              <a:t>.</a:t>
            </a:r>
            <a:endParaRPr lang="fr-FR" sz="2200" b="0" dirty="0"/>
          </a:p>
        </p:txBody>
      </p:sp>
      <p:sp>
        <p:nvSpPr>
          <p:cNvPr id="8" name="ZoneTexte 8"/>
          <p:cNvSpPr txBox="1">
            <a:spLocks noChangeArrowheads="1"/>
          </p:cNvSpPr>
          <p:nvPr/>
        </p:nvSpPr>
        <p:spPr bwMode="auto">
          <a:xfrm>
            <a:off x="609600" y="3357860"/>
            <a:ext cx="8001000" cy="22313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b="1" i="1" dirty="0" smtClean="0">
                <a:solidFill>
                  <a:srgbClr val="28C191"/>
                </a:solidFill>
                <a:latin typeface="Calibri"/>
              </a:rPr>
              <a:t>   </a:t>
            </a:r>
            <a:r>
              <a:rPr lang="fr-FR" sz="2200" dirty="0" smtClean="0"/>
              <a:t>Quand vous donnez une idée, vous ne la perdez pas,</a:t>
            </a:r>
          </a:p>
          <a:p>
            <a:pPr algn="ctr"/>
            <a:r>
              <a:rPr lang="fr-FR" sz="2200" dirty="0"/>
              <a:t>c</a:t>
            </a:r>
            <a:r>
              <a:rPr lang="fr-FR" sz="2200" dirty="0" smtClean="0"/>
              <a:t>ontrairement à un produit matériel, mais</a:t>
            </a:r>
          </a:p>
          <a:p>
            <a:pPr algn="ctr"/>
            <a:r>
              <a:rPr lang="fr-FR" sz="2200" dirty="0" smtClean="0">
                <a:solidFill>
                  <a:srgbClr val="28C191"/>
                </a:solidFill>
              </a:rPr>
              <a:t>  </a:t>
            </a:r>
            <a:r>
              <a:rPr lang="fr-FR" sz="2200" dirty="0">
                <a:solidFill>
                  <a:srgbClr val="28C191"/>
                </a:solidFill>
              </a:rPr>
              <a:t>l</a:t>
            </a:r>
            <a:r>
              <a:rPr lang="fr-FR" sz="2200" dirty="0" smtClean="0">
                <a:solidFill>
                  <a:srgbClr val="28C191"/>
                </a:solidFill>
              </a:rPr>
              <a:t>es résultats d’un article qui n’est pas lu sont perdus</a:t>
            </a:r>
            <a:r>
              <a:rPr lang="fr-FR" sz="2200" dirty="0" smtClean="0"/>
              <a:t>.</a:t>
            </a:r>
          </a:p>
          <a:p>
            <a:pPr algn="ctr"/>
            <a:r>
              <a:rPr lang="fr-FR" sz="2400" dirty="0" smtClean="0"/>
              <a:t> 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     </a:t>
            </a:r>
            <a:r>
              <a:rPr lang="fr-FR" sz="2200" dirty="0" smtClean="0">
                <a:solidFill>
                  <a:srgbClr val="FF0000"/>
                </a:solidFill>
              </a:rPr>
              <a:t>La connaissance</a:t>
            </a:r>
            <a:r>
              <a:rPr lang="fr-FR" sz="2200" dirty="0" smtClean="0"/>
              <a:t> </a:t>
            </a:r>
            <a:r>
              <a:rPr lang="fr-FR" sz="2200" dirty="0" smtClean="0">
                <a:solidFill>
                  <a:srgbClr val="FF0000"/>
                </a:solidFill>
              </a:rPr>
              <a:t>ne devrait pas être </a:t>
            </a:r>
            <a:r>
              <a:rPr lang="fr-FR" sz="2200" dirty="0" smtClean="0">
                <a:solidFill>
                  <a:srgbClr val="000000"/>
                </a:solidFill>
              </a:rPr>
              <a:t>un produit </a:t>
            </a:r>
            <a:r>
              <a:rPr lang="fr-FR" sz="2200" dirty="0" smtClean="0">
                <a:solidFill>
                  <a:srgbClr val="FF0000"/>
                </a:solidFill>
              </a:rPr>
              <a:t>commercial</a:t>
            </a:r>
            <a:r>
              <a:rPr lang="fr-FR" sz="2200" dirty="0" smtClean="0">
                <a:solidFill>
                  <a:srgbClr val="000000"/>
                </a:solidFill>
              </a:rPr>
              <a:t>,</a:t>
            </a:r>
          </a:p>
          <a:p>
            <a:pPr algn="ctr"/>
            <a:r>
              <a:rPr lang="fr-FR" sz="2200" dirty="0"/>
              <a:t>v</a:t>
            </a:r>
            <a:r>
              <a:rPr lang="fr-FR" sz="2200" dirty="0" smtClean="0"/>
              <a:t>oire </a:t>
            </a:r>
            <a:r>
              <a:rPr lang="fr-FR" sz="2200" dirty="0" smtClean="0">
                <a:solidFill>
                  <a:srgbClr val="FF0000"/>
                </a:solidFill>
              </a:rPr>
              <a:t>spéculatif, mais un bien commun </a:t>
            </a:r>
            <a:r>
              <a:rPr lang="fr-FR" sz="2200" dirty="0" smtClean="0">
                <a:solidFill>
                  <a:srgbClr val="000000"/>
                </a:solidFill>
              </a:rPr>
              <a:t>qui doit être </a:t>
            </a:r>
            <a:r>
              <a:rPr lang="fr-FR" sz="2200" dirty="0" smtClean="0">
                <a:solidFill>
                  <a:srgbClr val="FF0000"/>
                </a:solidFill>
              </a:rPr>
              <a:t>transmis</a:t>
            </a:r>
            <a:r>
              <a:rPr lang="fr-FR" sz="2400" dirty="0" smtClean="0"/>
              <a:t>.</a:t>
            </a:r>
            <a:endParaRPr lang="fr-FR" sz="2400" dirty="0" smtClean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28600" y="5782270"/>
            <a:ext cx="4343400" cy="92333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Charlotte Hess and </a:t>
            </a:r>
            <a:r>
              <a:rPr lang="fr-FR" i="1" dirty="0" err="1" smtClean="0">
                <a:latin typeface="Times"/>
              </a:rPr>
              <a:t>Elinor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Ostrom</a:t>
            </a:r>
            <a:endParaRPr lang="fr-FR" i="1" dirty="0" smtClean="0">
              <a:latin typeface="Times"/>
            </a:endParaRPr>
          </a:p>
          <a:p>
            <a:pPr algn="ctr"/>
            <a:r>
              <a:rPr lang="fr-FR" i="1" dirty="0" err="1" smtClean="0">
                <a:latin typeface="Times"/>
              </a:rPr>
              <a:t>Understanding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knowledge</a:t>
            </a:r>
            <a:r>
              <a:rPr lang="fr-FR" i="1" dirty="0" smtClean="0">
                <a:latin typeface="Times"/>
              </a:rPr>
              <a:t> as a Commons</a:t>
            </a:r>
          </a:p>
          <a:p>
            <a:pPr algn="ctr"/>
            <a:r>
              <a:rPr lang="fr-FR" i="1" dirty="0" smtClean="0">
                <a:latin typeface="Times"/>
              </a:rPr>
              <a:t>MIT </a:t>
            </a:r>
            <a:r>
              <a:rPr lang="fr-FR" i="1" dirty="0" err="1" smtClean="0">
                <a:latin typeface="Times"/>
              </a:rPr>
              <a:t>Press</a:t>
            </a:r>
            <a:r>
              <a:rPr lang="fr-FR" i="1" dirty="0" smtClean="0">
                <a:latin typeface="Times"/>
              </a:rPr>
              <a:t>, 2006</a:t>
            </a:r>
          </a:p>
          <a:p>
            <a:endParaRPr lang="fr-FR" i="1" dirty="0">
              <a:latin typeface="Times"/>
            </a:endParaRPr>
          </a:p>
        </p:txBody>
      </p:sp>
      <p:graphicFrame>
        <p:nvGraphicFramePr>
          <p:cNvPr id="245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835646"/>
              </p:ext>
            </p:extLst>
          </p:nvPr>
        </p:nvGraphicFramePr>
        <p:xfrm>
          <a:off x="4267200" y="4437112"/>
          <a:ext cx="11430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3" imgW="228600" imgH="203200" progId="Equation.3">
                  <p:embed/>
                </p:oleObj>
              </mc:Choice>
              <mc:Fallback>
                <p:oleObj name="Equation" r:id="rId3" imgW="228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4437112"/>
                        <a:ext cx="1143000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4724400" y="5782270"/>
            <a:ext cx="4191000" cy="92333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 smtClean="0">
                <a:latin typeface="Times"/>
              </a:rPr>
              <a:t>Elinor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Ostrom</a:t>
            </a:r>
            <a:r>
              <a:rPr lang="fr-FR" i="1" dirty="0" smtClean="0">
                <a:latin typeface="Times"/>
              </a:rPr>
              <a:t>, Nobel </a:t>
            </a:r>
            <a:r>
              <a:rPr lang="fr-FR" i="1" dirty="0" err="1" smtClean="0">
                <a:latin typeface="Times"/>
              </a:rPr>
              <a:t>Prize</a:t>
            </a:r>
            <a:r>
              <a:rPr lang="fr-FR" i="1" dirty="0" smtClean="0">
                <a:latin typeface="Times"/>
              </a:rPr>
              <a:t> in </a:t>
            </a:r>
            <a:r>
              <a:rPr lang="fr-FR" i="1" dirty="0" err="1" smtClean="0">
                <a:latin typeface="Times"/>
              </a:rPr>
              <a:t>economic</a:t>
            </a:r>
            <a:r>
              <a:rPr lang="fr-FR" i="1" dirty="0" smtClean="0">
                <a:latin typeface="Times"/>
              </a:rPr>
              <a:t> sciences for ‘</a:t>
            </a:r>
            <a:r>
              <a:rPr lang="fr-FR" i="1" dirty="0" err="1" smtClean="0">
                <a:latin typeface="Times"/>
              </a:rPr>
              <a:t>her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analysis</a:t>
            </a:r>
            <a:r>
              <a:rPr lang="fr-FR" i="1" dirty="0" smtClean="0">
                <a:latin typeface="Times"/>
              </a:rPr>
              <a:t> of </a:t>
            </a:r>
            <a:r>
              <a:rPr lang="fr-FR" i="1" dirty="0" err="1" smtClean="0">
                <a:latin typeface="Times"/>
              </a:rPr>
              <a:t>economic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governance</a:t>
            </a:r>
            <a:r>
              <a:rPr lang="fr-FR" i="1" dirty="0" smtClean="0">
                <a:latin typeface="Times"/>
              </a:rPr>
              <a:t>, </a:t>
            </a:r>
            <a:r>
              <a:rPr lang="fr-FR" i="1" dirty="0" err="1" smtClean="0">
                <a:latin typeface="Times"/>
              </a:rPr>
              <a:t>especially</a:t>
            </a:r>
            <a:r>
              <a:rPr lang="fr-FR" i="1" dirty="0" smtClean="0">
                <a:latin typeface="Times"/>
              </a:rPr>
              <a:t> the Commons, 2009</a:t>
            </a:r>
          </a:p>
          <a:p>
            <a:endParaRPr lang="fr-FR" i="1" dirty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853067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7"/>
          <p:cNvSpPr txBox="1">
            <a:spLocks/>
          </p:cNvSpPr>
          <p:nvPr/>
        </p:nvSpPr>
        <p:spPr>
          <a:xfrm>
            <a:off x="179512" y="1052736"/>
            <a:ext cx="8856984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/>
              <a:t>Aujourd’hui</a:t>
            </a:r>
            <a:r>
              <a:rPr lang="fr-FR" sz="2400" dirty="0" smtClean="0">
                <a:solidFill>
                  <a:srgbClr val="3366FF"/>
                </a:solidFill>
              </a:rPr>
              <a:t> les </a:t>
            </a:r>
            <a:r>
              <a:rPr lang="fr-FR" sz="2400" dirty="0" err="1" smtClean="0">
                <a:solidFill>
                  <a:srgbClr val="3366FF"/>
                </a:solidFill>
              </a:rPr>
              <a:t>publicheurs</a:t>
            </a:r>
            <a:r>
              <a:rPr lang="fr-FR" sz="2400" dirty="0" smtClean="0">
                <a:solidFill>
                  <a:srgbClr val="3366FF"/>
                </a:solidFill>
              </a:rPr>
              <a:t> possèdent</a:t>
            </a:r>
            <a:r>
              <a:rPr lang="fr-FR" sz="2400" dirty="0" smtClean="0">
                <a:solidFill>
                  <a:srgbClr val="000000"/>
                </a:solidFill>
              </a:rPr>
              <a:t> les </a:t>
            </a:r>
            <a:r>
              <a:rPr lang="fr-FR" sz="2400" dirty="0" smtClean="0">
                <a:solidFill>
                  <a:srgbClr val="3366FF"/>
                </a:solidFill>
              </a:rPr>
              <a:t>revues </a:t>
            </a:r>
            <a:r>
              <a:rPr lang="fr-FR" sz="2400" dirty="0" smtClean="0"/>
              <a:t>et</a:t>
            </a:r>
            <a:r>
              <a:rPr lang="fr-FR" sz="2400" dirty="0" smtClean="0">
                <a:solidFill>
                  <a:srgbClr val="3366FF"/>
                </a:solidFill>
              </a:rPr>
              <a:t> </a:t>
            </a:r>
            <a:r>
              <a:rPr lang="fr-FR" sz="2400" dirty="0" smtClean="0">
                <a:solidFill>
                  <a:srgbClr val="000000"/>
                </a:solidFill>
              </a:rPr>
              <a:t>les </a:t>
            </a:r>
            <a:r>
              <a:rPr lang="fr-FR" sz="2400" dirty="0" smtClean="0">
                <a:solidFill>
                  <a:srgbClr val="3366FF"/>
                </a:solidFill>
              </a:rPr>
              <a:t>articles </a:t>
            </a:r>
            <a:r>
              <a:rPr lang="fr-FR" sz="2400" dirty="0" smtClean="0"/>
              <a:t>car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3366FF"/>
                </a:solidFill>
              </a:rPr>
              <a:t>ils obligent les chercheurs à leur céder gratuitement leurs droits d’auteur</a:t>
            </a:r>
            <a:r>
              <a:rPr lang="fr-FR" sz="2400" dirty="0" smtClean="0"/>
              <a:t>. Ils leur demandent aussi d’assurer gratuitement la révision des articles et de coordonner les comités éditoriaux.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528" y="3140968"/>
            <a:ext cx="8512094" cy="1200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fr-FR" sz="2400" dirty="0" smtClean="0"/>
              <a:t>Ce </a:t>
            </a:r>
            <a:r>
              <a:rPr lang="fr-FR" sz="2400" dirty="0">
                <a:solidFill>
                  <a:srgbClr val="FF0000"/>
                </a:solidFill>
              </a:rPr>
              <a:t>modèle économique </a:t>
            </a:r>
            <a:r>
              <a:rPr lang="fr-FR" sz="2400" dirty="0"/>
              <a:t>date </a:t>
            </a:r>
            <a:r>
              <a:rPr lang="fr-FR" sz="2400" dirty="0" smtClean="0">
                <a:solidFill>
                  <a:srgbClr val="FF0000"/>
                </a:solidFill>
              </a:rPr>
              <a:t>de l’ère de l’imprimerie</a:t>
            </a:r>
            <a:r>
              <a:rPr lang="fr-FR" sz="2400" dirty="0"/>
              <a:t>,</a:t>
            </a:r>
            <a:r>
              <a:rPr lang="fr-FR" sz="2400" dirty="0" smtClean="0"/>
              <a:t> quand </a:t>
            </a:r>
            <a:r>
              <a:rPr lang="fr-FR" sz="2400" dirty="0"/>
              <a:t>on </a:t>
            </a:r>
            <a:r>
              <a:rPr lang="fr-FR" sz="2400" dirty="0" smtClean="0"/>
              <a:t>n’avait pas </a:t>
            </a:r>
            <a:r>
              <a:rPr lang="fr-FR" sz="2400" i="1" dirty="0" smtClean="0"/>
              <a:t>Internet</a:t>
            </a:r>
            <a:r>
              <a:rPr lang="fr-FR" sz="2400" dirty="0"/>
              <a:t>, </a:t>
            </a:r>
            <a:r>
              <a:rPr lang="fr-FR" sz="2400" dirty="0" smtClean="0">
                <a:solidFill>
                  <a:srgbClr val="FF0000"/>
                </a:solidFill>
              </a:rPr>
              <a:t>mais  n’a plus de sens à l’ère numérique, sinon d’augmenter les profits</a:t>
            </a:r>
            <a:r>
              <a:rPr lang="fr-FR" sz="2400" dirty="0" smtClean="0"/>
              <a:t> des ‘majors’ et de leurs actionnaires.</a:t>
            </a:r>
            <a:endParaRPr lang="en-US" dirty="0"/>
          </a:p>
        </p:txBody>
      </p:sp>
      <p:sp>
        <p:nvSpPr>
          <p:cNvPr id="9" name="ZoneTexte 14"/>
          <p:cNvSpPr txBox="1"/>
          <p:nvPr/>
        </p:nvSpPr>
        <p:spPr>
          <a:xfrm>
            <a:off x="2123728" y="5877272"/>
            <a:ext cx="5112568" cy="830997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smtClean="0">
                <a:latin typeface="Times"/>
              </a:rPr>
              <a:t>Pour en savoir plus, voir sur </a:t>
            </a:r>
            <a:r>
              <a:rPr lang="fr-FR" sz="2400" i="1" dirty="0" err="1" smtClean="0">
                <a:latin typeface="Times"/>
              </a:rPr>
              <a:t>YouTube</a:t>
            </a:r>
            <a:r>
              <a:rPr lang="fr-FR" sz="2400" i="1" dirty="0" smtClean="0">
                <a:latin typeface="Times"/>
              </a:rPr>
              <a:t> :</a:t>
            </a:r>
          </a:p>
          <a:p>
            <a:pPr algn="ctr"/>
            <a:r>
              <a:rPr lang="fr-FR" sz="2400" i="1" dirty="0" smtClean="0">
                <a:latin typeface="Times"/>
              </a:rPr>
              <a:t>#</a:t>
            </a:r>
            <a:r>
              <a:rPr lang="fr-FR" sz="2400" i="1" dirty="0" err="1" smtClean="0">
                <a:latin typeface="Times"/>
              </a:rPr>
              <a:t>DataGueule</a:t>
            </a:r>
            <a:r>
              <a:rPr lang="fr-FR" sz="2400" i="1" dirty="0" smtClean="0">
                <a:latin typeface="Times"/>
              </a:rPr>
              <a:t> 63, Privés de savoir?</a:t>
            </a:r>
          </a:p>
        </p:txBody>
      </p:sp>
      <p:pic>
        <p:nvPicPr>
          <p:cNvPr id="5" name="Picture 4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360040" y="-90264"/>
            <a:ext cx="99005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Les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publicheurs</a:t>
            </a:r>
            <a:r>
              <a:rPr lang="fr-FR" sz="3300" b="1" smtClean="0">
                <a:solidFill>
                  <a:srgbClr val="FF0000"/>
                </a:solidFill>
                <a:latin typeface="Arial"/>
              </a:rPr>
              <a:t> en ont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pris le contrôle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0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1" name="Espace réservé du contenu 27"/>
          <p:cNvSpPr>
            <a:spLocks noGrp="1"/>
          </p:cNvSpPr>
          <p:nvPr>
            <p:ph idx="1"/>
          </p:nvPr>
        </p:nvSpPr>
        <p:spPr>
          <a:xfrm>
            <a:off x="539552" y="4437112"/>
            <a:ext cx="8496944" cy="1477327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>
                <a:solidFill>
                  <a:srgbClr val="28C191"/>
                </a:solidFill>
              </a:rPr>
              <a:t>L</a:t>
            </a:r>
            <a:r>
              <a:rPr lang="fr-FR" sz="2400" dirty="0" smtClean="0">
                <a:solidFill>
                  <a:srgbClr val="28C191"/>
                </a:solidFill>
              </a:rPr>
              <a:t>es chercheurs veulent reprendre le contrôle des revues</a:t>
            </a:r>
            <a:r>
              <a:rPr lang="fr-FR" sz="2400" dirty="0" smtClean="0">
                <a:solidFill>
                  <a:srgbClr val="000000"/>
                </a:solidFill>
              </a:rPr>
              <a:t>,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smtClean="0"/>
              <a:t>dont ils</a:t>
            </a:r>
          </a:p>
          <a:p>
            <a:pPr marL="0" indent="0">
              <a:buNone/>
            </a:pPr>
            <a:r>
              <a:rPr lang="fr-FR" sz="2400" dirty="0" smtClean="0"/>
              <a:t>assurent l’évaluation par les pairs, </a:t>
            </a:r>
            <a:r>
              <a:rPr lang="fr-FR" sz="2400" dirty="0" smtClean="0">
                <a:solidFill>
                  <a:srgbClr val="28C191"/>
                </a:solidFill>
              </a:rPr>
              <a:t>et des articles </a:t>
            </a:r>
            <a:r>
              <a:rPr lang="fr-FR" sz="2400" dirty="0" smtClean="0">
                <a:solidFill>
                  <a:srgbClr val="000000"/>
                </a:solidFill>
              </a:rPr>
              <a:t>qu’ils rédigent et publient </a:t>
            </a:r>
            <a:r>
              <a:rPr lang="fr-FR" sz="2400" dirty="0" smtClean="0">
                <a:solidFill>
                  <a:srgbClr val="3366FF"/>
                </a:solidFill>
              </a:rPr>
              <a:t>afin de maximiser leur dissémination grâce à </a:t>
            </a:r>
            <a:r>
              <a:rPr lang="fr-FR" sz="2400" i="1" dirty="0" smtClean="0">
                <a:solidFill>
                  <a:srgbClr val="3366FF"/>
                </a:solidFill>
              </a:rPr>
              <a:t>Internet</a:t>
            </a:r>
            <a:r>
              <a:rPr lang="fr-FR" sz="2400" dirty="0" smtClean="0"/>
              <a:t>. </a:t>
            </a:r>
          </a:p>
          <a:p>
            <a:pPr marL="0" indent="0">
              <a:lnSpc>
                <a:spcPct val="110000"/>
              </a:lnSpc>
              <a:buNone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146201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-762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Quels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publicheurs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dominent?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387890" y="1124744"/>
            <a:ext cx="84482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3366FF"/>
                </a:solidFill>
                <a:latin typeface="Calibri"/>
                <a:cs typeface="Calibri"/>
              </a:rPr>
              <a:t>Quatre entreprises commerciales privées dominent le ‘marché’ </a:t>
            </a:r>
            <a:r>
              <a:rPr lang="fr-FR" sz="2400" dirty="0" smtClean="0">
                <a:latin typeface="Calibri"/>
                <a:cs typeface="Calibri"/>
              </a:rPr>
              <a:t>:</a:t>
            </a:r>
          </a:p>
          <a:p>
            <a:pPr algn="ctr"/>
            <a:r>
              <a:rPr lang="fr-FR" sz="2400" i="1" dirty="0" smtClean="0">
                <a:latin typeface="Calibri"/>
                <a:cs typeface="Calibri"/>
              </a:rPr>
              <a:t>Reed Elsevier</a:t>
            </a:r>
            <a:r>
              <a:rPr lang="fr-FR" sz="2400" dirty="0" smtClean="0">
                <a:latin typeface="Calibri"/>
                <a:cs typeface="Calibri"/>
              </a:rPr>
              <a:t>, </a:t>
            </a:r>
            <a:r>
              <a:rPr lang="fr-FR" sz="2400" i="1" dirty="0" smtClean="0">
                <a:latin typeface="Calibri"/>
                <a:cs typeface="Calibri"/>
              </a:rPr>
              <a:t>Springer Nature</a:t>
            </a:r>
            <a:r>
              <a:rPr lang="fr-FR" sz="2400" dirty="0" smtClean="0">
                <a:latin typeface="Calibri"/>
                <a:cs typeface="Calibri"/>
              </a:rPr>
              <a:t>, </a:t>
            </a:r>
            <a:r>
              <a:rPr lang="fr-FR" sz="2400" i="1" dirty="0" err="1" smtClean="0">
                <a:latin typeface="Calibri"/>
                <a:cs typeface="Calibri"/>
              </a:rPr>
              <a:t>Wiley-Blackwell</a:t>
            </a:r>
            <a:r>
              <a:rPr lang="fr-FR" sz="2400" i="1" dirty="0" smtClean="0">
                <a:latin typeface="Calibri"/>
                <a:cs typeface="Calibri"/>
              </a:rPr>
              <a:t> </a:t>
            </a:r>
            <a:r>
              <a:rPr lang="fr-FR" sz="2400" dirty="0" smtClean="0">
                <a:latin typeface="Calibri"/>
                <a:cs typeface="Calibri"/>
              </a:rPr>
              <a:t>et </a:t>
            </a:r>
            <a:r>
              <a:rPr lang="fr-FR" sz="2400" i="1" dirty="0" err="1" smtClean="0">
                <a:latin typeface="Calibri"/>
                <a:cs typeface="Calibri"/>
              </a:rPr>
              <a:t>Taylor&amp;Francis</a:t>
            </a:r>
            <a:r>
              <a:rPr lang="fr-FR" sz="2400" dirty="0" smtClean="0">
                <a:latin typeface="Calibri"/>
                <a:cs typeface="Calibri"/>
              </a:rPr>
              <a:t>.</a:t>
            </a:r>
            <a:r>
              <a:rPr lang="fr-FR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b="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endParaRPr lang="fr-FR" sz="2400" b="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14" name="Image 13" descr="Pasted Graphic 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636" y="2110389"/>
            <a:ext cx="2573740" cy="201980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986" y="2189187"/>
            <a:ext cx="1965932" cy="1902401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1487003" y="4091588"/>
            <a:ext cx="24804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8.4 Milliards €</a:t>
            </a:r>
          </a:p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Chiffre d’affaire de </a:t>
            </a:r>
          </a:p>
          <a:p>
            <a:pPr algn="ctr"/>
            <a:r>
              <a:rPr lang="fr-FR" sz="2000" i="1" dirty="0" smtClean="0">
                <a:solidFill>
                  <a:srgbClr val="FF0000"/>
                </a:solidFill>
              </a:rPr>
              <a:t>Reed-Elsevier </a:t>
            </a:r>
            <a:r>
              <a:rPr lang="fr-FR" sz="2000" dirty="0" smtClean="0">
                <a:solidFill>
                  <a:srgbClr val="FF0000"/>
                </a:solidFill>
              </a:rPr>
              <a:t>en 2017</a:t>
            </a:r>
          </a:p>
          <a:p>
            <a:pPr algn="ctr"/>
            <a:endParaRPr lang="fr-FR" dirty="0" smtClean="0">
              <a:solidFill>
                <a:srgbClr val="28C191"/>
              </a:solidFill>
            </a:endParaRPr>
          </a:p>
          <a:p>
            <a:endParaRPr lang="fr-FR" dirty="0">
              <a:solidFill>
                <a:srgbClr val="28C19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714290" y="4080555"/>
            <a:ext cx="186794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3.3 </a:t>
            </a:r>
            <a:r>
              <a:rPr lang="fr-FR" sz="2000" dirty="0" err="1" smtClean="0">
                <a:solidFill>
                  <a:srgbClr val="FF0000"/>
                </a:solidFill>
              </a:rPr>
              <a:t>Millards</a:t>
            </a:r>
            <a:r>
              <a:rPr lang="fr-FR" sz="2000" dirty="0" smtClean="0">
                <a:solidFill>
                  <a:srgbClr val="FF0000"/>
                </a:solidFill>
              </a:rPr>
              <a:t> €</a:t>
            </a:r>
          </a:p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Budget du </a:t>
            </a:r>
            <a:r>
              <a:rPr lang="fr-FR" sz="2000" i="1" dirty="0" smtClean="0">
                <a:solidFill>
                  <a:srgbClr val="FF0000"/>
                </a:solidFill>
              </a:rPr>
              <a:t>CNRS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en 2017</a:t>
            </a:r>
          </a:p>
          <a:p>
            <a:endParaRPr lang="fr-FR" dirty="0">
              <a:solidFill>
                <a:srgbClr val="28C19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499992" y="2844334"/>
            <a:ext cx="6062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300" dirty="0" smtClean="0"/>
              <a:t>&gt;&gt;</a:t>
            </a:r>
            <a:endParaRPr lang="fr-FR" sz="3300" dirty="0"/>
          </a:p>
        </p:txBody>
      </p:sp>
      <p:sp>
        <p:nvSpPr>
          <p:cNvPr id="12" name="ZoneTexte 14"/>
          <p:cNvSpPr txBox="1"/>
          <p:nvPr/>
        </p:nvSpPr>
        <p:spPr>
          <a:xfrm>
            <a:off x="1043608" y="5085184"/>
            <a:ext cx="3240360" cy="40011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http://</a:t>
            </a:r>
            <a:r>
              <a:rPr lang="fr-FR" sz="2000" i="1" dirty="0" err="1" smtClean="0">
                <a:latin typeface="Times"/>
              </a:rPr>
              <a:t>www.elsevier.com</a:t>
            </a:r>
            <a:endParaRPr lang="fr-FR" sz="2000" i="1" dirty="0" smtClean="0">
              <a:latin typeface="Times"/>
            </a:endParaRPr>
          </a:p>
        </p:txBody>
      </p:sp>
      <p:sp>
        <p:nvSpPr>
          <p:cNvPr id="16" name="ZoneTexte 14"/>
          <p:cNvSpPr txBox="1"/>
          <p:nvPr/>
        </p:nvSpPr>
        <p:spPr>
          <a:xfrm>
            <a:off x="4754439" y="5094476"/>
            <a:ext cx="3778001" cy="40011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http://</a:t>
            </a:r>
            <a:r>
              <a:rPr lang="fr-FR" sz="2000" i="1" dirty="0" err="1" smtClean="0">
                <a:latin typeface="Times"/>
              </a:rPr>
              <a:t>www.cnrs.fr</a:t>
            </a:r>
            <a:r>
              <a:rPr lang="fr-FR" sz="2000" i="1" dirty="0">
                <a:latin typeface="Times"/>
              </a:rPr>
              <a:t>/</a:t>
            </a:r>
            <a:r>
              <a:rPr lang="fr-FR" sz="2000" i="1" dirty="0" err="1">
                <a:latin typeface="Times"/>
              </a:rPr>
              <a:t>fr</a:t>
            </a:r>
            <a:r>
              <a:rPr lang="fr-FR" sz="2000" i="1" dirty="0">
                <a:latin typeface="Times"/>
              </a:rPr>
              <a:t>/le-</a:t>
            </a:r>
            <a:r>
              <a:rPr lang="fr-FR" sz="2000" i="1" dirty="0" err="1">
                <a:latin typeface="Times"/>
              </a:rPr>
              <a:t>cnrs</a:t>
            </a:r>
            <a:endParaRPr lang="fr-FR" sz="2000" i="1" dirty="0" smtClean="0">
              <a:latin typeface="Times"/>
            </a:endParaRPr>
          </a:p>
        </p:txBody>
      </p:sp>
      <p:pic>
        <p:nvPicPr>
          <p:cNvPr id="13" name="Picture 12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218960" y="5589240"/>
            <a:ext cx="8730274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latin typeface="Calibri"/>
                <a:cs typeface="Calibri"/>
              </a:rPr>
              <a:t>Leurs chiffres d’affaire et leurs profits (entre 30 et 40%) font qu’elles</a:t>
            </a:r>
          </a:p>
          <a:p>
            <a:pPr algn="ctr"/>
            <a:r>
              <a:rPr lang="fr-FR" sz="2400" dirty="0" smtClean="0">
                <a:solidFill>
                  <a:srgbClr val="28C191"/>
                </a:solidFill>
                <a:latin typeface="Calibri"/>
                <a:cs typeface="Calibri"/>
              </a:rPr>
              <a:t>contrôlent la publication grâce à la puissance de leur lobbying</a:t>
            </a:r>
            <a:endParaRPr lang="fr-FR" sz="2400" dirty="0">
              <a:cs typeface="Calibri"/>
            </a:endParaRPr>
          </a:p>
          <a:p>
            <a:pPr algn="ctr"/>
            <a:r>
              <a:rPr lang="fr-FR" sz="2400" dirty="0" smtClean="0">
                <a:solidFill>
                  <a:srgbClr val="FF0000"/>
                </a:solidFill>
                <a:sym typeface="Wingdings"/>
              </a:rPr>
              <a:t> Ces entreprises commerciales forment un oligopole</a:t>
            </a:r>
            <a:r>
              <a:rPr lang="fr-FR" sz="2400" dirty="0" smtClean="0">
                <a:solidFill>
                  <a:srgbClr val="000000"/>
                </a:solidFill>
                <a:sym typeface="Wingdings"/>
              </a:rPr>
              <a:t>.</a:t>
            </a:r>
            <a:r>
              <a:rPr lang="fr-FR" sz="24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fr-FR" sz="2400" b="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endParaRPr lang="fr-FR" sz="2400" b="0" dirty="0">
              <a:solidFill>
                <a:srgbClr val="28C19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230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0" y="1421974"/>
            <a:ext cx="6300192" cy="4599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5238398"/>
            <a:ext cx="4464496" cy="419116"/>
          </a:xfrm>
          <a:prstGeom prst="rect">
            <a:avLst/>
          </a:prstGeom>
        </p:spPr>
      </p:pic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107504" y="260648"/>
            <a:ext cx="8928992" cy="1022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50000"/>
              </a:lnSpc>
            </a:pPr>
            <a:endParaRPr lang="fr-FR" sz="2400" dirty="0" smtClean="0">
              <a:latin typeface="Calibri"/>
            </a:endParaRPr>
          </a:p>
          <a:p>
            <a:pPr algn="ctr">
              <a:lnSpc>
                <a:spcPct val="50000"/>
              </a:lnSpc>
            </a:pPr>
            <a:r>
              <a:rPr lang="fr-FR" sz="2400" dirty="0" smtClean="0">
                <a:solidFill>
                  <a:srgbClr val="3366FF"/>
                </a:solidFill>
                <a:latin typeface="Calibri"/>
              </a:rPr>
              <a:t>Profits opérationnels </a:t>
            </a:r>
            <a:r>
              <a:rPr lang="fr-FR" sz="2400" dirty="0" smtClean="0">
                <a:latin typeface="Calibri"/>
              </a:rPr>
              <a:t>et </a:t>
            </a:r>
            <a:r>
              <a:rPr lang="fr-FR" sz="2400" dirty="0" smtClean="0">
                <a:solidFill>
                  <a:srgbClr val="FF0000"/>
                </a:solidFill>
                <a:latin typeface="Calibri"/>
              </a:rPr>
              <a:t>marge de profit </a:t>
            </a:r>
            <a:r>
              <a:rPr lang="fr-FR" sz="2400" dirty="0" smtClean="0">
                <a:latin typeface="Calibri"/>
              </a:rPr>
              <a:t>de</a:t>
            </a:r>
            <a:r>
              <a:rPr lang="fr-FR" sz="24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400" i="1" dirty="0" smtClean="0">
                <a:solidFill>
                  <a:srgbClr val="28C191"/>
                </a:solidFill>
                <a:latin typeface="Calibri"/>
              </a:rPr>
              <a:t>Reed-Elsevier </a:t>
            </a:r>
            <a:r>
              <a:rPr lang="fr-FR" sz="2400" dirty="0" smtClean="0">
                <a:solidFill>
                  <a:srgbClr val="000000"/>
                </a:solidFill>
                <a:latin typeface="Calibri"/>
              </a:rPr>
              <a:t>pour sa</a:t>
            </a:r>
            <a:endParaRPr lang="fr-FR" sz="2400" dirty="0" smtClean="0">
              <a:solidFill>
                <a:srgbClr val="000000"/>
              </a:solidFill>
            </a:endParaRPr>
          </a:p>
          <a:p>
            <a:pPr algn="ctr">
              <a:lnSpc>
                <a:spcPct val="50000"/>
              </a:lnSpc>
            </a:pPr>
            <a:endParaRPr lang="fr-FR" sz="2300" i="1" dirty="0" smtClean="0">
              <a:solidFill>
                <a:srgbClr val="28C191"/>
              </a:solidFill>
              <a:latin typeface="Calibri"/>
            </a:endParaRPr>
          </a:p>
          <a:p>
            <a:pPr algn="ctr">
              <a:lnSpc>
                <a:spcPct val="50000"/>
              </a:lnSpc>
            </a:pP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division Scientifique, Technique et Médicale (STM)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de 1990 à 2015</a:t>
            </a:r>
          </a:p>
          <a:p>
            <a:pPr algn="ctr">
              <a:lnSpc>
                <a:spcPct val="50000"/>
              </a:lnSpc>
            </a:pPr>
            <a:endParaRPr lang="fr-FR" sz="2300" b="0" dirty="0">
              <a:latin typeface="Calibri"/>
            </a:endParaRPr>
          </a:p>
        </p:txBody>
      </p:sp>
      <p:sp>
        <p:nvSpPr>
          <p:cNvPr id="7" name="ZoneTexte 14"/>
          <p:cNvSpPr txBox="1"/>
          <p:nvPr/>
        </p:nvSpPr>
        <p:spPr>
          <a:xfrm>
            <a:off x="1259632" y="6093296"/>
            <a:ext cx="6768752" cy="707886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Vincent </a:t>
            </a:r>
            <a:r>
              <a:rPr lang="fr-FR" sz="2000" i="1" dirty="0" err="1" smtClean="0">
                <a:latin typeface="Times"/>
              </a:rPr>
              <a:t>Larivière</a:t>
            </a:r>
            <a:r>
              <a:rPr lang="fr-FR" sz="2000" i="1" dirty="0">
                <a:latin typeface="Times"/>
              </a:rPr>
              <a:t> </a:t>
            </a:r>
            <a:r>
              <a:rPr lang="fr-FR" sz="2000" i="1" dirty="0" smtClean="0">
                <a:latin typeface="Times"/>
              </a:rPr>
              <a:t>et al., The </a:t>
            </a:r>
            <a:r>
              <a:rPr lang="fr-FR" sz="2000" i="1" dirty="0" err="1" smtClean="0">
                <a:latin typeface="Times"/>
              </a:rPr>
              <a:t>Oligopoly</a:t>
            </a:r>
            <a:r>
              <a:rPr lang="fr-FR" sz="2000" i="1" dirty="0" smtClean="0">
                <a:latin typeface="Times"/>
              </a:rPr>
              <a:t> of </a:t>
            </a:r>
            <a:r>
              <a:rPr lang="fr-FR" sz="2000" i="1" dirty="0" err="1" smtClean="0">
                <a:latin typeface="Times"/>
              </a:rPr>
              <a:t>Academic</a:t>
            </a:r>
            <a:r>
              <a:rPr lang="fr-FR" sz="2000" i="1" dirty="0" smtClean="0">
                <a:latin typeface="Times"/>
              </a:rPr>
              <a:t> </a:t>
            </a:r>
            <a:r>
              <a:rPr lang="fr-FR" sz="2000" i="1" dirty="0" err="1" smtClean="0">
                <a:latin typeface="Times"/>
              </a:rPr>
              <a:t>Publishers</a:t>
            </a:r>
            <a:r>
              <a:rPr lang="fr-FR" sz="2000" i="1" dirty="0">
                <a:latin typeface="Times"/>
              </a:rPr>
              <a:t>,</a:t>
            </a:r>
            <a:r>
              <a:rPr lang="fr-FR" sz="2000" i="1" dirty="0" smtClean="0">
                <a:latin typeface="Times"/>
              </a:rPr>
              <a:t> </a:t>
            </a:r>
          </a:p>
          <a:p>
            <a:pPr algn="ctr"/>
            <a:r>
              <a:rPr lang="fr-FR" sz="2000" i="1" dirty="0" smtClean="0">
                <a:latin typeface="Times"/>
              </a:rPr>
              <a:t>PLOS one, 10</a:t>
            </a:r>
            <a:r>
              <a:rPr lang="fr-FR" sz="2000" i="1" baseline="30000" dirty="0" smtClean="0">
                <a:latin typeface="Times"/>
              </a:rPr>
              <a:t>th</a:t>
            </a:r>
            <a:r>
              <a:rPr lang="fr-FR" sz="2000" i="1" dirty="0" smtClean="0">
                <a:latin typeface="Times"/>
              </a:rPr>
              <a:t> </a:t>
            </a:r>
            <a:r>
              <a:rPr lang="fr-FR" sz="2000" i="1" dirty="0" err="1" smtClean="0">
                <a:latin typeface="Times"/>
              </a:rPr>
              <a:t>June</a:t>
            </a:r>
            <a:r>
              <a:rPr lang="fr-FR" sz="2000" i="1" dirty="0" smtClean="0">
                <a:latin typeface="Times"/>
              </a:rPr>
              <a:t> 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2240" y="2132762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35696" y="2132762"/>
            <a:ext cx="1656184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1.2 billion US$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75656" y="1700808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3366FF"/>
                </a:solidFill>
              </a:rPr>
              <a:t>Profits opérationnels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372200" y="1700808"/>
            <a:ext cx="169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Marge de profit </a:t>
            </a:r>
            <a:endParaRPr lang="en-US" b="1" dirty="0"/>
          </a:p>
        </p:txBody>
      </p:sp>
      <p:pic>
        <p:nvPicPr>
          <p:cNvPr id="11" name="Picture 10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6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0"/>
            <a:ext cx="5702093" cy="6885384"/>
          </a:xfrm>
          <a:prstGeom prst="rect">
            <a:avLst/>
          </a:prstGeom>
        </p:spPr>
      </p:pic>
      <p:sp>
        <p:nvSpPr>
          <p:cNvPr id="5" name="ZoneTexte 8"/>
          <p:cNvSpPr txBox="1">
            <a:spLocks noChangeArrowheads="1"/>
          </p:cNvSpPr>
          <p:nvPr/>
        </p:nvSpPr>
        <p:spPr bwMode="auto">
          <a:xfrm>
            <a:off x="5580112" y="1687735"/>
            <a:ext cx="3456384" cy="46935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/>
              <a:t>L</a:t>
            </a:r>
            <a:r>
              <a:rPr lang="fr-FR" sz="2300" dirty="0" smtClean="0"/>
              <a:t>es  principales </a:t>
            </a:r>
            <a:r>
              <a:rPr lang="fr-FR" sz="2300" dirty="0" smtClean="0">
                <a:solidFill>
                  <a:srgbClr val="28C191"/>
                </a:solidFill>
              </a:rPr>
              <a:t>revues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 de recherche </a:t>
            </a:r>
            <a:r>
              <a:rPr lang="fr-FR" sz="2300" dirty="0" smtClean="0">
                <a:solidFill>
                  <a:srgbClr val="000000"/>
                </a:solidFill>
              </a:rPr>
              <a:t>ont été </a:t>
            </a:r>
            <a:r>
              <a:rPr lang="fr-FR" sz="2300" dirty="0" smtClean="0">
                <a:solidFill>
                  <a:srgbClr val="28C191"/>
                </a:solidFill>
              </a:rPr>
              <a:t>rachetées par les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‘majors’ </a:t>
            </a:r>
            <a:r>
              <a:rPr lang="fr-FR" sz="2300" dirty="0" smtClean="0">
                <a:solidFill>
                  <a:srgbClr val="000000"/>
                </a:solidFill>
              </a:rPr>
              <a:t>de l’édition</a:t>
            </a:r>
          </a:p>
          <a:p>
            <a:pPr algn="ctr"/>
            <a:r>
              <a:rPr lang="fr-FR" sz="2300" dirty="0">
                <a:solidFill>
                  <a:srgbClr val="000000"/>
                </a:solidFill>
              </a:rPr>
              <a:t>e</a:t>
            </a:r>
            <a:r>
              <a:rPr lang="fr-FR" sz="2300" dirty="0" smtClean="0">
                <a:solidFill>
                  <a:srgbClr val="000000"/>
                </a:solidFill>
              </a:rPr>
              <a:t>t </a:t>
            </a:r>
            <a:r>
              <a:rPr lang="fr-FR" sz="2300" dirty="0" smtClean="0">
                <a:solidFill>
                  <a:srgbClr val="28C191"/>
                </a:solidFill>
              </a:rPr>
              <a:t>certaines sont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en accès libre ‘doré’</a:t>
            </a:r>
            <a:r>
              <a:rPr lang="fr-FR" sz="2300" dirty="0" smtClean="0"/>
              <a:t>.</a:t>
            </a:r>
          </a:p>
          <a:p>
            <a:pPr algn="ctr"/>
            <a:r>
              <a:rPr lang="fr-FR" sz="2300" dirty="0">
                <a:solidFill>
                  <a:srgbClr val="000000"/>
                </a:solidFill>
              </a:rPr>
              <a:t>L</a:t>
            </a:r>
            <a:r>
              <a:rPr lang="fr-FR" sz="2300" dirty="0" smtClean="0">
                <a:solidFill>
                  <a:srgbClr val="000000"/>
                </a:solidFill>
              </a:rPr>
              <a:t>es </a:t>
            </a:r>
            <a:r>
              <a:rPr lang="fr-FR" sz="2300" dirty="0" smtClean="0">
                <a:solidFill>
                  <a:srgbClr val="3366FF"/>
                </a:solidFill>
              </a:rPr>
              <a:t>chercheurs soumettent </a:t>
            </a:r>
            <a:r>
              <a:rPr lang="fr-FR" sz="2300" dirty="0" smtClean="0">
                <a:solidFill>
                  <a:srgbClr val="000000"/>
                </a:solidFill>
              </a:rPr>
              <a:t>leurs </a:t>
            </a:r>
            <a:r>
              <a:rPr lang="fr-FR" sz="2300" dirty="0" smtClean="0"/>
              <a:t>articles</a:t>
            </a:r>
            <a:r>
              <a:rPr lang="fr-FR" sz="2300" dirty="0" smtClean="0">
                <a:solidFill>
                  <a:srgbClr val="3366FF"/>
                </a:solidFill>
              </a:rPr>
              <a:t> en version électronique ‘prêts à imprimer’ </a:t>
            </a:r>
            <a:r>
              <a:rPr lang="fr-FR" sz="2300" dirty="0" smtClean="0">
                <a:solidFill>
                  <a:srgbClr val="000000"/>
                </a:solidFill>
              </a:rPr>
              <a:t>et les évaluent gratuitement,</a:t>
            </a:r>
            <a:r>
              <a:rPr lang="fr-FR" sz="2300" dirty="0" smtClean="0">
                <a:solidFill>
                  <a:srgbClr val="3366FF"/>
                </a:solidFill>
              </a:rPr>
              <a:t> </a:t>
            </a:r>
            <a:r>
              <a:rPr lang="fr-FR" sz="2300" dirty="0" smtClean="0"/>
              <a:t>mais </a:t>
            </a:r>
            <a:r>
              <a:rPr lang="fr-FR" sz="2300" dirty="0" smtClean="0">
                <a:solidFill>
                  <a:srgbClr val="FF0000"/>
                </a:solidFill>
              </a:rPr>
              <a:t>doivent payer les maisons d’édition pour les lire et/ou publier.</a:t>
            </a:r>
            <a:endParaRPr lang="fr-FR" sz="2300" dirty="0" smtClean="0"/>
          </a:p>
        </p:txBody>
      </p:sp>
      <p:sp>
        <p:nvSpPr>
          <p:cNvPr id="6" name="ZoneTexte 14"/>
          <p:cNvSpPr txBox="1"/>
          <p:nvPr/>
        </p:nvSpPr>
        <p:spPr>
          <a:xfrm>
            <a:off x="2483768" y="6105490"/>
            <a:ext cx="2952328" cy="707886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err="1" smtClean="0">
                <a:latin typeface="Times"/>
              </a:rPr>
              <a:t>What</a:t>
            </a:r>
            <a:r>
              <a:rPr lang="fr-FR" sz="2000" i="1" dirty="0" smtClean="0">
                <a:latin typeface="Times"/>
              </a:rPr>
              <a:t> </a:t>
            </a:r>
            <a:r>
              <a:rPr lang="fr-FR" sz="2000" i="1" dirty="0" err="1" smtClean="0">
                <a:latin typeface="Times"/>
              </a:rPr>
              <a:t>is</a:t>
            </a:r>
            <a:r>
              <a:rPr lang="fr-FR" sz="2000" i="1" dirty="0" smtClean="0">
                <a:latin typeface="Times"/>
              </a:rPr>
              <a:t> Open Access?</a:t>
            </a:r>
          </a:p>
          <a:p>
            <a:pPr algn="ctr"/>
            <a:r>
              <a:rPr lang="fr-FR" sz="2000" i="1" dirty="0" err="1" smtClean="0">
                <a:latin typeface="Times"/>
              </a:rPr>
              <a:t>www.phdcomics.com</a:t>
            </a:r>
            <a:r>
              <a:rPr lang="fr-FR" sz="2000" i="1" dirty="0" smtClean="0">
                <a:latin typeface="Times"/>
              </a:rPr>
              <a:t>/TV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860032" y="197768"/>
            <a:ext cx="46805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Ajourd’hui</a:t>
            </a:r>
            <a:endParaRPr lang="fr-FR" sz="3300" b="1" dirty="0" smtClean="0">
              <a:solidFill>
                <a:srgbClr val="FF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>
                <a:solidFill>
                  <a:srgbClr val="FF0000"/>
                </a:solidFill>
                <a:latin typeface="Arial"/>
              </a:rPr>
              <a:t>l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es revues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>
                <a:solidFill>
                  <a:srgbClr val="FF0000"/>
                </a:solidFill>
                <a:latin typeface="Arial"/>
              </a:rPr>
              <a:t>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ont à péage</a:t>
            </a: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75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904382"/>
            <a:ext cx="6696744" cy="3388714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612576" y="-162272"/>
            <a:ext cx="104411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L’accès libre ‘doré’ est dangereux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79512" y="3851756"/>
            <a:ext cx="287677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www.worldmapper.org</a:t>
            </a:r>
            <a:endParaRPr lang="fr-FR" i="1" dirty="0" smtClean="0">
              <a:latin typeface="Times"/>
            </a:endParaRPr>
          </a:p>
          <a:p>
            <a:endParaRPr lang="fr-FR" i="1" dirty="0">
              <a:latin typeface="Time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23528" y="6381328"/>
            <a:ext cx="287677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www.scimagoir.com</a:t>
            </a:r>
            <a:endParaRPr lang="fr-FR" i="1" dirty="0" smtClean="0">
              <a:latin typeface="Times"/>
            </a:endParaRPr>
          </a:p>
          <a:p>
            <a:endParaRPr lang="fr-FR" i="1" dirty="0">
              <a:latin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3" y="2708920"/>
            <a:ext cx="287677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Nombre</a:t>
            </a:r>
            <a:r>
              <a:rPr lang="en-US" i="1" dirty="0" smtClean="0"/>
              <a:t> </a:t>
            </a:r>
            <a:r>
              <a:rPr lang="en-US" i="1" dirty="0" err="1" smtClean="0"/>
              <a:t>d’articles</a:t>
            </a:r>
            <a:r>
              <a:rPr lang="en-US" i="1" dirty="0" smtClean="0"/>
              <a:t> de </a:t>
            </a:r>
            <a:r>
              <a:rPr lang="en-US" i="1" dirty="0" err="1" smtClean="0"/>
              <a:t>recherche</a:t>
            </a:r>
            <a:r>
              <a:rPr lang="en-US" i="1" dirty="0" smtClean="0"/>
              <a:t> </a:t>
            </a:r>
            <a:r>
              <a:rPr lang="en-US" i="1" dirty="0" err="1" smtClean="0"/>
              <a:t>publiés</a:t>
            </a:r>
            <a:r>
              <a:rPr lang="en-US" i="1" dirty="0" smtClean="0"/>
              <a:t> </a:t>
            </a:r>
            <a:r>
              <a:rPr lang="en-US" i="1" dirty="0" err="1" smtClean="0"/>
              <a:t>divisé</a:t>
            </a:r>
            <a:endParaRPr lang="en-US" i="1" dirty="0" smtClean="0"/>
          </a:p>
          <a:p>
            <a:pPr algn="ctr"/>
            <a:r>
              <a:rPr lang="en-US" i="1" dirty="0"/>
              <a:t>p</a:t>
            </a:r>
            <a:r>
              <a:rPr lang="en-US" i="1" dirty="0" smtClean="0"/>
              <a:t>ar le </a:t>
            </a:r>
            <a:r>
              <a:rPr lang="en-US" i="1" dirty="0" err="1" smtClean="0"/>
              <a:t>nombre</a:t>
            </a:r>
            <a:r>
              <a:rPr lang="en-US" i="1" dirty="0" smtClean="0"/>
              <a:t> </a:t>
            </a:r>
            <a:r>
              <a:rPr lang="en-US" i="1" dirty="0" err="1" smtClean="0"/>
              <a:t>d’habitants</a:t>
            </a:r>
            <a:r>
              <a:rPr lang="en-US" i="1" dirty="0" smtClean="0"/>
              <a:t> </a:t>
            </a:r>
          </a:p>
          <a:p>
            <a:pPr algn="ctr"/>
            <a:r>
              <a:rPr lang="en-US" i="1" dirty="0"/>
              <a:t>d</a:t>
            </a:r>
            <a:r>
              <a:rPr lang="en-US" i="1" dirty="0" smtClean="0"/>
              <a:t>e </a:t>
            </a:r>
            <a:r>
              <a:rPr lang="en-US" i="1" dirty="0" err="1" smtClean="0"/>
              <a:t>chaque</a:t>
            </a:r>
            <a:r>
              <a:rPr lang="en-US" i="1" dirty="0" smtClean="0"/>
              <a:t> pays</a:t>
            </a: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1944216" y="4293096"/>
            <a:ext cx="1331640" cy="18722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23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293096"/>
            <a:ext cx="436014" cy="20334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222" y="4293096"/>
            <a:ext cx="3198762" cy="2033414"/>
          </a:xfrm>
          <a:prstGeom prst="rect">
            <a:avLst/>
          </a:prstGeom>
        </p:spPr>
      </p:pic>
      <p:sp>
        <p:nvSpPr>
          <p:cNvPr id="16" name="ZoneTexte 14"/>
          <p:cNvSpPr txBox="1">
            <a:spLocks noChangeArrowheads="1"/>
          </p:cNvSpPr>
          <p:nvPr/>
        </p:nvSpPr>
        <p:spPr bwMode="auto">
          <a:xfrm>
            <a:off x="3563888" y="4525377"/>
            <a:ext cx="4526159" cy="221599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latin typeface="Calibri"/>
              </a:rPr>
              <a:t>Si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les chercheurs doivent payer</a:t>
            </a:r>
          </a:p>
          <a:p>
            <a:pPr algn="ctr"/>
            <a:r>
              <a:rPr lang="fr-FR" sz="2300" dirty="0">
                <a:solidFill>
                  <a:srgbClr val="FF0000"/>
                </a:solidFill>
                <a:latin typeface="Calibri"/>
              </a:rPr>
              <a:t>l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es maisons d’édition pour publier</a:t>
            </a:r>
          </a:p>
          <a:p>
            <a:pPr algn="ctr"/>
            <a:r>
              <a:rPr lang="fr-FR" sz="2300" dirty="0">
                <a:solidFill>
                  <a:srgbClr val="FF0000"/>
                </a:solidFill>
                <a:latin typeface="Calibri"/>
              </a:rPr>
              <a:t>l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eurs articles en accès libre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,</a:t>
            </a:r>
          </a:p>
          <a:p>
            <a:pPr algn="ctr"/>
            <a:r>
              <a:rPr lang="fr-FR" sz="2300" dirty="0">
                <a:solidFill>
                  <a:srgbClr val="3366FF"/>
                </a:solidFill>
                <a:latin typeface="Calibri"/>
              </a:rPr>
              <a:t>l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a recherche française courre à la </a:t>
            </a:r>
          </a:p>
          <a:p>
            <a:pPr algn="ctr"/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banqueroute</a:t>
            </a:r>
            <a:r>
              <a:rPr lang="fr-FR" sz="2300" dirty="0" smtClean="0">
                <a:latin typeface="Calibri"/>
              </a:rPr>
              <a:t>, et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il faudra peut-être</a:t>
            </a:r>
          </a:p>
          <a:p>
            <a:pPr algn="ctr"/>
            <a:r>
              <a:rPr lang="fr-FR" sz="2300" dirty="0">
                <a:solidFill>
                  <a:srgbClr val="28C191"/>
                </a:solidFill>
                <a:latin typeface="Calibri"/>
              </a:rPr>
              <a:t>e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mpêcher les chercheurs de publier</a:t>
            </a:r>
            <a:r>
              <a:rPr lang="fr-FR" sz="2300" dirty="0" smtClean="0">
                <a:latin typeface="Calibri"/>
              </a:rPr>
              <a:t>! </a:t>
            </a:r>
            <a:endParaRPr lang="fr-FR" sz="2300" dirty="0" smtClean="0">
              <a:ln>
                <a:solidFill>
                  <a:schemeClr val="tx1"/>
                </a:solidFill>
              </a:ln>
              <a:latin typeface="Calibri"/>
            </a:endParaRPr>
          </a:p>
        </p:txBody>
      </p:sp>
      <p:cxnSp>
        <p:nvCxnSpPr>
          <p:cNvPr id="17" name="直線コネクタ 14"/>
          <p:cNvCxnSpPr>
            <a:cxnSpLocks noChangeShapeType="1"/>
          </p:cNvCxnSpPr>
          <p:nvPr/>
        </p:nvCxnSpPr>
        <p:spPr bwMode="auto">
          <a:xfrm>
            <a:off x="108520" y="90872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89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49881" y="910461"/>
            <a:ext cx="3124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Principes</a:t>
            </a:r>
            <a:r>
              <a:rPr lang="en-US" dirty="0" smtClean="0"/>
              <a:t>, </a:t>
            </a:r>
            <a:r>
              <a:rPr lang="en-US" dirty="0" err="1" smtClean="0"/>
              <a:t>définitions</a:t>
            </a:r>
            <a:r>
              <a:rPr lang="en-US" dirty="0" smtClean="0"/>
              <a:t> et </a:t>
            </a:r>
          </a:p>
          <a:p>
            <a:pPr algn="ctr"/>
            <a:r>
              <a:rPr lang="en-US" dirty="0" err="1" smtClean="0"/>
              <a:t>terminologie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je </a:t>
            </a:r>
            <a:r>
              <a:rPr lang="en-US" dirty="0" err="1" smtClean="0"/>
              <a:t>vais</a:t>
            </a:r>
            <a:r>
              <a:rPr lang="en-US" dirty="0" smtClean="0"/>
              <a:t> </a:t>
            </a:r>
            <a:r>
              <a:rPr lang="en-US" dirty="0" err="1" smtClean="0"/>
              <a:t>utiliser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23348" y="1848306"/>
            <a:ext cx="5917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Bref</a:t>
            </a:r>
            <a:r>
              <a:rPr lang="en-US" dirty="0" smtClean="0"/>
              <a:t> </a:t>
            </a:r>
            <a:r>
              <a:rPr lang="en-US" dirty="0" err="1" smtClean="0"/>
              <a:t>historique</a:t>
            </a:r>
            <a:r>
              <a:rPr lang="en-US" dirty="0" smtClean="0"/>
              <a:t> de la publication et de la diffusion des articles</a:t>
            </a:r>
          </a:p>
          <a:p>
            <a:pPr algn="ctr"/>
            <a:r>
              <a:rPr lang="en-US" dirty="0" smtClean="0"/>
              <a:t>de </a:t>
            </a:r>
            <a:r>
              <a:rPr lang="en-US" dirty="0" err="1" smtClean="0"/>
              <a:t>recherche</a:t>
            </a:r>
            <a:r>
              <a:rPr lang="en-US" dirty="0" smtClean="0"/>
              <a:t> </a:t>
            </a:r>
            <a:r>
              <a:rPr lang="en-US" dirty="0" err="1" smtClean="0"/>
              <a:t>ainsi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de </a:t>
            </a:r>
            <a:r>
              <a:rPr lang="en-US" dirty="0" err="1" smtClean="0"/>
              <a:t>leur</a:t>
            </a:r>
            <a:r>
              <a:rPr lang="en-US" dirty="0" smtClean="0"/>
              <a:t> </a:t>
            </a:r>
            <a:r>
              <a:rPr lang="en-US" dirty="0" err="1" smtClean="0"/>
              <a:t>propriété</a:t>
            </a:r>
            <a:r>
              <a:rPr lang="en-US" dirty="0" smtClean="0"/>
              <a:t> </a:t>
            </a:r>
            <a:r>
              <a:rPr lang="en-US" dirty="0" err="1" smtClean="0"/>
              <a:t>intellectuelle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13776" y="2712402"/>
            <a:ext cx="6549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Aujourd’hui</a:t>
            </a:r>
            <a:r>
              <a:rPr lang="en-US" dirty="0"/>
              <a:t> </a:t>
            </a:r>
            <a:r>
              <a:rPr lang="en-US" dirty="0" err="1"/>
              <a:t>quelques</a:t>
            </a:r>
            <a:r>
              <a:rPr lang="en-US" dirty="0"/>
              <a:t> </a:t>
            </a:r>
            <a:r>
              <a:rPr lang="en-US" dirty="0" err="1"/>
              <a:t>entreprises</a:t>
            </a:r>
            <a:r>
              <a:rPr lang="en-US" dirty="0"/>
              <a:t> </a:t>
            </a:r>
            <a:r>
              <a:rPr lang="en-US" dirty="0" err="1"/>
              <a:t>commerciales</a:t>
            </a:r>
            <a:r>
              <a:rPr lang="en-US" dirty="0"/>
              <a:t> </a:t>
            </a:r>
            <a:r>
              <a:rPr lang="en-US" dirty="0" err="1" smtClean="0"/>
              <a:t>privées</a:t>
            </a:r>
            <a:r>
              <a:rPr lang="en-US" dirty="0" smtClean="0"/>
              <a:t> </a:t>
            </a:r>
            <a:r>
              <a:rPr lang="en-US" dirty="0" err="1" smtClean="0"/>
              <a:t>ont</a:t>
            </a:r>
            <a:r>
              <a:rPr lang="en-US" dirty="0" smtClean="0"/>
              <a:t> </a:t>
            </a:r>
            <a:r>
              <a:rPr lang="en-US" dirty="0" err="1" smtClean="0"/>
              <a:t>pris</a:t>
            </a:r>
            <a:endParaRPr lang="en-US" dirty="0"/>
          </a:p>
          <a:p>
            <a:pPr algn="ctr"/>
            <a:r>
              <a:rPr lang="en-US" dirty="0" smtClean="0"/>
              <a:t>le </a:t>
            </a:r>
            <a:r>
              <a:rPr lang="en-US" dirty="0" err="1"/>
              <a:t>contrôle</a:t>
            </a:r>
            <a:r>
              <a:rPr lang="en-US" dirty="0"/>
              <a:t> </a:t>
            </a:r>
            <a:r>
              <a:rPr lang="en-US" dirty="0" smtClean="0"/>
              <a:t>des </a:t>
            </a:r>
            <a:r>
              <a:rPr lang="en-US" dirty="0"/>
              <a:t>revues de </a:t>
            </a:r>
            <a:r>
              <a:rPr lang="en-US" dirty="0" err="1" smtClean="0"/>
              <a:t>recherche</a:t>
            </a:r>
            <a:r>
              <a:rPr lang="en-US" dirty="0" smtClean="0"/>
              <a:t> </a:t>
            </a:r>
            <a:r>
              <a:rPr lang="en-US" dirty="0" err="1" smtClean="0"/>
              <a:t>afin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maximiser</a:t>
            </a:r>
            <a:r>
              <a:rPr lang="en-US" dirty="0"/>
              <a:t> </a:t>
            </a:r>
            <a:r>
              <a:rPr lang="en-US" dirty="0" err="1"/>
              <a:t>leurs</a:t>
            </a:r>
            <a:r>
              <a:rPr lang="en-US" dirty="0"/>
              <a:t> profits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8581" y="3646765"/>
            <a:ext cx="6494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Comment les </a:t>
            </a:r>
            <a:r>
              <a:rPr lang="en-US" dirty="0" err="1" smtClean="0"/>
              <a:t>chercheurs</a:t>
            </a:r>
            <a:r>
              <a:rPr lang="en-US" dirty="0" smtClean="0"/>
              <a:t> et les instances qui </a:t>
            </a:r>
            <a:r>
              <a:rPr lang="en-US" dirty="0" err="1" smtClean="0"/>
              <a:t>financent</a:t>
            </a:r>
            <a:r>
              <a:rPr lang="en-US" dirty="0"/>
              <a:t> </a:t>
            </a:r>
            <a:r>
              <a:rPr lang="en-US" dirty="0" smtClean="0"/>
              <a:t>la </a:t>
            </a:r>
            <a:r>
              <a:rPr lang="en-US" dirty="0" err="1" smtClean="0"/>
              <a:t>recherche</a:t>
            </a:r>
            <a:endParaRPr lang="en-US" dirty="0" smtClean="0"/>
          </a:p>
          <a:p>
            <a:pPr algn="ctr"/>
            <a:r>
              <a:rPr lang="en-US" dirty="0" err="1" smtClean="0"/>
              <a:t>essaient</a:t>
            </a:r>
            <a:r>
              <a:rPr lang="en-US" dirty="0" smtClean="0"/>
              <a:t> de </a:t>
            </a:r>
            <a:r>
              <a:rPr lang="en-US" dirty="0" err="1" smtClean="0"/>
              <a:t>reprendre</a:t>
            </a:r>
            <a:r>
              <a:rPr lang="en-US" dirty="0" smtClean="0"/>
              <a:t> possession des articles et des revues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79712" y="4582869"/>
            <a:ext cx="5585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Quelques</a:t>
            </a:r>
            <a:r>
              <a:rPr lang="en-US" dirty="0" smtClean="0"/>
              <a:t> </a:t>
            </a:r>
            <a:r>
              <a:rPr lang="en-US" dirty="0" err="1" smtClean="0"/>
              <a:t>conseils</a:t>
            </a:r>
            <a:r>
              <a:rPr lang="en-US" dirty="0" smtClean="0"/>
              <a:t> pour </a:t>
            </a:r>
            <a:r>
              <a:rPr lang="en-US" dirty="0" err="1" smtClean="0"/>
              <a:t>publier</a:t>
            </a:r>
            <a:r>
              <a:rPr lang="en-US" dirty="0" smtClean="0"/>
              <a:t> </a:t>
            </a:r>
            <a:r>
              <a:rPr lang="en-US" dirty="0" err="1" smtClean="0"/>
              <a:t>vos</a:t>
            </a:r>
            <a:r>
              <a:rPr lang="en-US" dirty="0" smtClean="0"/>
              <a:t> articles,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relecteur</a:t>
            </a:r>
            <a:endParaRPr lang="en-US" dirty="0" smtClean="0"/>
          </a:p>
          <a:p>
            <a:pPr algn="ctr"/>
            <a:r>
              <a:rPr lang="en-US" dirty="0"/>
              <a:t>e</a:t>
            </a:r>
            <a:r>
              <a:rPr lang="en-US" dirty="0" smtClean="0"/>
              <a:t>t </a:t>
            </a:r>
            <a:r>
              <a:rPr lang="en-US" dirty="0" err="1" smtClean="0"/>
              <a:t>membre</a:t>
            </a:r>
            <a:r>
              <a:rPr lang="en-US" dirty="0" smtClean="0"/>
              <a:t> de </a:t>
            </a:r>
            <a:r>
              <a:rPr lang="en-US" dirty="0" err="1" smtClean="0"/>
              <a:t>comités</a:t>
            </a:r>
            <a:r>
              <a:rPr lang="en-US" dirty="0" smtClean="0"/>
              <a:t> </a:t>
            </a:r>
            <a:r>
              <a:rPr lang="en-US" dirty="0" err="1" smtClean="0"/>
              <a:t>éditoriaux</a:t>
            </a:r>
            <a:r>
              <a:rPr lang="en-US" dirty="0" smtClean="0"/>
              <a:t> de revues de </a:t>
            </a:r>
            <a:r>
              <a:rPr lang="en-US" dirty="0" err="1" smtClean="0"/>
              <a:t>recherche</a:t>
            </a:r>
            <a:endParaRPr lang="en-US" dirty="0" smtClean="0"/>
          </a:p>
        </p:txBody>
      </p:sp>
      <p:sp>
        <p:nvSpPr>
          <p:cNvPr id="10" name="ZoneTexte 7"/>
          <p:cNvSpPr txBox="1"/>
          <p:nvPr/>
        </p:nvSpPr>
        <p:spPr>
          <a:xfrm>
            <a:off x="3347864" y="5877272"/>
            <a:ext cx="2880320" cy="40011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>
                <a:latin typeface="Times"/>
              </a:rPr>
              <a:t>http://</a:t>
            </a:r>
            <a:r>
              <a:rPr lang="fr-FR" sz="2000" i="1" dirty="0" err="1" smtClean="0">
                <a:latin typeface="Times"/>
              </a:rPr>
              <a:t>openscience.ens.fr</a:t>
            </a:r>
            <a:endParaRPr lang="fr-FR" sz="2000" i="1" dirty="0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66089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3706" y="2608978"/>
            <a:ext cx="6083667" cy="120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Comment les </a:t>
            </a:r>
            <a:r>
              <a:rPr lang="en-US" sz="2400" dirty="0" err="1"/>
              <a:t>chercheurs</a:t>
            </a:r>
            <a:r>
              <a:rPr lang="en-US" sz="2400" dirty="0"/>
              <a:t> et les instances </a:t>
            </a:r>
            <a:endParaRPr lang="en-US" sz="2400" dirty="0" smtClean="0"/>
          </a:p>
          <a:p>
            <a:pPr algn="ctr"/>
            <a:r>
              <a:rPr lang="en-US" sz="2400" dirty="0" smtClean="0"/>
              <a:t>qui </a:t>
            </a:r>
            <a:r>
              <a:rPr lang="en-US" sz="2400" dirty="0" err="1"/>
              <a:t>financent</a:t>
            </a:r>
            <a:r>
              <a:rPr lang="en-US" sz="2400" dirty="0"/>
              <a:t> la </a:t>
            </a:r>
            <a:r>
              <a:rPr lang="en-US" sz="2400" dirty="0" err="1" smtClean="0"/>
              <a:t>recherche</a:t>
            </a:r>
            <a:r>
              <a:rPr lang="en-US" sz="2400" dirty="0" smtClean="0"/>
              <a:t> </a:t>
            </a:r>
            <a:r>
              <a:rPr lang="en-US" sz="2400" dirty="0" err="1" smtClean="0"/>
              <a:t>essaient</a:t>
            </a:r>
            <a:r>
              <a:rPr lang="en-US" sz="2400" dirty="0" smtClean="0"/>
              <a:t> </a:t>
            </a:r>
            <a:r>
              <a:rPr lang="en-US" sz="2400" dirty="0"/>
              <a:t>de </a:t>
            </a:r>
            <a:endParaRPr lang="en-US" sz="2400" dirty="0" smtClean="0"/>
          </a:p>
          <a:p>
            <a:pPr algn="ctr"/>
            <a:r>
              <a:rPr lang="en-US" sz="2400" dirty="0" err="1" smtClean="0"/>
              <a:t>reprendre</a:t>
            </a:r>
            <a:r>
              <a:rPr lang="en-US" sz="2400" dirty="0" smtClean="0"/>
              <a:t> </a:t>
            </a:r>
            <a:r>
              <a:rPr lang="en-US" sz="2400" dirty="0"/>
              <a:t>possession des articles et des revues</a:t>
            </a:r>
          </a:p>
        </p:txBody>
      </p:sp>
    </p:spTree>
    <p:extLst>
      <p:ext uri="{BB962C8B-B14F-4D97-AF65-F5344CB8AC3E}">
        <p14:creationId xmlns:p14="http://schemas.microsoft.com/office/powerpoint/2010/main" val="1879845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628800"/>
            <a:ext cx="7251700" cy="698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401912"/>
            <a:ext cx="3683000" cy="383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456" y="4302720"/>
            <a:ext cx="3556000" cy="200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2276872"/>
            <a:ext cx="3582653" cy="2088232"/>
          </a:xfrm>
          <a:prstGeom prst="rect">
            <a:avLst/>
          </a:prstGeom>
        </p:spPr>
      </p:pic>
      <p:sp>
        <p:nvSpPr>
          <p:cNvPr id="10" name="ZoneTexte 7"/>
          <p:cNvSpPr txBox="1"/>
          <p:nvPr/>
        </p:nvSpPr>
        <p:spPr>
          <a:xfrm>
            <a:off x="2051720" y="6309320"/>
            <a:ext cx="532859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latin typeface="Times"/>
              </a:rPr>
              <a:t>http://</a:t>
            </a:r>
            <a:r>
              <a:rPr lang="fr-FR" sz="1400" i="1" dirty="0" err="1">
                <a:latin typeface="Times"/>
              </a:rPr>
              <a:t>openscience.ens.fr</a:t>
            </a:r>
            <a:r>
              <a:rPr lang="fr-FR" sz="1400" i="1" dirty="0">
                <a:latin typeface="Times"/>
              </a:rPr>
              <a:t>/ABOUT_OPEN_ACCESS/DECLARATIONS</a:t>
            </a:r>
            <a:r>
              <a:rPr lang="fr-FR" i="1" dirty="0">
                <a:latin typeface="Times"/>
              </a:rPr>
              <a:t>/</a:t>
            </a:r>
            <a:endParaRPr lang="fr-FR" i="1" dirty="0" smtClean="0">
              <a:latin typeface="Times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18864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2001, SPARC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declaring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independence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2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3" name="TextBox 12"/>
          <p:cNvSpPr txBox="1"/>
          <p:nvPr/>
        </p:nvSpPr>
        <p:spPr>
          <a:xfrm>
            <a:off x="683568" y="1156682"/>
            <a:ext cx="8122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28C191"/>
                </a:solidFill>
              </a:rPr>
              <a:t>Declaration of the Scholarly Publishing and Academic Resources Coalition :</a:t>
            </a:r>
            <a:endParaRPr lang="en-US" sz="2000" b="1" dirty="0">
              <a:solidFill>
                <a:srgbClr val="28C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63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81000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2002, Budapest Open Access Initiative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2" name="Rectangle 1"/>
          <p:cNvSpPr/>
          <p:nvPr/>
        </p:nvSpPr>
        <p:spPr>
          <a:xfrm>
            <a:off x="251520" y="1129962"/>
            <a:ext cx="871296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28C191"/>
                </a:solidFill>
              </a:rPr>
              <a:t>To achieve open access to scholarly journal literature, </a:t>
            </a:r>
            <a:endParaRPr lang="en-US" sz="2000" b="1" dirty="0" smtClean="0">
              <a:solidFill>
                <a:srgbClr val="28C191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28C191"/>
                </a:solidFill>
              </a:rPr>
              <a:t>we </a:t>
            </a:r>
            <a:r>
              <a:rPr lang="en-US" sz="2000" b="1" dirty="0">
                <a:solidFill>
                  <a:srgbClr val="28C191"/>
                </a:solidFill>
              </a:rPr>
              <a:t>recommend two complementary </a:t>
            </a:r>
            <a:r>
              <a:rPr lang="en-US" sz="2000" b="1" dirty="0" smtClean="0">
                <a:solidFill>
                  <a:srgbClr val="28C191"/>
                </a:solidFill>
              </a:rPr>
              <a:t>strategies: </a:t>
            </a:r>
          </a:p>
          <a:p>
            <a:endParaRPr lang="en-US" sz="1000" dirty="0"/>
          </a:p>
          <a:p>
            <a:r>
              <a:rPr lang="en-US" sz="2000" b="1" dirty="0" smtClean="0"/>
              <a:t>I. </a:t>
            </a:r>
            <a:r>
              <a:rPr lang="en-US" sz="2000" dirty="0" smtClean="0">
                <a:solidFill>
                  <a:srgbClr val="FF0000"/>
                </a:solidFill>
              </a:rPr>
              <a:t>Self</a:t>
            </a:r>
            <a:r>
              <a:rPr lang="en-US" sz="2000" dirty="0">
                <a:solidFill>
                  <a:srgbClr val="FF0000"/>
                </a:solidFill>
              </a:rPr>
              <a:t>-Archiving: </a:t>
            </a:r>
            <a:r>
              <a:rPr lang="en-US" sz="2000" dirty="0"/>
              <a:t>First, </a:t>
            </a:r>
            <a:r>
              <a:rPr lang="en-US" sz="2000" dirty="0">
                <a:solidFill>
                  <a:srgbClr val="3366FF"/>
                </a:solidFill>
              </a:rPr>
              <a:t>scholars need the tools and assistance to deposit their refereed journal articles in open electronic </a:t>
            </a:r>
            <a:r>
              <a:rPr lang="en-US" sz="2000" dirty="0" smtClean="0">
                <a:solidFill>
                  <a:srgbClr val="3366FF"/>
                </a:solidFill>
              </a:rPr>
              <a:t>archives</a:t>
            </a:r>
            <a:r>
              <a:rPr lang="en-US" sz="2000" b="1" dirty="0" smtClean="0"/>
              <a:t>. </a:t>
            </a:r>
          </a:p>
          <a:p>
            <a:endParaRPr lang="en-US" sz="1000" dirty="0"/>
          </a:p>
          <a:p>
            <a:r>
              <a:rPr lang="en-US" sz="2000" b="1" dirty="0"/>
              <a:t>II. </a:t>
            </a:r>
            <a:r>
              <a:rPr lang="en-US" sz="2000" dirty="0">
                <a:solidFill>
                  <a:srgbClr val="FF0000"/>
                </a:solidFill>
              </a:rPr>
              <a:t>Open-access Journals: </a:t>
            </a:r>
            <a:r>
              <a:rPr lang="en-US" sz="2000" dirty="0"/>
              <a:t>Second, </a:t>
            </a:r>
            <a:r>
              <a:rPr lang="en-US" sz="2000" dirty="0">
                <a:solidFill>
                  <a:srgbClr val="3366FF"/>
                </a:solidFill>
              </a:rPr>
              <a:t>scholars need the means to launch a new generation of journals committed to open access</a:t>
            </a:r>
            <a:r>
              <a:rPr lang="en-US" sz="2000" dirty="0"/>
              <a:t>, and to help existing journals that elect to make the transition to open </a:t>
            </a:r>
            <a:r>
              <a:rPr lang="en-US" sz="2000" dirty="0" smtClean="0"/>
              <a:t>access.</a:t>
            </a:r>
          </a:p>
          <a:p>
            <a:endParaRPr lang="en-US" sz="1000" dirty="0" smtClean="0"/>
          </a:p>
          <a:p>
            <a:r>
              <a:rPr lang="en-US" sz="2000" dirty="0" smtClean="0">
                <a:solidFill>
                  <a:srgbClr val="3366FF"/>
                </a:solidFill>
              </a:rPr>
              <a:t>These </a:t>
            </a:r>
            <a:r>
              <a:rPr lang="en-US" sz="2000" dirty="0">
                <a:solidFill>
                  <a:srgbClr val="3366FF"/>
                </a:solidFill>
              </a:rPr>
              <a:t>new journals will not charge subscription or access fees, and will turn to other methods for covering their </a:t>
            </a:r>
            <a:r>
              <a:rPr lang="en-US" sz="2000" dirty="0" smtClean="0">
                <a:solidFill>
                  <a:srgbClr val="3366FF"/>
                </a:solidFill>
              </a:rPr>
              <a:t>expenses, </a:t>
            </a:r>
            <a:r>
              <a:rPr lang="en-US" sz="2000" dirty="0">
                <a:solidFill>
                  <a:srgbClr val="3366FF"/>
                </a:solidFill>
              </a:rPr>
              <a:t>including the foundations and governments that fund research</a:t>
            </a:r>
            <a:r>
              <a:rPr lang="en-US" sz="2000" dirty="0"/>
              <a:t>, the universities and laboratories that employ researchers, endowments set up by discipline or institution, friends of the cause of open access, </a:t>
            </a:r>
            <a:r>
              <a:rPr lang="en-US" sz="2000" dirty="0" smtClean="0"/>
              <a:t>funds </a:t>
            </a:r>
            <a:r>
              <a:rPr lang="en-US" sz="2000" dirty="0"/>
              <a:t>freed up by the demise or cancellation of journals charging traditional subscription or access </a:t>
            </a:r>
            <a:r>
              <a:rPr lang="en-US" sz="2000" dirty="0" smtClean="0"/>
              <a:t>fees.</a:t>
            </a:r>
          </a:p>
          <a:p>
            <a:endParaRPr lang="en-US" sz="1000" dirty="0"/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There </a:t>
            </a:r>
            <a:r>
              <a:rPr lang="en-US" sz="2000" dirty="0">
                <a:solidFill>
                  <a:srgbClr val="FF0000"/>
                </a:solidFill>
              </a:rPr>
              <a:t>is no need to favor one of these solutions over the others for all disciplines or nations, and no need to stop looking for </a:t>
            </a:r>
            <a:r>
              <a:rPr lang="en-US" sz="2000" dirty="0" smtClean="0">
                <a:solidFill>
                  <a:srgbClr val="FF0000"/>
                </a:solidFill>
              </a:rPr>
              <a:t>other </a:t>
            </a:r>
            <a:r>
              <a:rPr lang="en-US" sz="2000" dirty="0">
                <a:solidFill>
                  <a:srgbClr val="FF0000"/>
                </a:solidFill>
              </a:rPr>
              <a:t>creative alternatives. </a:t>
            </a:r>
          </a:p>
          <a:p>
            <a:endParaRPr lang="en-US" dirty="0"/>
          </a:p>
        </p:txBody>
      </p:sp>
      <p:sp>
        <p:nvSpPr>
          <p:cNvPr id="7" name="ZoneTexte 7"/>
          <p:cNvSpPr txBox="1"/>
          <p:nvPr/>
        </p:nvSpPr>
        <p:spPr>
          <a:xfrm>
            <a:off x="1907704" y="6444044"/>
            <a:ext cx="532859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latin typeface="Times"/>
              </a:rPr>
              <a:t>http://</a:t>
            </a:r>
            <a:r>
              <a:rPr lang="fr-FR" sz="1400" i="1" dirty="0" err="1">
                <a:latin typeface="Times"/>
              </a:rPr>
              <a:t>openscience.ens.fr</a:t>
            </a:r>
            <a:r>
              <a:rPr lang="fr-FR" sz="1400" i="1" dirty="0">
                <a:latin typeface="Times"/>
              </a:rPr>
              <a:t>/ABOUT_OPEN_ACCESS/DECLARATIONS</a:t>
            </a:r>
            <a:r>
              <a:rPr lang="fr-FR" i="1" dirty="0">
                <a:latin typeface="Times"/>
              </a:rPr>
              <a:t>/</a:t>
            </a:r>
            <a:endParaRPr lang="fr-FR" i="1" dirty="0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56702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2003, Berlin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declaration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on Open Access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24744"/>
            <a:ext cx="7668344" cy="2666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38" y="3791216"/>
            <a:ext cx="7544362" cy="2367033"/>
          </a:xfrm>
          <a:prstGeom prst="rect">
            <a:avLst/>
          </a:prstGeom>
        </p:spPr>
      </p:pic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9" name="ZoneTexte 14"/>
          <p:cNvSpPr txBox="1">
            <a:spLocks noChangeArrowheads="1"/>
          </p:cNvSpPr>
          <p:nvPr/>
        </p:nvSpPr>
        <p:spPr bwMode="auto">
          <a:xfrm>
            <a:off x="467544" y="2837109"/>
            <a:ext cx="7668344" cy="954107"/>
          </a:xfrm>
          <a:prstGeom prst="rect">
            <a:avLst/>
          </a:prstGeom>
          <a:noFill/>
          <a:ln w="57150" cmpd="sng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b="0" dirty="0" smtClean="0">
                <a:latin typeface="Calibri"/>
              </a:rPr>
              <a:t>     </a:t>
            </a:r>
          </a:p>
          <a:p>
            <a:pPr algn="ctr"/>
            <a:endParaRPr lang="fr-FR" sz="2300" dirty="0" smtClean="0"/>
          </a:p>
          <a:p>
            <a:pPr algn="ctr"/>
            <a:endParaRPr lang="fr-FR" sz="1000" dirty="0" smtClean="0"/>
          </a:p>
        </p:txBody>
      </p:sp>
      <p:cxnSp>
        <p:nvCxnSpPr>
          <p:cNvPr id="10" name="直線コネクタ 14"/>
          <p:cNvCxnSpPr>
            <a:cxnSpLocks noChangeShapeType="1"/>
          </p:cNvCxnSpPr>
          <p:nvPr/>
        </p:nvCxnSpPr>
        <p:spPr bwMode="auto">
          <a:xfrm>
            <a:off x="683568" y="5085184"/>
            <a:ext cx="7200800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1" name="直線コネクタ 14"/>
          <p:cNvCxnSpPr>
            <a:cxnSpLocks noChangeShapeType="1"/>
          </p:cNvCxnSpPr>
          <p:nvPr/>
        </p:nvCxnSpPr>
        <p:spPr bwMode="auto">
          <a:xfrm>
            <a:off x="683568" y="5301208"/>
            <a:ext cx="2592288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2" name="直線コネクタ 14"/>
          <p:cNvCxnSpPr>
            <a:cxnSpLocks noChangeShapeType="1"/>
          </p:cNvCxnSpPr>
          <p:nvPr/>
        </p:nvCxnSpPr>
        <p:spPr bwMode="auto">
          <a:xfrm>
            <a:off x="3779912" y="5877272"/>
            <a:ext cx="3816424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sp>
        <p:nvSpPr>
          <p:cNvPr id="17" name="ZoneTexte 7"/>
          <p:cNvSpPr txBox="1"/>
          <p:nvPr/>
        </p:nvSpPr>
        <p:spPr>
          <a:xfrm>
            <a:off x="1979712" y="6300028"/>
            <a:ext cx="532859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latin typeface="Times"/>
              </a:rPr>
              <a:t>http://</a:t>
            </a:r>
            <a:r>
              <a:rPr lang="fr-FR" sz="1400" i="1" dirty="0" err="1">
                <a:latin typeface="Times"/>
              </a:rPr>
              <a:t>openscience.ens.fr</a:t>
            </a:r>
            <a:r>
              <a:rPr lang="fr-FR" sz="1400" i="1" dirty="0">
                <a:latin typeface="Times"/>
              </a:rPr>
              <a:t>/ABOUT_OPEN_ACCESS/DECLARATIONS</a:t>
            </a:r>
            <a:r>
              <a:rPr lang="fr-FR" i="1" dirty="0">
                <a:latin typeface="Times"/>
              </a:rPr>
              <a:t>/</a:t>
            </a:r>
            <a:endParaRPr lang="fr-FR" i="1" dirty="0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76827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2003, signataires de la déclaration de Berlin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33" y="1474947"/>
            <a:ext cx="3451603" cy="4339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556792"/>
            <a:ext cx="5191534" cy="37444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6237312"/>
            <a:ext cx="5311534" cy="585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33" y="5733256"/>
            <a:ext cx="3455337" cy="610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944" y="5291888"/>
            <a:ext cx="4679568" cy="523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7944" y="5831525"/>
            <a:ext cx="5040560" cy="459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989" y="1161804"/>
            <a:ext cx="2994899" cy="3229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7944" y="1196752"/>
            <a:ext cx="1346118" cy="232787"/>
          </a:xfrm>
          <a:prstGeom prst="rect">
            <a:avLst/>
          </a:prstGeom>
        </p:spPr>
      </p:pic>
      <p:pic>
        <p:nvPicPr>
          <p:cNvPr id="14" name="Picture 13" descr="CC-BY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cxnSp>
        <p:nvCxnSpPr>
          <p:cNvPr id="16" name="直線コネクタ 14"/>
          <p:cNvCxnSpPr>
            <a:cxnSpLocks noChangeShapeType="1"/>
          </p:cNvCxnSpPr>
          <p:nvPr/>
        </p:nvCxnSpPr>
        <p:spPr bwMode="auto">
          <a:xfrm>
            <a:off x="4139952" y="2060848"/>
            <a:ext cx="4968552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21" name="直線コネクタ 14"/>
          <p:cNvCxnSpPr>
            <a:cxnSpLocks noChangeShapeType="1"/>
          </p:cNvCxnSpPr>
          <p:nvPr/>
        </p:nvCxnSpPr>
        <p:spPr bwMode="auto">
          <a:xfrm>
            <a:off x="4139952" y="4005064"/>
            <a:ext cx="2736304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23" name="直線コネクタ 14"/>
          <p:cNvCxnSpPr>
            <a:cxnSpLocks noChangeShapeType="1"/>
          </p:cNvCxnSpPr>
          <p:nvPr/>
        </p:nvCxnSpPr>
        <p:spPr bwMode="auto">
          <a:xfrm>
            <a:off x="649381" y="3212976"/>
            <a:ext cx="3202539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24" name="直線コネクタ 14"/>
          <p:cNvCxnSpPr>
            <a:cxnSpLocks noChangeShapeType="1"/>
          </p:cNvCxnSpPr>
          <p:nvPr/>
        </p:nvCxnSpPr>
        <p:spPr bwMode="auto">
          <a:xfrm>
            <a:off x="636216" y="1988840"/>
            <a:ext cx="2495624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35" name="直線コネクタ 14"/>
          <p:cNvCxnSpPr>
            <a:cxnSpLocks noChangeShapeType="1"/>
          </p:cNvCxnSpPr>
          <p:nvPr/>
        </p:nvCxnSpPr>
        <p:spPr bwMode="auto">
          <a:xfrm>
            <a:off x="649381" y="3861048"/>
            <a:ext cx="2529811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8" name="直線コネクタ 14"/>
          <p:cNvCxnSpPr>
            <a:cxnSpLocks noChangeShapeType="1"/>
          </p:cNvCxnSpPr>
          <p:nvPr/>
        </p:nvCxnSpPr>
        <p:spPr bwMode="auto">
          <a:xfrm>
            <a:off x="4139952" y="3789040"/>
            <a:ext cx="3168352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3292713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-99392"/>
            <a:ext cx="55446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763688" y="546939"/>
            <a:ext cx="309634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4481"/>
            <a:ext cx="9144000" cy="4480743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52400" y="-90264"/>
            <a:ext cx="89561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2011, une chercheuse innove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9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2" name="Picture 11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3" name="ZoneTexte 7"/>
          <p:cNvSpPr txBox="1"/>
          <p:nvPr/>
        </p:nvSpPr>
        <p:spPr>
          <a:xfrm>
            <a:off x="1760714" y="5311368"/>
            <a:ext cx="612365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28C191"/>
                </a:solidFill>
              </a:rPr>
              <a:t>Allez sur le site où l’article est bloqué par un péage,</a:t>
            </a:r>
          </a:p>
          <a:p>
            <a:pPr algn="ctr"/>
            <a:r>
              <a:rPr lang="fr-FR" sz="2000" dirty="0" smtClean="0">
                <a:solidFill>
                  <a:srgbClr val="28C191"/>
                </a:solidFill>
              </a:rPr>
              <a:t> recopiez son </a:t>
            </a:r>
            <a:r>
              <a:rPr lang="fr-FR" sz="2000" i="1" dirty="0" smtClean="0">
                <a:solidFill>
                  <a:srgbClr val="28C191"/>
                </a:solidFill>
              </a:rPr>
              <a:t>DOI (Digital Object Identifier)</a:t>
            </a:r>
            <a:r>
              <a:rPr lang="fr-FR" sz="2000" dirty="0" smtClean="0">
                <a:solidFill>
                  <a:srgbClr val="28C191"/>
                </a:solidFill>
              </a:rPr>
              <a:t>,</a:t>
            </a:r>
          </a:p>
          <a:p>
            <a:pPr algn="ctr"/>
            <a:r>
              <a:rPr lang="fr-FR" sz="2000" dirty="0" smtClean="0">
                <a:solidFill>
                  <a:srgbClr val="28C191"/>
                </a:solidFill>
              </a:rPr>
              <a:t>puis aller sur </a:t>
            </a:r>
            <a:r>
              <a:rPr lang="fr-FR" sz="2000" i="1" dirty="0" err="1" smtClean="0">
                <a:solidFill>
                  <a:srgbClr val="28C191"/>
                </a:solidFill>
              </a:rPr>
              <a:t>Sci</a:t>
            </a:r>
            <a:r>
              <a:rPr lang="fr-FR" sz="2000" i="1" dirty="0" smtClean="0">
                <a:solidFill>
                  <a:srgbClr val="28C191"/>
                </a:solidFill>
              </a:rPr>
              <a:t>-Hub </a:t>
            </a:r>
            <a:r>
              <a:rPr lang="fr-FR" sz="2000" dirty="0" smtClean="0">
                <a:solidFill>
                  <a:srgbClr val="28C191"/>
                </a:solidFill>
              </a:rPr>
              <a:t>et entrez son </a:t>
            </a:r>
            <a:r>
              <a:rPr lang="fr-FR" sz="2000" i="1" dirty="0" smtClean="0">
                <a:solidFill>
                  <a:srgbClr val="28C191"/>
                </a:solidFill>
              </a:rPr>
              <a:t>DOI</a:t>
            </a:r>
          </a:p>
          <a:p>
            <a:pPr algn="ctr"/>
            <a:endParaRPr lang="fr-FR" sz="2300" dirty="0" smtClean="0">
              <a:solidFill>
                <a:srgbClr val="28C191"/>
              </a:solidFill>
            </a:endParaRP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 </a:t>
            </a:r>
          </a:p>
        </p:txBody>
      </p:sp>
      <p:sp>
        <p:nvSpPr>
          <p:cNvPr id="15" name="ZoneTexte 7"/>
          <p:cNvSpPr txBox="1"/>
          <p:nvPr/>
        </p:nvSpPr>
        <p:spPr>
          <a:xfrm>
            <a:off x="2915816" y="6381328"/>
            <a:ext cx="3960440" cy="338554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latin typeface="Times"/>
              </a:rPr>
              <a:t>http://</a:t>
            </a:r>
            <a:r>
              <a:rPr lang="fr-FR" sz="1400" i="1" dirty="0" err="1">
                <a:latin typeface="Times"/>
              </a:rPr>
              <a:t>openscience.ens.fr</a:t>
            </a:r>
            <a:r>
              <a:rPr lang="fr-FR" sz="1400" i="1" dirty="0" smtClean="0">
                <a:latin typeface="Times"/>
              </a:rPr>
              <a:t>/OTHER/SCIHUB</a:t>
            </a:r>
            <a:r>
              <a:rPr lang="fr-FR" sz="1600" i="1" dirty="0" smtClean="0">
                <a:latin typeface="Times"/>
              </a:rPr>
              <a:t>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1628799"/>
            <a:ext cx="2376264" cy="26190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2838" y="1700808"/>
            <a:ext cx="569150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En 2011 Alexandra </a:t>
            </a:r>
            <a:r>
              <a:rPr lang="en-US" dirty="0" err="1" smtClean="0"/>
              <a:t>Elbakyan</a:t>
            </a:r>
            <a:r>
              <a:rPr lang="en-US" dirty="0" smtClean="0"/>
              <a:t>, </a:t>
            </a:r>
            <a:r>
              <a:rPr lang="en-US" dirty="0" err="1"/>
              <a:t>chercheuse</a:t>
            </a:r>
            <a:r>
              <a:rPr lang="en-US" dirty="0"/>
              <a:t> en </a:t>
            </a:r>
            <a:r>
              <a:rPr lang="en-US" dirty="0" smtClean="0"/>
              <a:t>neurosciences</a:t>
            </a:r>
          </a:p>
          <a:p>
            <a:r>
              <a:rPr lang="en-US" dirty="0" smtClean="0"/>
              <a:t>au Kazakhstan </a:t>
            </a:r>
            <a:r>
              <a:rPr lang="en-US" dirty="0" err="1" smtClean="0"/>
              <a:t>créé</a:t>
            </a:r>
            <a:r>
              <a:rPr lang="en-US" dirty="0" smtClean="0"/>
              <a:t> la plus </a:t>
            </a:r>
            <a:r>
              <a:rPr lang="en-US" dirty="0" err="1" smtClean="0"/>
              <a:t>grande</a:t>
            </a:r>
            <a:r>
              <a:rPr lang="en-US" dirty="0" smtClean="0"/>
              <a:t> </a:t>
            </a:r>
            <a:r>
              <a:rPr lang="en-US" dirty="0" err="1" smtClean="0"/>
              <a:t>plateforme</a:t>
            </a:r>
            <a:r>
              <a:rPr lang="en-US" dirty="0" smtClean="0"/>
              <a:t> </a:t>
            </a:r>
            <a:r>
              <a:rPr lang="en-US" dirty="0" err="1" smtClean="0"/>
              <a:t>d’accès</a:t>
            </a:r>
            <a:r>
              <a:rPr lang="en-US" dirty="0" smtClean="0"/>
              <a:t> aux</a:t>
            </a:r>
          </a:p>
          <a:p>
            <a:r>
              <a:rPr lang="en-US" dirty="0" smtClean="0"/>
              <a:t>Articles de </a:t>
            </a:r>
            <a:r>
              <a:rPr lang="en-US" dirty="0" err="1" smtClean="0"/>
              <a:t>recherche</a:t>
            </a:r>
            <a:r>
              <a:rPr lang="en-US" dirty="0" smtClean="0"/>
              <a:t> (plus de 80 millions </a:t>
            </a:r>
            <a:r>
              <a:rPr lang="en-US" dirty="0" err="1" smtClean="0"/>
              <a:t>d’articles</a:t>
            </a:r>
            <a:r>
              <a:rPr lang="en-US" dirty="0" smtClean="0"/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897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9026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2012, des chercheurs se révoltent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9" name="ZoneTexte 14"/>
          <p:cNvSpPr txBox="1">
            <a:spLocks noChangeArrowheads="1"/>
          </p:cNvSpPr>
          <p:nvPr/>
        </p:nvSpPr>
        <p:spPr bwMode="auto">
          <a:xfrm>
            <a:off x="129480" y="836712"/>
            <a:ext cx="8979024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200" dirty="0" smtClean="0">
              <a:solidFill>
                <a:srgbClr val="0000FF"/>
              </a:solidFill>
              <a:latin typeface="Calibri"/>
            </a:endParaRPr>
          </a:p>
          <a:p>
            <a:pPr algn="ctr"/>
            <a:r>
              <a:rPr lang="fr-FR" sz="2300" i="1" dirty="0" smtClean="0">
                <a:solidFill>
                  <a:srgbClr val="3366FF"/>
                </a:solidFill>
                <a:latin typeface="Calibri"/>
              </a:rPr>
              <a:t>Sir Tim </a:t>
            </a:r>
            <a:r>
              <a:rPr lang="fr-FR" sz="2300" i="1" dirty="0" err="1" smtClean="0">
                <a:solidFill>
                  <a:srgbClr val="3366FF"/>
                </a:solidFill>
                <a:latin typeface="Calibri"/>
              </a:rPr>
              <a:t>Gowers</a:t>
            </a:r>
            <a:r>
              <a:rPr lang="fr-FR" sz="2300" i="1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et 33 collègues mathématiciens (dont je suis) </a:t>
            </a:r>
            <a:r>
              <a:rPr lang="fr-FR" sz="2300" dirty="0" smtClean="0">
                <a:latin typeface="Calibri"/>
              </a:rPr>
              <a:t>avons lancé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le mouvement 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The </a:t>
            </a:r>
            <a:r>
              <a:rPr lang="fr-FR" sz="2300" i="1" dirty="0" err="1" smtClean="0">
                <a:solidFill>
                  <a:srgbClr val="FF0000"/>
                </a:solidFill>
                <a:latin typeface="Calibri"/>
              </a:rPr>
              <a:t>Cost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 of </a:t>
            </a:r>
            <a:r>
              <a:rPr lang="fr-FR" sz="2300" i="1" dirty="0" err="1" smtClean="0">
                <a:solidFill>
                  <a:srgbClr val="FF0000"/>
                </a:solidFill>
                <a:latin typeface="Calibri"/>
              </a:rPr>
              <a:t>Knowledge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qui appelle à </a:t>
            </a:r>
            <a:r>
              <a:rPr lang="fr-FR" sz="2300" dirty="0">
                <a:solidFill>
                  <a:srgbClr val="FF0000"/>
                </a:solidFill>
              </a:rPr>
              <a:t>boycotter </a:t>
            </a:r>
            <a:r>
              <a:rPr lang="fr-FR" sz="2300" i="1" dirty="0">
                <a:solidFill>
                  <a:srgbClr val="FF0000"/>
                </a:solidFill>
              </a:rPr>
              <a:t>Elsevier</a:t>
            </a:r>
            <a:r>
              <a:rPr lang="fr-FR" sz="2300" dirty="0">
                <a:solidFill>
                  <a:srgbClr val="000000"/>
                </a:solidFill>
              </a:rPr>
              <a:t>,</a:t>
            </a:r>
            <a:r>
              <a:rPr lang="fr-FR" sz="2300" dirty="0">
                <a:solidFill>
                  <a:srgbClr val="0000FF"/>
                </a:solidFill>
              </a:rPr>
              <a:t> </a:t>
            </a:r>
            <a:endParaRPr lang="fr-FR" sz="2300" dirty="0" smtClean="0">
              <a:solidFill>
                <a:srgbClr val="000000"/>
              </a:solidFill>
              <a:latin typeface="Calibri"/>
            </a:endParaRPr>
          </a:p>
          <a:p>
            <a:pPr algn="ctr"/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ce qui a permis de stopper le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b="0" i="1" dirty="0" err="1" smtClean="0">
                <a:solidFill>
                  <a:srgbClr val="28C191"/>
                </a:solidFill>
                <a:latin typeface="Calibri"/>
              </a:rPr>
              <a:t>Research</a:t>
            </a:r>
            <a:r>
              <a:rPr lang="fr-FR" sz="2300" b="0" i="1" dirty="0" smtClean="0">
                <a:solidFill>
                  <a:srgbClr val="28C191"/>
                </a:solidFill>
                <a:latin typeface="Calibri"/>
              </a:rPr>
              <a:t> Works </a:t>
            </a:r>
            <a:r>
              <a:rPr lang="fr-FR" sz="2300" b="0" i="1" dirty="0" err="1" smtClean="0">
                <a:solidFill>
                  <a:srgbClr val="28C191"/>
                </a:solidFill>
                <a:latin typeface="Calibri"/>
              </a:rPr>
              <a:t>Act</a:t>
            </a:r>
            <a:r>
              <a:rPr lang="fr-FR" sz="2300" dirty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au Congrès américain</a:t>
            </a:r>
            <a:r>
              <a:rPr lang="fr-FR" sz="2300" dirty="0" smtClean="0">
                <a:latin typeface="Calibri"/>
              </a:rPr>
              <a:t>,</a:t>
            </a:r>
            <a:endParaRPr lang="fr-FR" sz="2300" b="0" dirty="0" smtClean="0">
              <a:latin typeface="Calibri"/>
            </a:endParaRPr>
          </a:p>
          <a:p>
            <a:pPr algn="ctr"/>
            <a:r>
              <a:rPr lang="fr-FR" sz="2300" dirty="0">
                <a:latin typeface="Calibri"/>
              </a:rPr>
              <a:t>u</a:t>
            </a:r>
            <a:r>
              <a:rPr lang="fr-FR" sz="2300" dirty="0" smtClean="0">
                <a:latin typeface="Calibri"/>
              </a:rPr>
              <a:t>ne proposition de loi déposée sous la pression du lobbying d’</a:t>
            </a:r>
            <a:r>
              <a:rPr lang="fr-FR" sz="2300" i="1" dirty="0" smtClean="0">
                <a:latin typeface="Calibri"/>
              </a:rPr>
              <a:t>Elsevie</a:t>
            </a:r>
            <a:r>
              <a:rPr lang="fr-FR" sz="2300" dirty="0" smtClean="0">
                <a:latin typeface="Calibri"/>
              </a:rPr>
              <a:t>r</a:t>
            </a:r>
            <a:r>
              <a:rPr lang="fr-FR" sz="2300" i="1" dirty="0" smtClean="0">
                <a:latin typeface="Calibri"/>
              </a:rPr>
              <a:t>.</a:t>
            </a:r>
            <a:endParaRPr lang="fr-FR" sz="2300" b="0" i="1" dirty="0">
              <a:latin typeface="Calibri"/>
            </a:endParaRPr>
          </a:p>
        </p:txBody>
      </p:sp>
      <p:pic>
        <p:nvPicPr>
          <p:cNvPr id="2" name="Picture 1" descr="file.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01" y="2674655"/>
            <a:ext cx="2261999" cy="3392997"/>
          </a:xfrm>
          <a:prstGeom prst="rect">
            <a:avLst/>
          </a:prstGeom>
        </p:spPr>
      </p:pic>
      <p:sp>
        <p:nvSpPr>
          <p:cNvPr id="8" name="ZoneTexte 8"/>
          <p:cNvSpPr txBox="1"/>
          <p:nvPr/>
        </p:nvSpPr>
        <p:spPr>
          <a:xfrm>
            <a:off x="2699792" y="6197242"/>
            <a:ext cx="4392488" cy="40011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http://</a:t>
            </a:r>
            <a:r>
              <a:rPr lang="fr-FR" sz="2000" i="1" dirty="0" err="1" smtClean="0">
                <a:latin typeface="Times"/>
              </a:rPr>
              <a:t>www.thecostofknowledge.com</a:t>
            </a:r>
            <a:r>
              <a:rPr lang="fr-FR" sz="2000" i="1" dirty="0" smtClean="0">
                <a:latin typeface="Times"/>
              </a:rPr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0976" y="6023029"/>
            <a:ext cx="1942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Sir Tim </a:t>
            </a:r>
            <a:r>
              <a:rPr lang="en-US" i="1" dirty="0" err="1" smtClean="0"/>
              <a:t>Gowers</a:t>
            </a:r>
            <a:r>
              <a:rPr lang="en-US" i="1" dirty="0" smtClean="0"/>
              <a:t>,</a:t>
            </a:r>
          </a:p>
          <a:p>
            <a:pPr algn="ctr"/>
            <a:r>
              <a:rPr lang="en-US" i="1" dirty="0" smtClean="0"/>
              <a:t>Fields </a:t>
            </a:r>
            <a:r>
              <a:rPr lang="en-US" i="1" dirty="0"/>
              <a:t>M</a:t>
            </a:r>
            <a:r>
              <a:rPr lang="en-US" i="1" dirty="0" smtClean="0"/>
              <a:t>edal 1998</a:t>
            </a:r>
            <a:endParaRPr lang="en-US" i="1" dirty="0"/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524" y="2636912"/>
            <a:ext cx="5313908" cy="34510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30062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96" y="3150096"/>
            <a:ext cx="5752280" cy="1431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00" y="1574800"/>
            <a:ext cx="3851920" cy="1555035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-90264"/>
            <a:ext cx="89561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2012, la presse a très vite relayé le boycott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568" y="1052736"/>
            <a:ext cx="3995936" cy="17074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160" y="5624796"/>
            <a:ext cx="7452320" cy="11165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5707" y="4581128"/>
            <a:ext cx="5226533" cy="6330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23728" y="1644769"/>
            <a:ext cx="1185040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</a:rPr>
              <a:t>/7/2019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901098"/>
            <a:ext cx="1315033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13/2/2012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1065" y="4343854"/>
            <a:ext cx="2202867" cy="4532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2168" y="5361990"/>
            <a:ext cx="5220072" cy="2272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54843" y="2060848"/>
            <a:ext cx="1315033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22/</a:t>
            </a:r>
            <a:r>
              <a:rPr lang="en-US" sz="2000" b="1" dirty="0">
                <a:solidFill>
                  <a:srgbClr val="FF0000"/>
                </a:solidFill>
              </a:rPr>
              <a:t>1</a:t>
            </a:r>
            <a:r>
              <a:rPr lang="en-US" sz="2000" b="1" dirty="0" smtClean="0">
                <a:solidFill>
                  <a:srgbClr val="FF0000"/>
                </a:solidFill>
              </a:rPr>
              <a:t>/1998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160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0" name="Image 9" descr="tot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683772"/>
            <a:ext cx="5513597" cy="205759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82264" y="1953414"/>
            <a:ext cx="818524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dirty="0" smtClean="0"/>
              <a:t>`</a:t>
            </a:r>
            <a:r>
              <a:rPr lang="en-US" sz="2200" dirty="0"/>
              <a:t>I</a:t>
            </a:r>
            <a:r>
              <a:rPr lang="en-US" sz="2200" dirty="0" smtClean="0"/>
              <a:t>l </a:t>
            </a:r>
            <a:r>
              <a:rPr lang="en-US" sz="2200" dirty="0" err="1" smtClean="0"/>
              <a:t>est</a:t>
            </a:r>
            <a:r>
              <a:rPr lang="en-US" sz="2200" dirty="0"/>
              <a:t> </a:t>
            </a:r>
            <a:r>
              <a:rPr lang="en-US" sz="2200" dirty="0" smtClean="0"/>
              <a:t>indispensable </a:t>
            </a:r>
            <a:r>
              <a:rPr lang="en-US" sz="2200" dirty="0" err="1"/>
              <a:t>que</a:t>
            </a:r>
            <a:r>
              <a:rPr lang="en-US" sz="2200" dirty="0"/>
              <a:t> les </a:t>
            </a:r>
            <a:r>
              <a:rPr lang="en-US" sz="2200" dirty="0" err="1"/>
              <a:t>chercheurs</a:t>
            </a:r>
            <a:r>
              <a:rPr lang="en-US" sz="2200" dirty="0"/>
              <a:t> </a:t>
            </a:r>
            <a:r>
              <a:rPr lang="en-US" sz="2200" dirty="0" err="1"/>
              <a:t>puissent</a:t>
            </a:r>
            <a:r>
              <a:rPr lang="en-US" sz="2200" dirty="0"/>
              <a:t> </a:t>
            </a:r>
            <a:r>
              <a:rPr lang="en-US" sz="2200" dirty="0" err="1"/>
              <a:t>développer</a:t>
            </a:r>
            <a:r>
              <a:rPr lang="en-US" sz="2200" dirty="0"/>
              <a:t> </a:t>
            </a:r>
            <a:endParaRPr lang="en-US" sz="2200" dirty="0" smtClean="0"/>
          </a:p>
          <a:p>
            <a:pPr algn="ctr"/>
            <a:r>
              <a:rPr lang="en-US" sz="2200" dirty="0" err="1" smtClean="0"/>
              <a:t>une</a:t>
            </a:r>
            <a:r>
              <a:rPr lang="en-US" sz="2200" dirty="0" smtClean="0"/>
              <a:t> </a:t>
            </a:r>
            <a:r>
              <a:rPr lang="en-US" sz="2200" dirty="0" err="1">
                <a:solidFill>
                  <a:srgbClr val="FF0000"/>
                </a:solidFill>
              </a:rPr>
              <a:t>troisième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voie</a:t>
            </a:r>
            <a:r>
              <a:rPr lang="en-US" sz="2200" dirty="0"/>
              <a:t>, </a:t>
            </a:r>
            <a:r>
              <a:rPr lang="en-US" sz="2200" dirty="0" smtClean="0"/>
              <a:t>beaucoup </a:t>
            </a:r>
            <a:r>
              <a:rPr lang="en-US" sz="2200" dirty="0" err="1" smtClean="0"/>
              <a:t>moins</a:t>
            </a:r>
            <a:r>
              <a:rPr lang="en-US" sz="2200" dirty="0" smtClean="0"/>
              <a:t> </a:t>
            </a:r>
            <a:r>
              <a:rPr lang="en-US" sz="2200" dirty="0" err="1"/>
              <a:t>coûteuse</a:t>
            </a:r>
            <a:r>
              <a:rPr lang="en-US" sz="2200" dirty="0"/>
              <a:t> </a:t>
            </a:r>
            <a:r>
              <a:rPr lang="en-US" sz="2200" dirty="0" smtClean="0"/>
              <a:t>[</a:t>
            </a:r>
            <a:r>
              <a:rPr lang="is-IS" sz="2200" dirty="0" smtClean="0"/>
              <a:t>…]</a:t>
            </a:r>
            <a:r>
              <a:rPr lang="en-US" sz="2200" dirty="0" smtClean="0"/>
              <a:t> Elle </a:t>
            </a:r>
            <a:r>
              <a:rPr lang="en-US" sz="2200" dirty="0" err="1" smtClean="0"/>
              <a:t>est</a:t>
            </a:r>
            <a:r>
              <a:rPr lang="en-US" sz="2200" dirty="0" smtClean="0"/>
              <a:t> </a:t>
            </a:r>
            <a:r>
              <a:rPr lang="en-US" sz="2200" dirty="0" err="1" smtClean="0"/>
              <a:t>appelée</a:t>
            </a:r>
            <a:r>
              <a:rPr lang="en-US" sz="2200" dirty="0" smtClean="0"/>
              <a:t> </a:t>
            </a:r>
          </a:p>
          <a:p>
            <a:pPr algn="ctr"/>
            <a:r>
              <a:rPr lang="en-US" sz="2200" i="1" dirty="0" smtClean="0">
                <a:solidFill>
                  <a:srgbClr val="FF0000"/>
                </a:solidFill>
              </a:rPr>
              <a:t>Diamond OA </a:t>
            </a:r>
            <a:r>
              <a:rPr lang="en-US" sz="2200" dirty="0"/>
              <a:t>et se </a:t>
            </a:r>
            <a:r>
              <a:rPr lang="en-US" sz="2200" dirty="0" err="1"/>
              <a:t>caractérise</a:t>
            </a:r>
            <a:r>
              <a:rPr lang="en-US" sz="2200" dirty="0"/>
              <a:t> par le fait </a:t>
            </a:r>
            <a:r>
              <a:rPr lang="en-US" sz="2200" dirty="0" err="1"/>
              <a:t>que</a:t>
            </a:r>
            <a:r>
              <a:rPr lang="en-US" sz="2200" dirty="0"/>
              <a:t> </a:t>
            </a:r>
            <a:r>
              <a:rPr lang="en-US" sz="2200" dirty="0" err="1">
                <a:solidFill>
                  <a:srgbClr val="28C191"/>
                </a:solidFill>
              </a:rPr>
              <a:t>ni</a:t>
            </a:r>
            <a:r>
              <a:rPr lang="en-US" sz="2200" dirty="0">
                <a:solidFill>
                  <a:srgbClr val="28C191"/>
                </a:solidFill>
              </a:rPr>
              <a:t> </a:t>
            </a:r>
            <a:r>
              <a:rPr lang="en-US" sz="2200" dirty="0" smtClean="0">
                <a:solidFill>
                  <a:srgbClr val="28C191"/>
                </a:solidFill>
              </a:rPr>
              <a:t>le </a:t>
            </a:r>
            <a:r>
              <a:rPr lang="en-US" sz="2200" dirty="0" err="1" smtClean="0">
                <a:solidFill>
                  <a:srgbClr val="28C191"/>
                </a:solidFill>
              </a:rPr>
              <a:t>lecteur</a:t>
            </a:r>
            <a:r>
              <a:rPr lang="en-US" sz="2200" dirty="0" smtClean="0">
                <a:solidFill>
                  <a:srgbClr val="28C191"/>
                </a:solidFill>
              </a:rPr>
              <a:t> </a:t>
            </a:r>
            <a:r>
              <a:rPr lang="en-US" sz="2200" dirty="0" err="1">
                <a:solidFill>
                  <a:srgbClr val="28C191"/>
                </a:solidFill>
              </a:rPr>
              <a:t>ni</a:t>
            </a:r>
            <a:r>
              <a:rPr lang="en-US" sz="2200" dirty="0">
                <a:solidFill>
                  <a:srgbClr val="28C191"/>
                </a:solidFill>
              </a:rPr>
              <a:t> </a:t>
            </a:r>
            <a:r>
              <a:rPr lang="en-US" sz="2200" dirty="0" err="1">
                <a:solidFill>
                  <a:srgbClr val="28C191"/>
                </a:solidFill>
              </a:rPr>
              <a:t>l'auteur</a:t>
            </a:r>
            <a:r>
              <a:rPr lang="en-US" sz="2200" dirty="0">
                <a:solidFill>
                  <a:srgbClr val="28C191"/>
                </a:solidFill>
              </a:rPr>
              <a:t> </a:t>
            </a:r>
            <a:endParaRPr lang="en-US" sz="2200" dirty="0" smtClean="0">
              <a:solidFill>
                <a:srgbClr val="28C191"/>
              </a:solidFill>
            </a:endParaRPr>
          </a:p>
          <a:p>
            <a:pPr algn="ctr"/>
            <a:r>
              <a:rPr lang="en-US" sz="2200" dirty="0" smtClean="0">
                <a:solidFill>
                  <a:srgbClr val="28C191"/>
                </a:solidFill>
              </a:rPr>
              <a:t>ne </a:t>
            </a:r>
            <a:r>
              <a:rPr lang="en-US" sz="2200" dirty="0" err="1">
                <a:solidFill>
                  <a:srgbClr val="28C191"/>
                </a:solidFill>
              </a:rPr>
              <a:t>doivent</a:t>
            </a:r>
            <a:r>
              <a:rPr lang="en-US" sz="2200" dirty="0">
                <a:solidFill>
                  <a:srgbClr val="28C191"/>
                </a:solidFill>
              </a:rPr>
              <a:t> payer</a:t>
            </a:r>
            <a:r>
              <a:rPr lang="en-US" sz="2200" dirty="0"/>
              <a:t> et </a:t>
            </a:r>
            <a:r>
              <a:rPr lang="en-US" sz="2200" dirty="0" err="1"/>
              <a:t>que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FF0000"/>
                </a:solidFill>
              </a:rPr>
              <a:t>le journal </a:t>
            </a:r>
            <a:r>
              <a:rPr lang="en-US" sz="2200" dirty="0" err="1" smtClean="0">
                <a:solidFill>
                  <a:srgbClr val="FF0000"/>
                </a:solidFill>
              </a:rPr>
              <a:t>appartient</a:t>
            </a:r>
            <a:r>
              <a:rPr lang="en-US" sz="2200" dirty="0" smtClean="0">
                <a:solidFill>
                  <a:srgbClr val="FF0000"/>
                </a:solidFill>
              </a:rPr>
              <a:t>, </a:t>
            </a:r>
            <a:r>
              <a:rPr lang="en-US" sz="2200" dirty="0">
                <a:solidFill>
                  <a:srgbClr val="FF0000"/>
                </a:solidFill>
              </a:rPr>
              <a:t>non plus </a:t>
            </a:r>
            <a:r>
              <a:rPr lang="en-US" sz="2200" dirty="0" err="1">
                <a:solidFill>
                  <a:srgbClr val="FF0000"/>
                </a:solidFill>
              </a:rPr>
              <a:t>à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une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maison</a:t>
            </a:r>
            <a:endParaRPr lang="en-US" sz="2200" dirty="0">
              <a:solidFill>
                <a:srgbClr val="FF0000"/>
              </a:solidFill>
            </a:endParaRPr>
          </a:p>
          <a:p>
            <a:r>
              <a:rPr lang="en-US" sz="2200" dirty="0" err="1" smtClean="0">
                <a:solidFill>
                  <a:srgbClr val="FF0000"/>
                </a:solidFill>
              </a:rPr>
              <a:t>d’édition</a:t>
            </a:r>
            <a:r>
              <a:rPr lang="en-US" sz="2200" dirty="0" smtClean="0">
                <a:solidFill>
                  <a:srgbClr val="FF0000"/>
                </a:solidFill>
              </a:rPr>
              <a:t>, </a:t>
            </a:r>
            <a:r>
              <a:rPr lang="en-US" sz="2200" dirty="0" err="1">
                <a:solidFill>
                  <a:srgbClr val="FF0000"/>
                </a:solidFill>
              </a:rPr>
              <a:t>mais</a:t>
            </a:r>
            <a:r>
              <a:rPr lang="en-US" sz="2200" dirty="0">
                <a:solidFill>
                  <a:srgbClr val="FF0000"/>
                </a:solidFill>
              </a:rPr>
              <a:t> au </a:t>
            </a:r>
            <a:r>
              <a:rPr lang="en-US" sz="2200" dirty="0" err="1">
                <a:solidFill>
                  <a:srgbClr val="FF0000"/>
                </a:solidFill>
              </a:rPr>
              <a:t>comité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éditorial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[</a:t>
            </a:r>
            <a:r>
              <a:rPr lang="is-IS" sz="2200" dirty="0" smtClean="0"/>
              <a:t>…] un collège de chercheurs </a:t>
            </a:r>
            <a:r>
              <a:rPr lang="is-IS" sz="2200" dirty="0" smtClean="0">
                <a:solidFill>
                  <a:srgbClr val="28C191"/>
                </a:solidFill>
              </a:rPr>
              <a:t>qui</a:t>
            </a:r>
          </a:p>
          <a:p>
            <a:r>
              <a:rPr lang="en-US" sz="2200" dirty="0" smtClean="0">
                <a:solidFill>
                  <a:srgbClr val="28C191"/>
                </a:solidFill>
              </a:rPr>
              <a:t>s</a:t>
            </a:r>
            <a:r>
              <a:rPr lang="is-IS" sz="2200" dirty="0" smtClean="0">
                <a:solidFill>
                  <a:srgbClr val="28C191"/>
                </a:solidFill>
              </a:rPr>
              <a:t>e charge de la publication des articles</a:t>
            </a:r>
            <a:r>
              <a:rPr lang="is-IS" sz="2200" dirty="0" smtClean="0"/>
              <a:t> </a:t>
            </a:r>
            <a:r>
              <a:rPr lang="en-US" sz="2200" dirty="0" smtClean="0">
                <a:solidFill>
                  <a:srgbClr val="28C191"/>
                </a:solidFill>
              </a:rPr>
              <a:t>avec </a:t>
            </a:r>
            <a:r>
              <a:rPr lang="en-US" sz="2200" dirty="0" err="1" smtClean="0">
                <a:solidFill>
                  <a:srgbClr val="28C191"/>
                </a:solidFill>
              </a:rPr>
              <a:t>l'aide</a:t>
            </a:r>
            <a:r>
              <a:rPr lang="en-US" sz="2200" dirty="0" smtClean="0">
                <a:solidFill>
                  <a:srgbClr val="28C191"/>
                </a:solidFill>
              </a:rPr>
              <a:t> </a:t>
            </a:r>
            <a:r>
              <a:rPr lang="en-US" sz="2200" dirty="0" err="1" smtClean="0">
                <a:solidFill>
                  <a:srgbClr val="28C191"/>
                </a:solidFill>
              </a:rPr>
              <a:t>d'unités</a:t>
            </a:r>
            <a:r>
              <a:rPr lang="en-US" sz="2200" dirty="0" smtClean="0">
                <a:solidFill>
                  <a:srgbClr val="28C191"/>
                </a:solidFill>
              </a:rPr>
              <a:t> de service</a:t>
            </a:r>
            <a:r>
              <a:rPr lang="en-US" sz="2200" dirty="0" smtClean="0"/>
              <a:t>.</a:t>
            </a:r>
            <a:r>
              <a:rPr lang="fr-FR" sz="2200" dirty="0" smtClean="0"/>
              <a:t>’</a:t>
            </a:r>
            <a:endParaRPr lang="fr-FR" sz="2200" dirty="0"/>
          </a:p>
        </p:txBody>
      </p:sp>
      <p:sp>
        <p:nvSpPr>
          <p:cNvPr id="19" name="ZoneTexte 18"/>
          <p:cNvSpPr txBox="1"/>
          <p:nvPr/>
        </p:nvSpPr>
        <p:spPr>
          <a:xfrm>
            <a:off x="5843020" y="4725144"/>
            <a:ext cx="315235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Times"/>
              </a:rPr>
              <a:t>La terminologie </a:t>
            </a:r>
            <a:r>
              <a:rPr lang="fr-FR" i="1" dirty="0" err="1" smtClean="0">
                <a:latin typeface="Times"/>
              </a:rPr>
              <a:t>Diamond</a:t>
            </a:r>
            <a:r>
              <a:rPr lang="fr-FR" i="1" dirty="0" smtClean="0">
                <a:latin typeface="Times"/>
              </a:rPr>
              <a:t> OA</a:t>
            </a:r>
            <a:r>
              <a:rPr lang="fr-FR" dirty="0" smtClean="0">
                <a:latin typeface="Times"/>
              </a:rPr>
              <a:t> </a:t>
            </a:r>
          </a:p>
          <a:p>
            <a:pPr algn="ctr"/>
            <a:r>
              <a:rPr lang="fr-FR" dirty="0">
                <a:latin typeface="Times"/>
              </a:rPr>
              <a:t>v</a:t>
            </a:r>
            <a:r>
              <a:rPr lang="fr-FR" dirty="0" smtClean="0">
                <a:latin typeface="Times"/>
              </a:rPr>
              <a:t>ient du </a:t>
            </a:r>
            <a:r>
              <a:rPr lang="fr-FR" i="1" dirty="0" err="1" smtClean="0">
                <a:latin typeface="Times"/>
              </a:rPr>
              <a:t>Diamond</a:t>
            </a:r>
            <a:r>
              <a:rPr lang="fr-FR" i="1" dirty="0" smtClean="0">
                <a:latin typeface="Times"/>
              </a:rPr>
              <a:t> Sutra qui </a:t>
            </a:r>
            <a:r>
              <a:rPr lang="fr-FR" dirty="0" smtClean="0">
                <a:latin typeface="Times"/>
              </a:rPr>
              <a:t>est</a:t>
            </a:r>
          </a:p>
          <a:p>
            <a:pPr algn="ctr"/>
            <a:r>
              <a:rPr lang="fr-FR" dirty="0">
                <a:latin typeface="Times"/>
              </a:rPr>
              <a:t>l</a:t>
            </a:r>
            <a:r>
              <a:rPr lang="fr-FR" dirty="0" smtClean="0">
                <a:latin typeface="Times"/>
              </a:rPr>
              <a:t>e premier texte imprimé connu,</a:t>
            </a:r>
          </a:p>
          <a:p>
            <a:pPr algn="ctr"/>
            <a:r>
              <a:rPr lang="fr-FR" dirty="0">
                <a:latin typeface="Times"/>
              </a:rPr>
              <a:t>p</a:t>
            </a:r>
            <a:r>
              <a:rPr lang="fr-FR" dirty="0" smtClean="0">
                <a:latin typeface="Times"/>
              </a:rPr>
              <a:t>ublié en Chine le </a:t>
            </a:r>
            <a:r>
              <a:rPr lang="fr-FR" i="1" dirty="0" smtClean="0">
                <a:latin typeface="Times"/>
              </a:rPr>
              <a:t>11 Mai 868</a:t>
            </a:r>
            <a:endParaRPr lang="fr-FR" i="1" dirty="0">
              <a:latin typeface="Time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149767" y="6021288"/>
            <a:ext cx="2590800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British Library, Londres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483768" y="4211796"/>
            <a:ext cx="4392488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>
                <a:latin typeface="Times"/>
              </a:rPr>
              <a:t>/MARIE_FARGE</a:t>
            </a:r>
            <a:r>
              <a:rPr lang="fr-FR" i="1" dirty="0" smtClean="0">
                <a:latin typeface="Times"/>
              </a:rPr>
              <a:t>/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1" y="-152400"/>
            <a:ext cx="914400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2012, ils proposent un nouveau modèle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5" name="Picture 14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44016" y="1153195"/>
            <a:ext cx="94685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3366FF"/>
                </a:solidFill>
                <a:latin typeface="Times"/>
              </a:rPr>
              <a:t>N</a:t>
            </a:r>
            <a:r>
              <a:rPr lang="fr-FR" sz="2000" dirty="0">
                <a:solidFill>
                  <a:srgbClr val="3366FF"/>
                </a:solidFill>
                <a:latin typeface="Arial"/>
                <a:cs typeface="Arial"/>
              </a:rPr>
              <a:t>ote </a:t>
            </a:r>
            <a:r>
              <a:rPr lang="fr-FR" sz="2000" dirty="0" smtClean="0">
                <a:solidFill>
                  <a:srgbClr val="3366FF"/>
                </a:solidFill>
                <a:latin typeface="Arial"/>
                <a:cs typeface="Arial"/>
              </a:rPr>
              <a:t>sur la publication en accès libre rédigée </a:t>
            </a:r>
            <a:r>
              <a:rPr lang="fr-FR" sz="2000" dirty="0">
                <a:solidFill>
                  <a:srgbClr val="3366FF"/>
                </a:solidFill>
                <a:latin typeface="Arial"/>
                <a:cs typeface="Arial"/>
              </a:rPr>
              <a:t>le 29 Juin 2012 par </a:t>
            </a:r>
            <a:r>
              <a:rPr lang="fr-FR" sz="2000" i="1" dirty="0">
                <a:solidFill>
                  <a:srgbClr val="3366FF"/>
                </a:solidFill>
                <a:latin typeface="Arial"/>
                <a:cs typeface="Arial"/>
              </a:rPr>
              <a:t>Marie Farge </a:t>
            </a:r>
            <a:endParaRPr lang="fr-FR" sz="2000" i="1" dirty="0" smtClean="0">
              <a:solidFill>
                <a:srgbClr val="3366FF"/>
              </a:solidFill>
              <a:latin typeface="Arial"/>
              <a:cs typeface="Arial"/>
            </a:endParaRPr>
          </a:p>
          <a:p>
            <a:pPr algn="ctr"/>
            <a:r>
              <a:rPr lang="fr-FR" sz="2000" dirty="0" smtClean="0">
                <a:solidFill>
                  <a:srgbClr val="3366FF"/>
                </a:solidFill>
                <a:latin typeface="Arial"/>
                <a:cs typeface="Arial"/>
              </a:rPr>
              <a:t>à la demande de </a:t>
            </a:r>
            <a:r>
              <a:rPr lang="fr-FR" sz="2000" i="1" dirty="0" smtClean="0">
                <a:solidFill>
                  <a:srgbClr val="3366FF"/>
                </a:solidFill>
                <a:latin typeface="Arial"/>
                <a:cs typeface="Arial"/>
              </a:rPr>
              <a:t>Geneviève </a:t>
            </a:r>
            <a:r>
              <a:rPr lang="fr-FR" sz="2000" i="1" dirty="0" err="1">
                <a:solidFill>
                  <a:srgbClr val="3366FF"/>
                </a:solidFill>
                <a:latin typeface="Arial"/>
                <a:cs typeface="Arial"/>
              </a:rPr>
              <a:t>Fioraso</a:t>
            </a:r>
            <a:r>
              <a:rPr lang="fr-FR" sz="2000" dirty="0">
                <a:solidFill>
                  <a:srgbClr val="3366FF"/>
                </a:solidFill>
                <a:latin typeface="Arial"/>
                <a:cs typeface="Arial"/>
              </a:rPr>
              <a:t>, </a:t>
            </a:r>
            <a:r>
              <a:rPr lang="fr-FR" sz="2000" dirty="0" smtClean="0">
                <a:solidFill>
                  <a:srgbClr val="3366FF"/>
                </a:solidFill>
                <a:latin typeface="Arial"/>
                <a:cs typeface="Arial"/>
              </a:rPr>
              <a:t>ministre </a:t>
            </a:r>
            <a:r>
              <a:rPr lang="fr-FR" sz="2000" dirty="0">
                <a:solidFill>
                  <a:srgbClr val="3366FF"/>
                </a:solidFill>
                <a:latin typeface="Arial"/>
                <a:cs typeface="Arial"/>
              </a:rPr>
              <a:t>de la </a:t>
            </a:r>
            <a:r>
              <a:rPr lang="fr-FR" sz="2000" dirty="0" smtClean="0">
                <a:solidFill>
                  <a:srgbClr val="3366FF"/>
                </a:solidFill>
                <a:latin typeface="Arial"/>
                <a:cs typeface="Arial"/>
              </a:rPr>
              <a:t>recherche :</a:t>
            </a:r>
            <a:endParaRPr lang="fr-FR" sz="2000" dirty="0">
              <a:solidFill>
                <a:srgbClr val="3366FF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37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9026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Le modèle d’accès libre ‘diamant’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1237177" y="3185100"/>
            <a:ext cx="6468437" cy="11079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algn="ctr">
              <a:buFont typeface="Arial"/>
              <a:buChar char="•"/>
            </a:pPr>
            <a:r>
              <a:rPr lang="fr-FR" sz="2200" dirty="0" smtClean="0">
                <a:solidFill>
                  <a:srgbClr val="FF0000"/>
                </a:solidFill>
              </a:rPr>
              <a:t>Les </a:t>
            </a:r>
            <a:r>
              <a:rPr lang="fr-FR" sz="2200" dirty="0" err="1" smtClean="0">
                <a:solidFill>
                  <a:srgbClr val="FF0000"/>
                </a:solidFill>
              </a:rPr>
              <a:t>journeaux</a:t>
            </a:r>
            <a:r>
              <a:rPr lang="fr-FR" sz="2200" dirty="0" smtClean="0">
                <a:solidFill>
                  <a:srgbClr val="FF0000"/>
                </a:solidFill>
              </a:rPr>
              <a:t> appartiennent à leur comité éditorial,</a:t>
            </a:r>
            <a:endParaRPr lang="fr-FR" sz="2200" dirty="0" smtClean="0">
              <a:solidFill>
                <a:srgbClr val="000000"/>
              </a:solidFill>
            </a:endParaRPr>
          </a:p>
          <a:p>
            <a:pPr algn="ctr"/>
            <a:r>
              <a:rPr lang="fr-FR" sz="2200" dirty="0" smtClean="0">
                <a:solidFill>
                  <a:srgbClr val="FF0000"/>
                </a:solidFill>
              </a:rPr>
              <a:t>composé exclusivement de chercheurs</a:t>
            </a:r>
            <a:r>
              <a:rPr lang="fr-FR" sz="2200" dirty="0" smtClean="0">
                <a:solidFill>
                  <a:srgbClr val="000000"/>
                </a:solidFill>
              </a:rPr>
              <a:t> </a:t>
            </a:r>
            <a:r>
              <a:rPr lang="fr-FR" sz="2200" dirty="0" smtClean="0">
                <a:solidFill>
                  <a:srgbClr val="FF0000"/>
                </a:solidFill>
              </a:rPr>
              <a:t>en activité </a:t>
            </a:r>
            <a:r>
              <a:rPr lang="fr-FR" sz="2200" dirty="0" smtClean="0">
                <a:solidFill>
                  <a:srgbClr val="000000"/>
                </a:solidFill>
              </a:rPr>
              <a:t>qui </a:t>
            </a:r>
          </a:p>
          <a:p>
            <a:pPr algn="ctr"/>
            <a:r>
              <a:rPr lang="fr-FR" sz="2200" dirty="0" smtClean="0">
                <a:solidFill>
                  <a:srgbClr val="000000"/>
                </a:solidFill>
              </a:rPr>
              <a:t>assurent bénévolement l’évaluation par les pairs.</a:t>
            </a:r>
          </a:p>
        </p:txBody>
      </p: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1890805" y="1268760"/>
            <a:ext cx="498085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algn="ctr">
              <a:buFont typeface="Arial"/>
              <a:buChar char="•"/>
            </a:pPr>
            <a:r>
              <a:rPr lang="fr-FR" sz="2200" dirty="0" smtClean="0">
                <a:solidFill>
                  <a:srgbClr val="3366FF"/>
                </a:solidFill>
              </a:rPr>
              <a:t>Les auteurs gardent leur droit d’auteur </a:t>
            </a:r>
          </a:p>
          <a:p>
            <a:pPr algn="ctr"/>
            <a:r>
              <a:rPr lang="fr-FR" sz="2200" dirty="0" smtClean="0"/>
              <a:t>et mettent leurs </a:t>
            </a:r>
            <a:r>
              <a:rPr lang="fr-FR" sz="2200" dirty="0" smtClean="0">
                <a:solidFill>
                  <a:srgbClr val="3366FF"/>
                </a:solidFill>
              </a:rPr>
              <a:t>articles en accès libre</a:t>
            </a:r>
            <a:endParaRPr lang="fr-FR" sz="2200" i="1" dirty="0" smtClean="0">
              <a:solidFill>
                <a:srgbClr val="3366FF"/>
              </a:solidFill>
            </a:endParaRPr>
          </a:p>
          <a:p>
            <a:pPr algn="ctr"/>
            <a:r>
              <a:rPr lang="fr-FR" sz="2200" dirty="0">
                <a:solidFill>
                  <a:srgbClr val="3366FF"/>
                </a:solidFill>
              </a:rPr>
              <a:t>s</a:t>
            </a:r>
            <a:r>
              <a:rPr lang="fr-FR" sz="2200" dirty="0" smtClean="0">
                <a:solidFill>
                  <a:srgbClr val="3366FF"/>
                </a:solidFill>
              </a:rPr>
              <a:t>ous</a:t>
            </a:r>
            <a:r>
              <a:rPr lang="fr-FR" sz="2200" dirty="0" smtClean="0"/>
              <a:t> </a:t>
            </a:r>
            <a:r>
              <a:rPr lang="fr-FR" sz="2200" dirty="0" smtClean="0">
                <a:solidFill>
                  <a:srgbClr val="000000"/>
                </a:solidFill>
              </a:rPr>
              <a:t>licence </a:t>
            </a:r>
            <a:r>
              <a:rPr lang="fr-FR" sz="2200" i="1" dirty="0" err="1" smtClean="0">
                <a:solidFill>
                  <a:srgbClr val="000000"/>
                </a:solidFill>
              </a:rPr>
              <a:t>Creative</a:t>
            </a:r>
            <a:r>
              <a:rPr lang="fr-FR" sz="2200" i="1" dirty="0" smtClean="0">
                <a:solidFill>
                  <a:srgbClr val="000000"/>
                </a:solidFill>
              </a:rPr>
              <a:t> Commons </a:t>
            </a:r>
            <a:r>
              <a:rPr lang="fr-FR" sz="2200" i="1" dirty="0" smtClean="0">
                <a:solidFill>
                  <a:srgbClr val="3366FF"/>
                </a:solidFill>
              </a:rPr>
              <a:t>CC-BY</a:t>
            </a:r>
            <a:r>
              <a:rPr lang="fr-FR" sz="2200" dirty="0" smtClean="0"/>
              <a:t>.</a:t>
            </a:r>
            <a:r>
              <a:rPr lang="en-US" sz="2200" dirty="0" smtClean="0"/>
              <a:t> </a:t>
            </a:r>
            <a:endParaRPr lang="fr-FR" sz="2200" b="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0" name="ZoneTexte 14"/>
          <p:cNvSpPr txBox="1">
            <a:spLocks noChangeArrowheads="1"/>
          </p:cNvSpPr>
          <p:nvPr/>
        </p:nvSpPr>
        <p:spPr bwMode="auto">
          <a:xfrm>
            <a:off x="425994" y="4433044"/>
            <a:ext cx="835137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algn="ctr">
              <a:buFont typeface="Arial"/>
              <a:buChar char="•"/>
            </a:pPr>
            <a:r>
              <a:rPr lang="fr-FR" sz="2200" dirty="0" smtClean="0">
                <a:solidFill>
                  <a:srgbClr val="28C191"/>
                </a:solidFill>
              </a:rPr>
              <a:t>Les institutions publiques financent et possèdent </a:t>
            </a:r>
            <a:r>
              <a:rPr lang="fr-FR" sz="2200" dirty="0">
                <a:solidFill>
                  <a:srgbClr val="28C191"/>
                </a:solidFill>
              </a:rPr>
              <a:t>l</a:t>
            </a:r>
            <a:r>
              <a:rPr lang="fr-FR" sz="2200" dirty="0" smtClean="0">
                <a:solidFill>
                  <a:srgbClr val="28C191"/>
                </a:solidFill>
              </a:rPr>
              <a:t>es plateformes </a:t>
            </a:r>
          </a:p>
          <a:p>
            <a:pPr algn="ctr"/>
            <a:r>
              <a:rPr lang="fr-FR" sz="2200" dirty="0" smtClean="0">
                <a:solidFill>
                  <a:srgbClr val="000000"/>
                </a:solidFill>
              </a:rPr>
              <a:t>(d’évaluation, publication et bibliométrie)</a:t>
            </a:r>
            <a:r>
              <a:rPr lang="fr-FR" sz="2200" dirty="0" smtClean="0"/>
              <a:t> </a:t>
            </a:r>
            <a:r>
              <a:rPr lang="fr-FR" sz="2200" dirty="0" smtClean="0">
                <a:solidFill>
                  <a:srgbClr val="28C191"/>
                </a:solidFill>
              </a:rPr>
              <a:t>développées en logiciel libre</a:t>
            </a:r>
            <a:r>
              <a:rPr lang="fr-FR" sz="2200" dirty="0" smtClean="0"/>
              <a:t>. </a:t>
            </a:r>
          </a:p>
          <a:p>
            <a:pPr marL="342900" indent="-342900" algn="ctr">
              <a:buFont typeface="Arial"/>
              <a:buChar char="•"/>
            </a:pPr>
            <a:r>
              <a:rPr lang="fr-FR" sz="2200" dirty="0">
                <a:solidFill>
                  <a:srgbClr val="28C191"/>
                </a:solidFill>
              </a:rPr>
              <a:t>L</a:t>
            </a:r>
            <a:r>
              <a:rPr lang="fr-FR" sz="2200" dirty="0" smtClean="0">
                <a:solidFill>
                  <a:srgbClr val="28C191"/>
                </a:solidFill>
              </a:rPr>
              <a:t>es</a:t>
            </a:r>
            <a:r>
              <a:rPr lang="fr-FR" sz="2200" dirty="0" smtClean="0"/>
              <a:t> </a:t>
            </a:r>
            <a:r>
              <a:rPr lang="fr-FR" sz="2200" dirty="0" smtClean="0">
                <a:solidFill>
                  <a:srgbClr val="28C191"/>
                </a:solidFill>
              </a:rPr>
              <a:t>bibliothécaires assurent la visibilité des articles sur </a:t>
            </a:r>
            <a:r>
              <a:rPr lang="fr-FR" sz="2200" i="1" dirty="0" smtClean="0">
                <a:solidFill>
                  <a:srgbClr val="28C191"/>
                </a:solidFill>
              </a:rPr>
              <a:t>Internet</a:t>
            </a:r>
            <a:r>
              <a:rPr lang="fr-FR" sz="2200" dirty="0" smtClean="0">
                <a:solidFill>
                  <a:srgbClr val="28C191"/>
                </a:solidFill>
              </a:rPr>
              <a:t> </a:t>
            </a:r>
          </a:p>
          <a:p>
            <a:pPr algn="ctr"/>
            <a:r>
              <a:rPr lang="fr-FR" sz="2200" dirty="0"/>
              <a:t>e</a:t>
            </a:r>
            <a:r>
              <a:rPr lang="fr-FR" sz="2200" dirty="0" smtClean="0"/>
              <a:t>n ajoutant les métadonnées permettant de les trouver facilement.</a:t>
            </a:r>
          </a:p>
          <a:p>
            <a:pPr marL="342900" indent="-342900" algn="ctr">
              <a:buFont typeface="Arial"/>
              <a:buChar char="•"/>
            </a:pPr>
            <a:r>
              <a:rPr lang="fr-FR" sz="2200" dirty="0" smtClean="0">
                <a:solidFill>
                  <a:srgbClr val="28C191"/>
                </a:solidFill>
              </a:rPr>
              <a:t> Les </a:t>
            </a:r>
            <a:r>
              <a:rPr lang="fr-FR" sz="2200" dirty="0" err="1" smtClean="0">
                <a:solidFill>
                  <a:srgbClr val="28C191"/>
                </a:solidFill>
              </a:rPr>
              <a:t>publicheurs</a:t>
            </a:r>
            <a:r>
              <a:rPr lang="fr-FR" sz="2200" dirty="0" smtClean="0">
                <a:solidFill>
                  <a:srgbClr val="28C191"/>
                </a:solidFill>
              </a:rPr>
              <a:t> </a:t>
            </a:r>
            <a:r>
              <a:rPr lang="fr-FR" sz="2200" dirty="0" smtClean="0">
                <a:solidFill>
                  <a:srgbClr val="000000"/>
                </a:solidFill>
              </a:rPr>
              <a:t>peuvent </a:t>
            </a:r>
            <a:r>
              <a:rPr lang="fr-FR" sz="2200" dirty="0" smtClean="0"/>
              <a:t>assurer divers services mais </a:t>
            </a:r>
          </a:p>
          <a:p>
            <a:pPr algn="ctr"/>
            <a:r>
              <a:rPr lang="fr-FR" sz="2200" dirty="0" smtClean="0">
                <a:solidFill>
                  <a:srgbClr val="28C191"/>
                </a:solidFill>
              </a:rPr>
              <a:t>après avoir été mis en concurrence </a:t>
            </a:r>
            <a:r>
              <a:rPr lang="fr-FR" sz="2200" dirty="0" smtClean="0">
                <a:solidFill>
                  <a:srgbClr val="000000"/>
                </a:solidFill>
              </a:rPr>
              <a:t>par appel d’offre</a:t>
            </a:r>
            <a:r>
              <a:rPr lang="fr-FR" sz="2200" dirty="0" smtClean="0"/>
              <a:t>.</a:t>
            </a:r>
            <a:r>
              <a:rPr lang="fr-FR" sz="2200" dirty="0" smtClean="0">
                <a:solidFill>
                  <a:srgbClr val="28C191"/>
                </a:solidFill>
              </a:rPr>
              <a:t> </a:t>
            </a:r>
          </a:p>
        </p:txBody>
      </p:sp>
      <p:pic>
        <p:nvPicPr>
          <p:cNvPr id="11" name="Picture 10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8" name="ZoneTexte 12"/>
          <p:cNvSpPr txBox="1"/>
          <p:nvPr/>
        </p:nvSpPr>
        <p:spPr>
          <a:xfrm>
            <a:off x="2483768" y="2492896"/>
            <a:ext cx="3772272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creativecommons.org</a:t>
            </a:r>
            <a:r>
              <a:rPr lang="fr-FR" i="1" dirty="0">
                <a:latin typeface="Times"/>
              </a:rPr>
              <a:t>/</a:t>
            </a:r>
            <a:r>
              <a:rPr lang="fr-FR" i="1" dirty="0" err="1">
                <a:latin typeface="Times"/>
              </a:rPr>
              <a:t>licenses</a:t>
            </a:r>
            <a:r>
              <a:rPr lang="fr-FR" i="1" dirty="0">
                <a:latin typeface="Time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1298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0435" y="2588712"/>
            <a:ext cx="5385759" cy="120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rincipes</a:t>
            </a:r>
            <a:r>
              <a:rPr lang="en-US" sz="2400" dirty="0" smtClean="0"/>
              <a:t>, </a:t>
            </a:r>
            <a:r>
              <a:rPr lang="en-US" sz="2400" dirty="0" err="1" smtClean="0"/>
              <a:t>définitions</a:t>
            </a:r>
            <a:r>
              <a:rPr lang="en-US" sz="2400" dirty="0" smtClean="0"/>
              <a:t> et </a:t>
            </a:r>
            <a:r>
              <a:rPr lang="en-US" sz="2400" dirty="0" err="1" smtClean="0"/>
              <a:t>terminologie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err="1" smtClean="0"/>
              <a:t>que</a:t>
            </a:r>
            <a:r>
              <a:rPr lang="en-US" sz="2400" dirty="0" smtClean="0"/>
              <a:t> je </a:t>
            </a:r>
            <a:r>
              <a:rPr lang="en-US" sz="2400" dirty="0" err="1" smtClean="0"/>
              <a:t>vais</a:t>
            </a:r>
            <a:r>
              <a:rPr lang="en-US" sz="2400" dirty="0" smtClean="0"/>
              <a:t> </a:t>
            </a:r>
            <a:r>
              <a:rPr lang="en-US" sz="2400" dirty="0" err="1" smtClean="0"/>
              <a:t>utiliser</a:t>
            </a:r>
            <a:r>
              <a:rPr lang="en-US" sz="2400" dirty="0" smtClean="0"/>
              <a:t> pour </a:t>
            </a:r>
            <a:r>
              <a:rPr lang="en-US" sz="2400" dirty="0" err="1" smtClean="0"/>
              <a:t>éviter</a:t>
            </a:r>
            <a:endParaRPr lang="en-US" sz="2400" dirty="0" smtClean="0"/>
          </a:p>
          <a:p>
            <a:pPr algn="ctr"/>
            <a:r>
              <a:rPr lang="en-US" sz="2400" dirty="0" smtClean="0"/>
              <a:t>les faux-</a:t>
            </a:r>
            <a:r>
              <a:rPr lang="en-US" sz="2400" dirty="0" err="1" smtClean="0"/>
              <a:t>amis</a:t>
            </a:r>
            <a:r>
              <a:rPr lang="en-US" sz="2400" dirty="0" smtClean="0"/>
              <a:t> entre le </a:t>
            </a:r>
            <a:r>
              <a:rPr lang="en-US" sz="2400" dirty="0" err="1" smtClean="0"/>
              <a:t>français</a:t>
            </a:r>
            <a:r>
              <a:rPr lang="en-US" sz="2400" dirty="0" smtClean="0"/>
              <a:t> et </a:t>
            </a:r>
            <a:r>
              <a:rPr lang="en-US" sz="2400" dirty="0" err="1" smtClean="0"/>
              <a:t>l’anglais</a:t>
            </a:r>
            <a:r>
              <a:rPr lang="en-US" sz="2400" dirty="0" smtClean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621484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34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Revues en accès libre ‘diamant’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165345" y="2446853"/>
            <a:ext cx="8509874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0000FF"/>
                </a:solidFill>
              </a:rPr>
              <a:t>Founded</a:t>
            </a:r>
            <a:r>
              <a:rPr lang="fr-FR" sz="2300" dirty="0" smtClean="0">
                <a:solidFill>
                  <a:srgbClr val="0000FF"/>
                </a:solidFill>
              </a:rPr>
              <a:t> in 2010 by Jean-Michel Morel</a:t>
            </a:r>
            <a:r>
              <a:rPr lang="fr-FR" sz="2300" dirty="0" smtClean="0"/>
              <a:t>, IPOL has </a:t>
            </a:r>
            <a:r>
              <a:rPr lang="fr-FR" sz="2300" dirty="0" smtClean="0">
                <a:solidFill>
                  <a:srgbClr val="0000FF"/>
                </a:solidFill>
              </a:rPr>
              <a:t>41 editors</a:t>
            </a:r>
            <a:r>
              <a:rPr lang="fr-FR" sz="2300" dirty="0" smtClean="0"/>
              <a:t>.</a:t>
            </a:r>
          </a:p>
          <a:p>
            <a:pPr algn="ctr"/>
            <a:r>
              <a:rPr lang="fr-FR" sz="2300" dirty="0" smtClean="0"/>
              <a:t>It </a:t>
            </a:r>
            <a:r>
              <a:rPr lang="fr-FR" sz="2300" dirty="0" err="1" smtClean="0"/>
              <a:t>is</a:t>
            </a:r>
            <a:r>
              <a:rPr lang="fr-FR" sz="2300" dirty="0" smtClean="0"/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financed</a:t>
            </a:r>
            <a:r>
              <a:rPr lang="fr-FR" sz="2300" dirty="0" smtClean="0">
                <a:solidFill>
                  <a:srgbClr val="0000FF"/>
                </a:solidFill>
              </a:rPr>
              <a:t> by CNES</a:t>
            </a:r>
            <a:r>
              <a:rPr lang="fr-FR" sz="2300" dirty="0" smtClean="0"/>
              <a:t>,</a:t>
            </a:r>
            <a:r>
              <a:rPr lang="fr-FR" sz="2300" dirty="0" smtClean="0">
                <a:solidFill>
                  <a:srgbClr val="0000FF"/>
                </a:solidFill>
              </a:rPr>
              <a:t> ERC </a:t>
            </a:r>
            <a:r>
              <a:rPr lang="fr-FR" sz="2300" dirty="0" smtClean="0"/>
              <a:t>and</a:t>
            </a:r>
            <a:r>
              <a:rPr lang="fr-FR" sz="2300" dirty="0" smtClean="0">
                <a:solidFill>
                  <a:srgbClr val="0000FF"/>
                </a:solidFill>
              </a:rPr>
              <a:t> 13 public institutions </a:t>
            </a:r>
            <a:r>
              <a:rPr lang="fr-FR" sz="2300" dirty="0" err="1" smtClean="0">
                <a:solidFill>
                  <a:srgbClr val="0000FF"/>
                </a:solidFill>
              </a:rPr>
              <a:t>from</a:t>
            </a:r>
            <a:r>
              <a:rPr lang="fr-FR" sz="2300" dirty="0" smtClean="0">
                <a:solidFill>
                  <a:srgbClr val="0000FF"/>
                </a:solidFill>
              </a:rPr>
              <a:t> 5 countries</a:t>
            </a:r>
            <a:r>
              <a:rPr lang="fr-FR" sz="2300" dirty="0" smtClean="0"/>
              <a:t>.</a:t>
            </a:r>
          </a:p>
          <a:p>
            <a:pPr algn="ctr"/>
            <a:r>
              <a:rPr sz="2300" dirty="0" smtClean="0"/>
              <a:t>Each article contains </a:t>
            </a:r>
            <a:r>
              <a:rPr lang="fr-FR" sz="2300" dirty="0" smtClean="0"/>
              <a:t>the</a:t>
            </a:r>
            <a:r>
              <a:rPr sz="2300" dirty="0" smtClean="0">
                <a:solidFill>
                  <a:srgbClr val="28C191"/>
                </a:solidFill>
              </a:rPr>
              <a:t> </a:t>
            </a:r>
            <a:r>
              <a:rPr sz="2300" dirty="0" smtClean="0">
                <a:solidFill>
                  <a:srgbClr val="FF0000"/>
                </a:solidFill>
              </a:rPr>
              <a:t>text</a:t>
            </a:r>
            <a:r>
              <a:rPr lang="fr-FR" sz="2300" dirty="0" smtClean="0"/>
              <a:t>, the</a:t>
            </a:r>
            <a:r>
              <a:rPr sz="2300" dirty="0" smtClean="0"/>
              <a:t> </a:t>
            </a:r>
            <a:r>
              <a:rPr sz="2300" dirty="0" smtClean="0">
                <a:solidFill>
                  <a:srgbClr val="FF0000"/>
                </a:solidFill>
              </a:rPr>
              <a:t>algorithm</a:t>
            </a:r>
            <a:r>
              <a:rPr sz="2300" dirty="0" smtClean="0"/>
              <a:t> and </a:t>
            </a:r>
            <a:r>
              <a:rPr lang="fr-FR" sz="2300" dirty="0" smtClean="0"/>
              <a:t>the</a:t>
            </a:r>
            <a:r>
              <a:rPr sz="2300" dirty="0" smtClean="0">
                <a:solidFill>
                  <a:srgbClr val="FF0000"/>
                </a:solidFill>
              </a:rPr>
              <a:t> source code</a:t>
            </a:r>
            <a:r>
              <a:rPr sz="2300" dirty="0" smtClean="0"/>
              <a:t>,</a:t>
            </a:r>
            <a:endParaRPr lang="fr-FR" sz="2300" dirty="0" smtClean="0"/>
          </a:p>
          <a:p>
            <a:pPr algn="ctr"/>
            <a:r>
              <a:rPr lang="fr-FR" sz="2300" dirty="0" err="1" smtClean="0"/>
              <a:t>which</a:t>
            </a:r>
            <a:r>
              <a:rPr lang="fr-FR" sz="2300" dirty="0" smtClean="0"/>
              <a:t> all are </a:t>
            </a:r>
            <a:r>
              <a:rPr lang="fr-FR" sz="2300" dirty="0" err="1" smtClean="0">
                <a:solidFill>
                  <a:srgbClr val="FF0000"/>
                </a:solidFill>
              </a:rPr>
              <a:t>peer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reviewed</a:t>
            </a:r>
            <a:r>
              <a:rPr lang="fr-FR" sz="2300" dirty="0" smtClean="0"/>
              <a:t>. The journal </a:t>
            </a:r>
            <a:r>
              <a:rPr lang="fr-FR" sz="2300" dirty="0" err="1" smtClean="0"/>
              <a:t>platform</a:t>
            </a:r>
            <a:r>
              <a:rPr lang="fr-FR" sz="2300" dirty="0" smtClean="0"/>
              <a:t> </a:t>
            </a:r>
            <a:r>
              <a:rPr lang="fr-FR" sz="2300" dirty="0" err="1" smtClean="0"/>
              <a:t>also</a:t>
            </a:r>
            <a:r>
              <a:rPr lang="fr-FR" sz="2300" dirty="0" smtClean="0"/>
              <a:t> </a:t>
            </a:r>
            <a:r>
              <a:rPr lang="fr-FR" sz="2300" dirty="0" err="1" smtClean="0"/>
              <a:t>provides</a:t>
            </a:r>
            <a:r>
              <a:rPr sz="2300" dirty="0" smtClean="0"/>
              <a:t> </a:t>
            </a:r>
            <a:endParaRPr lang="fr-FR" sz="2300" dirty="0" smtClean="0"/>
          </a:p>
          <a:p>
            <a:pPr algn="ctr"/>
            <a:r>
              <a:rPr sz="2300" dirty="0" smtClean="0">
                <a:solidFill>
                  <a:srgbClr val="28C191"/>
                </a:solidFill>
              </a:rPr>
              <a:t>online demonstration facilit</a:t>
            </a:r>
            <a:r>
              <a:rPr lang="fr-FR" sz="2300" dirty="0">
                <a:solidFill>
                  <a:srgbClr val="28C191"/>
                </a:solidFill>
              </a:rPr>
              <a:t>y</a:t>
            </a:r>
            <a:r>
              <a:rPr sz="2300" dirty="0" smtClean="0">
                <a:solidFill>
                  <a:srgbClr val="28C191"/>
                </a:solidFill>
              </a:rPr>
              <a:t> </a:t>
            </a:r>
            <a:r>
              <a:rPr sz="2300" dirty="0" smtClean="0"/>
              <a:t>and</a:t>
            </a:r>
            <a:r>
              <a:rPr lang="fr-FR" sz="2300" dirty="0" smtClean="0"/>
              <a:t> an</a:t>
            </a:r>
            <a:r>
              <a:rPr sz="2300" dirty="0" smtClean="0"/>
              <a:t> </a:t>
            </a:r>
            <a:r>
              <a:rPr sz="2300" dirty="0" smtClean="0">
                <a:solidFill>
                  <a:srgbClr val="28C191"/>
                </a:solidFill>
              </a:rPr>
              <a:t>archive of experiments</a:t>
            </a:r>
            <a:r>
              <a:rPr sz="2300" dirty="0" smtClean="0"/>
              <a:t>. </a:t>
            </a:r>
          </a:p>
          <a:p>
            <a:pPr algn="ctr"/>
            <a:r>
              <a:rPr sz="2300" dirty="0" smtClean="0"/>
              <a:t>IPOL </a:t>
            </a:r>
            <a:r>
              <a:rPr lang="fr-FR" sz="2300" dirty="0" err="1" smtClean="0"/>
              <a:t>thus</a:t>
            </a:r>
            <a:r>
              <a:rPr lang="fr-FR" sz="2300" dirty="0" smtClean="0"/>
              <a:t> </a:t>
            </a:r>
            <a:r>
              <a:rPr lang="fr-FR" sz="2300" dirty="0" err="1" smtClean="0"/>
              <a:t>ensures</a:t>
            </a:r>
            <a:r>
              <a:rPr sz="2300" dirty="0" smtClean="0"/>
              <a:t> </a:t>
            </a:r>
            <a:r>
              <a:rPr lang="fr-FR" sz="2300" dirty="0">
                <a:solidFill>
                  <a:srgbClr val="FF0000"/>
                </a:solidFill>
              </a:rPr>
              <a:t>o</a:t>
            </a:r>
            <a:r>
              <a:rPr sz="2300" dirty="0" smtClean="0">
                <a:solidFill>
                  <a:srgbClr val="FF0000"/>
                </a:solidFill>
              </a:rPr>
              <a:t>pen </a:t>
            </a:r>
            <a:r>
              <a:rPr lang="fr-FR" sz="2300" dirty="0">
                <a:solidFill>
                  <a:srgbClr val="FF0000"/>
                </a:solidFill>
              </a:rPr>
              <a:t>s</a:t>
            </a:r>
            <a:r>
              <a:rPr sz="2300" dirty="0" smtClean="0">
                <a:solidFill>
                  <a:srgbClr val="FF0000"/>
                </a:solidFill>
              </a:rPr>
              <a:t>cience and </a:t>
            </a:r>
            <a:r>
              <a:rPr lang="fr-FR" sz="2300" dirty="0" smtClean="0">
                <a:solidFill>
                  <a:srgbClr val="FF0000"/>
                </a:solidFill>
              </a:rPr>
              <a:t>r</a:t>
            </a:r>
            <a:r>
              <a:rPr sz="2300" dirty="0" smtClean="0">
                <a:solidFill>
                  <a:srgbClr val="FF0000"/>
                </a:solidFill>
              </a:rPr>
              <a:t>eproducible </a:t>
            </a:r>
            <a:r>
              <a:rPr lang="fr-FR" sz="2300" dirty="0" smtClean="0">
                <a:solidFill>
                  <a:srgbClr val="FF0000"/>
                </a:solidFill>
              </a:rPr>
              <a:t>r</a:t>
            </a:r>
            <a:r>
              <a:rPr sz="2300" dirty="0" smtClean="0">
                <a:solidFill>
                  <a:srgbClr val="FF0000"/>
                </a:solidFill>
              </a:rPr>
              <a:t>esearch</a:t>
            </a:r>
            <a:r>
              <a:rPr sz="2300" dirty="0" smtClean="0"/>
              <a:t>. </a:t>
            </a:r>
            <a:r>
              <a:rPr lang="en-US" sz="2300" dirty="0" smtClean="0"/>
              <a:t> </a:t>
            </a:r>
            <a:endParaRPr lang="fr-FR" sz="2300" b="0" dirty="0">
              <a:latin typeface="Calibri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769" y="998364"/>
            <a:ext cx="6690591" cy="120650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5908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2483768" y="4869160"/>
            <a:ext cx="5217468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discreteanalysisjournal.com</a:t>
            </a:r>
            <a:r>
              <a:rPr lang="fr-FR" i="1" dirty="0" smtClean="0">
                <a:latin typeface="Times"/>
              </a:rPr>
              <a:t>    </a:t>
            </a:r>
            <a:r>
              <a:rPr i="1" dirty="0" smtClean="0">
                <a:latin typeface="Times"/>
              </a:rPr>
              <a:t>ISSN : 2</a:t>
            </a:r>
            <a:r>
              <a:rPr lang="fr-FR" i="1" dirty="0" smtClean="0">
                <a:latin typeface="Times"/>
              </a:rPr>
              <a:t>397</a:t>
            </a:r>
            <a:r>
              <a:rPr i="1" dirty="0" smtClean="0">
                <a:latin typeface="Times"/>
              </a:rPr>
              <a:t>-</a:t>
            </a:r>
            <a:r>
              <a:rPr lang="fr-FR" i="1" dirty="0" smtClean="0">
                <a:latin typeface="Times"/>
              </a:rPr>
              <a:t>3129</a:t>
            </a:r>
            <a:endParaRPr lang="fr-FR" i="1" dirty="0">
              <a:latin typeface="Times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696544"/>
            <a:ext cx="1381891" cy="1828800"/>
          </a:xfrm>
          <a:prstGeom prst="rect">
            <a:avLst/>
          </a:prstGeom>
        </p:spPr>
      </p:pic>
      <p:sp>
        <p:nvSpPr>
          <p:cNvPr id="23" name="ZoneTexte 22"/>
          <p:cNvSpPr txBox="1">
            <a:spLocks noChangeArrowheads="1"/>
          </p:cNvSpPr>
          <p:nvPr/>
        </p:nvSpPr>
        <p:spPr bwMode="auto">
          <a:xfrm>
            <a:off x="1752600" y="5289376"/>
            <a:ext cx="6909238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0000FF"/>
                </a:solidFill>
              </a:rPr>
              <a:t>Founded</a:t>
            </a:r>
            <a:r>
              <a:rPr lang="fr-FR" sz="2300" dirty="0" smtClean="0">
                <a:solidFill>
                  <a:srgbClr val="0000FF"/>
                </a:solidFill>
              </a:rPr>
              <a:t> in 2015 by Tim </a:t>
            </a:r>
            <a:r>
              <a:rPr lang="fr-FR" sz="2300" dirty="0" err="1" smtClean="0">
                <a:solidFill>
                  <a:srgbClr val="0000FF"/>
                </a:solidFill>
              </a:rPr>
              <a:t>Gowers</a:t>
            </a:r>
            <a:r>
              <a:rPr lang="fr-FR" sz="2300" dirty="0" smtClean="0"/>
              <a:t>, DA has </a:t>
            </a:r>
            <a:r>
              <a:rPr lang="fr-FR" sz="2300" dirty="0" smtClean="0">
                <a:solidFill>
                  <a:srgbClr val="0000FF"/>
                </a:solidFill>
              </a:rPr>
              <a:t>12 editors</a:t>
            </a:r>
            <a:r>
              <a:rPr lang="fr-FR" sz="2300" dirty="0" smtClean="0"/>
              <a:t>.</a:t>
            </a:r>
          </a:p>
          <a:p>
            <a:pPr algn="ctr"/>
            <a:r>
              <a:rPr lang="fr-FR" sz="2300" dirty="0" smtClean="0"/>
              <a:t>It </a:t>
            </a:r>
            <a:r>
              <a:rPr lang="fr-FR" sz="2300" dirty="0" err="1" smtClean="0"/>
              <a:t>is</a:t>
            </a:r>
            <a:r>
              <a:rPr lang="fr-FR" sz="2300" dirty="0" smtClean="0"/>
              <a:t> an </a:t>
            </a:r>
            <a:r>
              <a:rPr lang="fr-FR" sz="2300" dirty="0" smtClean="0">
                <a:solidFill>
                  <a:srgbClr val="FF0000"/>
                </a:solidFill>
              </a:rPr>
              <a:t>overlay journal on the open </a:t>
            </a:r>
            <a:r>
              <a:rPr lang="fr-FR" sz="2300" dirty="0" err="1" smtClean="0">
                <a:solidFill>
                  <a:srgbClr val="FF0000"/>
                </a:solidFill>
              </a:rPr>
              <a:t>repository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arXiv</a:t>
            </a:r>
            <a:r>
              <a:rPr lang="fr-FR" sz="2300" dirty="0" smtClean="0"/>
              <a:t>.</a:t>
            </a:r>
          </a:p>
          <a:p>
            <a:pPr algn="ctr"/>
            <a:r>
              <a:rPr lang="fr-FR" sz="2300" dirty="0" smtClean="0"/>
              <a:t>It </a:t>
            </a:r>
            <a:r>
              <a:rPr lang="fr-FR" sz="2300" dirty="0" err="1" smtClean="0"/>
              <a:t>is</a:t>
            </a:r>
            <a:r>
              <a:rPr lang="fr-FR" sz="2300" dirty="0" smtClean="0"/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financed</a:t>
            </a:r>
            <a:r>
              <a:rPr lang="fr-FR" sz="2300" dirty="0" smtClean="0">
                <a:solidFill>
                  <a:srgbClr val="0000FF"/>
                </a:solidFill>
              </a:rPr>
              <a:t> by Cambridge </a:t>
            </a:r>
            <a:r>
              <a:rPr lang="fr-FR" sz="2300" dirty="0" err="1" smtClean="0">
                <a:solidFill>
                  <a:srgbClr val="0000FF"/>
                </a:solidFill>
              </a:rPr>
              <a:t>University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r>
              <a:rPr lang="fr-FR" sz="2300" dirty="0" smtClean="0"/>
              <a:t>(10$/submission).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endParaRPr lang="fr-FR" sz="2300" b="0" dirty="0">
              <a:latin typeface="Calibri"/>
            </a:endParaRPr>
          </a:p>
        </p:txBody>
      </p:sp>
      <p:sp>
        <p:nvSpPr>
          <p:cNvPr id="11" name="ZoneTexte 12"/>
          <p:cNvSpPr txBox="1"/>
          <p:nvPr/>
        </p:nvSpPr>
        <p:spPr>
          <a:xfrm>
            <a:off x="2133600" y="2051556"/>
            <a:ext cx="5885334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//</a:t>
            </a:r>
            <a:r>
              <a:rPr lang="fr-FR" i="1" dirty="0" err="1" smtClean="0">
                <a:latin typeface="Times"/>
              </a:rPr>
              <a:t>www.ipol.im</a:t>
            </a:r>
            <a:r>
              <a:rPr lang="fr-FR" i="1" dirty="0" smtClean="0">
                <a:latin typeface="Times"/>
              </a:rPr>
              <a:t>      </a:t>
            </a:r>
            <a:r>
              <a:rPr i="1" dirty="0" smtClean="0">
                <a:latin typeface="Times"/>
              </a:rPr>
              <a:t>ISSN : 2105-1232</a:t>
            </a:r>
            <a:r>
              <a:rPr lang="fr-FR" i="1" dirty="0" smtClean="0">
                <a:latin typeface="Times"/>
              </a:rPr>
              <a:t>     </a:t>
            </a:r>
            <a:r>
              <a:rPr i="1" dirty="0" smtClean="0">
                <a:latin typeface="Times"/>
              </a:rPr>
              <a:t>DOI : 10.5201/ipol</a:t>
            </a:r>
            <a:endParaRPr lang="fr-FR" i="1" dirty="0">
              <a:latin typeface="Times"/>
            </a:endParaRPr>
          </a:p>
        </p:txBody>
      </p:sp>
      <p:sp>
        <p:nvSpPr>
          <p:cNvPr id="12" name="ZoneTexte 15"/>
          <p:cNvSpPr txBox="1"/>
          <p:nvPr/>
        </p:nvSpPr>
        <p:spPr>
          <a:xfrm>
            <a:off x="179512" y="1412776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28C191"/>
                </a:solidFill>
              </a:rPr>
              <a:t>1</a:t>
            </a:r>
            <a:endParaRPr lang="fr-FR" sz="3600" b="1" dirty="0">
              <a:solidFill>
                <a:srgbClr val="28C191"/>
              </a:solidFill>
            </a:endParaRPr>
          </a:p>
        </p:txBody>
      </p:sp>
      <p:sp>
        <p:nvSpPr>
          <p:cNvPr id="14" name="ZoneTexte 15"/>
          <p:cNvSpPr txBox="1"/>
          <p:nvPr/>
        </p:nvSpPr>
        <p:spPr>
          <a:xfrm>
            <a:off x="179512" y="4581128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28C191"/>
                </a:solidFill>
              </a:rPr>
              <a:t>2</a:t>
            </a:r>
          </a:p>
        </p:txBody>
      </p:sp>
      <p:pic>
        <p:nvPicPr>
          <p:cNvPr id="13" name="Picture 12" descr="CC-B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9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29480" y="-90264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>
                <a:solidFill>
                  <a:srgbClr val="FF0000"/>
                </a:solidFill>
                <a:latin typeface="Arial"/>
              </a:rPr>
              <a:t>P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lateformes publiques non commerciales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1143000" cy="33115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58" y="5638800"/>
            <a:ext cx="1356852" cy="9144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714500"/>
            <a:ext cx="1811077" cy="3695700"/>
          </a:xfrm>
          <a:prstGeom prst="rect">
            <a:avLst/>
          </a:prstGeom>
        </p:spPr>
      </p:pic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5732413" y="1844824"/>
            <a:ext cx="3069182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0000FF"/>
                </a:solidFill>
              </a:rPr>
              <a:t>Créée</a:t>
            </a:r>
            <a:r>
              <a:rPr lang="en-US" sz="2200" dirty="0" smtClean="0">
                <a:solidFill>
                  <a:srgbClr val="0000FF"/>
                </a:solidFill>
              </a:rPr>
              <a:t> en 1999</a:t>
            </a:r>
          </a:p>
          <a:p>
            <a:pPr algn="ctr"/>
            <a:r>
              <a:rPr lang="en-US" sz="2200" dirty="0" err="1">
                <a:solidFill>
                  <a:srgbClr val="0000FF"/>
                </a:solidFill>
              </a:rPr>
              <a:t>à</a:t>
            </a:r>
            <a:r>
              <a:rPr lang="en-US" sz="2200" dirty="0" smtClean="0">
                <a:solidFill>
                  <a:srgbClr val="0000FF"/>
                </a:solidFill>
              </a:rPr>
              <a:t> Marseille</a:t>
            </a:r>
          </a:p>
          <a:p>
            <a:pPr algn="ctr"/>
            <a:r>
              <a:rPr lang="en-US" sz="2200" dirty="0" smtClean="0">
                <a:solidFill>
                  <a:srgbClr val="0000FF"/>
                </a:solidFill>
              </a:rPr>
              <a:t>par </a:t>
            </a:r>
            <a:r>
              <a:rPr lang="en-US" sz="2200" i="1" dirty="0">
                <a:solidFill>
                  <a:srgbClr val="0000FF"/>
                </a:solidFill>
              </a:rPr>
              <a:t>M</a:t>
            </a:r>
            <a:r>
              <a:rPr lang="en-US" sz="2200" i="1" dirty="0" smtClean="0">
                <a:solidFill>
                  <a:srgbClr val="0000FF"/>
                </a:solidFill>
              </a:rPr>
              <a:t>arin </a:t>
            </a:r>
            <a:r>
              <a:rPr lang="en-US" sz="2200" i="1" dirty="0" err="1" smtClean="0">
                <a:solidFill>
                  <a:srgbClr val="0000FF"/>
                </a:solidFill>
              </a:rPr>
              <a:t>Dacos</a:t>
            </a:r>
            <a:r>
              <a:rPr lang="en-US" sz="2200" dirty="0" smtClean="0">
                <a:solidFill>
                  <a:srgbClr val="0000FF"/>
                </a:solidFill>
              </a:rPr>
              <a:t>, </a:t>
            </a:r>
          </a:p>
          <a:p>
            <a:pPr algn="ctr"/>
            <a:r>
              <a:rPr lang="en-US" sz="2200" dirty="0" err="1"/>
              <a:t>e</a:t>
            </a:r>
            <a:r>
              <a:rPr lang="en-US" sz="2200" dirty="0" err="1" smtClean="0"/>
              <a:t>lle</a:t>
            </a:r>
            <a:r>
              <a:rPr lang="en-US" sz="2200" dirty="0" smtClean="0"/>
              <a:t> </a:t>
            </a:r>
            <a:r>
              <a:rPr lang="en-US" sz="2200" dirty="0" err="1" smtClean="0"/>
              <a:t>publie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FF0000"/>
                </a:solidFill>
              </a:rPr>
              <a:t>en </a:t>
            </a:r>
            <a:r>
              <a:rPr lang="en-US" sz="2200" dirty="0" err="1">
                <a:solidFill>
                  <a:srgbClr val="FF0000"/>
                </a:solidFill>
              </a:rPr>
              <a:t>accès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libre</a:t>
            </a:r>
            <a:endParaRPr lang="en-US" sz="2200" dirty="0" smtClean="0">
              <a:solidFill>
                <a:srgbClr val="FF0000"/>
              </a:solidFill>
            </a:endParaRPr>
          </a:p>
          <a:p>
            <a:pPr algn="ctr"/>
            <a:r>
              <a:rPr lang="en-US" sz="2200" dirty="0" smtClean="0">
                <a:solidFill>
                  <a:srgbClr val="FF0000"/>
                </a:solidFill>
              </a:rPr>
              <a:t>534 revues de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</a:rPr>
              <a:t>sciences </a:t>
            </a:r>
            <a:r>
              <a:rPr lang="en-US" sz="2200" dirty="0" err="1" smtClean="0">
                <a:solidFill>
                  <a:srgbClr val="FF0000"/>
                </a:solidFill>
              </a:rPr>
              <a:t>humaines</a:t>
            </a:r>
            <a:r>
              <a:rPr lang="en-US" sz="2200" dirty="0" smtClean="0">
                <a:solidFill>
                  <a:srgbClr val="FF0000"/>
                </a:solidFill>
              </a:rPr>
              <a:t> et</a:t>
            </a:r>
            <a:endParaRPr lang="en-US" sz="2200" dirty="0">
              <a:solidFill>
                <a:srgbClr val="FF0000"/>
              </a:solidFill>
            </a:endParaRPr>
          </a:p>
          <a:p>
            <a:pPr algn="ctr"/>
            <a:r>
              <a:rPr lang="en-US" sz="2200" dirty="0" err="1" smtClean="0">
                <a:solidFill>
                  <a:srgbClr val="FF0000"/>
                </a:solidFill>
              </a:rPr>
              <a:t>sociales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>
                <a:solidFill>
                  <a:srgbClr val="FF0000"/>
                </a:solidFill>
              </a:rPr>
              <a:t>en </a:t>
            </a:r>
            <a:r>
              <a:rPr lang="en-US" sz="2200" dirty="0" err="1">
                <a:solidFill>
                  <a:srgbClr val="FF0000"/>
                </a:solidFill>
              </a:rPr>
              <a:t>accès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libre</a:t>
            </a:r>
            <a:r>
              <a:rPr lang="en-US" sz="2200" dirty="0" smtClean="0">
                <a:solidFill>
                  <a:srgbClr val="000000"/>
                </a:solidFill>
              </a:rPr>
              <a:t>.</a:t>
            </a:r>
          </a:p>
          <a:p>
            <a:pPr algn="ctr"/>
            <a:r>
              <a:rPr lang="en-US" sz="2200" dirty="0" smtClean="0"/>
              <a:t>Elle </a:t>
            </a:r>
            <a:r>
              <a:rPr lang="en-US" sz="2200" dirty="0" err="1" smtClean="0"/>
              <a:t>est</a:t>
            </a:r>
            <a:r>
              <a:rPr lang="en-US" sz="2200" dirty="0" smtClean="0"/>
              <a:t> </a:t>
            </a:r>
            <a:r>
              <a:rPr lang="en-US" sz="2200" dirty="0" err="1" smtClean="0"/>
              <a:t>financée</a:t>
            </a:r>
            <a:r>
              <a:rPr lang="en-US" sz="2200" dirty="0" smtClean="0"/>
              <a:t> </a:t>
            </a:r>
            <a:r>
              <a:rPr lang="en-US" sz="2200" dirty="0" err="1" smtClean="0"/>
              <a:t>sur</a:t>
            </a:r>
            <a:endParaRPr lang="en-US" sz="2200" dirty="0" smtClean="0"/>
          </a:p>
          <a:p>
            <a:pPr algn="ctr"/>
            <a:r>
              <a:rPr lang="en-US" sz="2200" dirty="0" err="1" smtClean="0"/>
              <a:t>fonds</a:t>
            </a:r>
            <a:r>
              <a:rPr lang="en-US" sz="2200" dirty="0" smtClean="0"/>
              <a:t> publics: </a:t>
            </a:r>
          </a:p>
          <a:p>
            <a:pPr algn="ctr"/>
            <a:r>
              <a:rPr lang="en-US" sz="2200" dirty="0" smtClean="0">
                <a:solidFill>
                  <a:srgbClr val="28C191"/>
                </a:solidFill>
              </a:rPr>
              <a:t>CNRS,  EHESS, BSN, </a:t>
            </a:r>
          </a:p>
          <a:p>
            <a:pPr algn="ctr"/>
            <a:r>
              <a:rPr lang="en-US" sz="2200" dirty="0" err="1" smtClean="0">
                <a:solidFill>
                  <a:srgbClr val="28C191"/>
                </a:solidFill>
              </a:rPr>
              <a:t>universités</a:t>
            </a:r>
            <a:r>
              <a:rPr lang="en-US" sz="2200" dirty="0" smtClean="0">
                <a:solidFill>
                  <a:srgbClr val="28C191"/>
                </a:solidFill>
              </a:rPr>
              <a:t> </a:t>
            </a:r>
            <a:r>
              <a:rPr lang="en-US" sz="2200" dirty="0" err="1" smtClean="0">
                <a:solidFill>
                  <a:srgbClr val="28C191"/>
                </a:solidFill>
              </a:rPr>
              <a:t>d</a:t>
            </a:r>
            <a:r>
              <a:rPr lang="en-US" sz="2200" dirty="0" smtClean="0">
                <a:solidFill>
                  <a:srgbClr val="28C191"/>
                </a:solidFill>
              </a:rPr>
              <a:t>’ Avignon</a:t>
            </a:r>
          </a:p>
          <a:p>
            <a:pPr algn="ctr"/>
            <a:r>
              <a:rPr lang="en-US" sz="2200" dirty="0" smtClean="0">
                <a:solidFill>
                  <a:srgbClr val="28C191"/>
                </a:solidFill>
              </a:rPr>
              <a:t>et </a:t>
            </a:r>
            <a:r>
              <a:rPr lang="en-US" sz="2200" dirty="0" err="1" smtClean="0">
                <a:solidFill>
                  <a:srgbClr val="28C191"/>
                </a:solidFill>
              </a:rPr>
              <a:t>d’Aix</a:t>
            </a:r>
            <a:r>
              <a:rPr lang="en-US" sz="2200" dirty="0" smtClean="0">
                <a:solidFill>
                  <a:srgbClr val="28C191"/>
                </a:solidFill>
              </a:rPr>
              <a:t>-Marseille</a:t>
            </a:r>
            <a:r>
              <a:rPr lang="fr-FR" sz="2200" dirty="0" smtClean="0"/>
              <a:t>.</a:t>
            </a:r>
            <a:endParaRPr lang="en-US" sz="2200" dirty="0" smtClean="0">
              <a:solidFill>
                <a:srgbClr val="28C191"/>
              </a:solidFill>
            </a:endParaRPr>
          </a:p>
        </p:txBody>
      </p:sp>
      <p:pic>
        <p:nvPicPr>
          <p:cNvPr id="27" name="Image 26" descr="SciEL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051868"/>
            <a:ext cx="2645664" cy="1255776"/>
          </a:xfrm>
          <a:prstGeom prst="rect">
            <a:avLst/>
          </a:prstGeom>
        </p:spPr>
      </p:pic>
      <p:sp>
        <p:nvSpPr>
          <p:cNvPr id="28" name="ZoneTexte 14"/>
          <p:cNvSpPr txBox="1">
            <a:spLocks noChangeArrowheads="1"/>
          </p:cNvSpPr>
          <p:nvPr/>
        </p:nvSpPr>
        <p:spPr bwMode="auto">
          <a:xfrm>
            <a:off x="2114929" y="2235636"/>
            <a:ext cx="299410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0000FF"/>
                </a:solidFill>
              </a:rPr>
              <a:t>Créée</a:t>
            </a:r>
            <a:r>
              <a:rPr lang="en-US" sz="2200" dirty="0" smtClean="0">
                <a:solidFill>
                  <a:srgbClr val="0000FF"/>
                </a:solidFill>
              </a:rPr>
              <a:t> en 1999</a:t>
            </a:r>
          </a:p>
          <a:p>
            <a:pPr algn="ctr"/>
            <a:r>
              <a:rPr lang="en-US" sz="2200" dirty="0" err="1">
                <a:solidFill>
                  <a:srgbClr val="0000FF"/>
                </a:solidFill>
              </a:rPr>
              <a:t>à</a:t>
            </a:r>
            <a:r>
              <a:rPr lang="en-US" sz="2200" dirty="0" smtClean="0">
                <a:solidFill>
                  <a:srgbClr val="0000FF"/>
                </a:solidFill>
              </a:rPr>
              <a:t> Sao Paulo (</a:t>
            </a:r>
            <a:r>
              <a:rPr lang="en-US" sz="2200" dirty="0" err="1" smtClean="0">
                <a:solidFill>
                  <a:srgbClr val="0000FF"/>
                </a:solidFill>
              </a:rPr>
              <a:t>Brésil</a:t>
            </a:r>
            <a:r>
              <a:rPr lang="en-US" sz="2200" dirty="0" smtClean="0">
                <a:solidFill>
                  <a:srgbClr val="0000FF"/>
                </a:solidFill>
              </a:rPr>
              <a:t>)</a:t>
            </a:r>
          </a:p>
          <a:p>
            <a:pPr algn="ctr"/>
            <a:r>
              <a:rPr lang="en-US" sz="2200" dirty="0" smtClean="0">
                <a:solidFill>
                  <a:srgbClr val="0000FF"/>
                </a:solidFill>
              </a:rPr>
              <a:t>par </a:t>
            </a:r>
            <a:r>
              <a:rPr lang="en-US" sz="2200" i="1" dirty="0" smtClean="0">
                <a:solidFill>
                  <a:srgbClr val="0000FF"/>
                </a:solidFill>
              </a:rPr>
              <a:t>Abel Packer</a:t>
            </a:r>
            <a:r>
              <a:rPr lang="en-US" sz="2200" dirty="0" smtClean="0"/>
              <a:t>,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2200" dirty="0" err="1"/>
              <a:t>e</a:t>
            </a:r>
            <a:r>
              <a:rPr lang="en-US" sz="2200" dirty="0" err="1" smtClean="0"/>
              <a:t>lle</a:t>
            </a:r>
            <a:r>
              <a:rPr lang="en-US" sz="2200" dirty="0" smtClean="0"/>
              <a:t> </a:t>
            </a:r>
            <a:r>
              <a:rPr lang="en-US" sz="2200" dirty="0" err="1" smtClean="0"/>
              <a:t>publie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FF0000"/>
                </a:solidFill>
              </a:rPr>
              <a:t>en </a:t>
            </a:r>
            <a:r>
              <a:rPr lang="en-US" sz="2200" dirty="0" err="1">
                <a:solidFill>
                  <a:srgbClr val="FF0000"/>
                </a:solidFill>
              </a:rPr>
              <a:t>accès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libre</a:t>
            </a:r>
            <a:endParaRPr lang="en-US" sz="2200" dirty="0" smtClean="0">
              <a:solidFill>
                <a:srgbClr val="FF0000"/>
              </a:solidFill>
            </a:endParaRPr>
          </a:p>
          <a:p>
            <a:pPr algn="ctr"/>
            <a:r>
              <a:rPr lang="en-US" sz="2200" dirty="0" smtClean="0">
                <a:solidFill>
                  <a:srgbClr val="FF0000"/>
                </a:solidFill>
              </a:rPr>
              <a:t>375 revues de </a:t>
            </a:r>
          </a:p>
          <a:p>
            <a:pPr algn="ctr"/>
            <a:r>
              <a:rPr lang="en-US" sz="2200" dirty="0" err="1" smtClean="0">
                <a:solidFill>
                  <a:srgbClr val="FF0000"/>
                </a:solidFill>
              </a:rPr>
              <a:t>toutes</a:t>
            </a:r>
            <a:r>
              <a:rPr lang="en-US" sz="2200" dirty="0" smtClean="0">
                <a:solidFill>
                  <a:srgbClr val="FF0000"/>
                </a:solidFill>
              </a:rPr>
              <a:t> disciplines</a:t>
            </a:r>
            <a:r>
              <a:rPr lang="en-US" sz="2200" dirty="0" smtClean="0"/>
              <a:t>.</a:t>
            </a:r>
          </a:p>
          <a:p>
            <a:pPr algn="ctr"/>
            <a:r>
              <a:rPr lang="en-US" sz="2200" dirty="0" smtClean="0"/>
              <a:t> Elle </a:t>
            </a:r>
            <a:r>
              <a:rPr lang="en-US" sz="2200" dirty="0" err="1" smtClean="0"/>
              <a:t>est</a:t>
            </a:r>
            <a:r>
              <a:rPr lang="en-US" sz="2200" dirty="0" smtClean="0"/>
              <a:t> </a:t>
            </a:r>
            <a:r>
              <a:rPr lang="en-US" sz="2200" dirty="0" err="1" smtClean="0"/>
              <a:t>financée</a:t>
            </a:r>
            <a:r>
              <a:rPr lang="en-US" sz="2200" dirty="0" smtClean="0"/>
              <a:t> </a:t>
            </a:r>
            <a:r>
              <a:rPr lang="en-US" sz="2200" dirty="0" err="1" smtClean="0"/>
              <a:t>sur</a:t>
            </a:r>
            <a:endParaRPr lang="en-US" sz="2200" dirty="0" smtClean="0"/>
          </a:p>
          <a:p>
            <a:pPr algn="ctr"/>
            <a:r>
              <a:rPr lang="en-US" sz="2200" dirty="0" err="1" smtClean="0"/>
              <a:t>fonds</a:t>
            </a:r>
            <a:r>
              <a:rPr lang="en-US" sz="2200" dirty="0" smtClean="0"/>
              <a:t> publics par : </a:t>
            </a:r>
          </a:p>
          <a:p>
            <a:pPr algn="ctr"/>
            <a:r>
              <a:rPr lang="en-US" sz="2200" dirty="0" smtClean="0">
                <a:solidFill>
                  <a:srgbClr val="28C191"/>
                </a:solidFill>
              </a:rPr>
              <a:t>FAPESP, </a:t>
            </a:r>
            <a:r>
              <a:rPr lang="en-US" sz="2200" dirty="0" err="1" smtClean="0">
                <a:solidFill>
                  <a:srgbClr val="28C191"/>
                </a:solidFill>
              </a:rPr>
              <a:t>CNPq</a:t>
            </a:r>
            <a:r>
              <a:rPr lang="en-US" sz="2200" dirty="0" smtClean="0">
                <a:solidFill>
                  <a:srgbClr val="28C191"/>
                </a:solidFill>
              </a:rPr>
              <a:t>, </a:t>
            </a:r>
          </a:p>
          <a:p>
            <a:pPr algn="ctr"/>
            <a:r>
              <a:rPr lang="en-US" sz="2200" dirty="0" smtClean="0">
                <a:solidFill>
                  <a:srgbClr val="28C191"/>
                </a:solidFill>
              </a:rPr>
              <a:t>et BIREME</a:t>
            </a:r>
            <a:r>
              <a:rPr lang="fr-FR" sz="2200" dirty="0" smtClean="0"/>
              <a:t>.</a:t>
            </a:r>
            <a:endParaRPr lang="en-US" sz="2200" dirty="0">
              <a:solidFill>
                <a:srgbClr val="28C191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9680" y="1002209"/>
            <a:ext cx="3352800" cy="88679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85800" y="1371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838200" y="53456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pic>
        <p:nvPicPr>
          <p:cNvPr id="13" name="Picture 12" descr="CC-B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554244"/>
            <a:ext cx="946449" cy="331140"/>
          </a:xfrm>
          <a:prstGeom prst="rect">
            <a:avLst/>
          </a:prstGeom>
        </p:spPr>
      </p:pic>
      <p:sp>
        <p:nvSpPr>
          <p:cNvPr id="14" name="ZoneTexte 12"/>
          <p:cNvSpPr txBox="1"/>
          <p:nvPr/>
        </p:nvSpPr>
        <p:spPr>
          <a:xfrm>
            <a:off x="2133600" y="6084004"/>
            <a:ext cx="3124200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http//</a:t>
            </a:r>
            <a:r>
              <a:rPr lang="fr-FR" i="1" dirty="0" err="1" smtClean="0">
                <a:latin typeface="Times"/>
              </a:rPr>
              <a:t>www.scielo.br</a:t>
            </a:r>
            <a:endParaRPr lang="fr-FR" i="1" dirty="0">
              <a:latin typeface="Times"/>
            </a:endParaRPr>
          </a:p>
        </p:txBody>
      </p:sp>
      <p:sp>
        <p:nvSpPr>
          <p:cNvPr id="15" name="ZoneTexte 12"/>
          <p:cNvSpPr txBox="1"/>
          <p:nvPr/>
        </p:nvSpPr>
        <p:spPr>
          <a:xfrm>
            <a:off x="5508104" y="6084004"/>
            <a:ext cx="3551703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journals.openedition.org</a:t>
            </a:r>
            <a:r>
              <a:rPr lang="fr-FR" i="1" dirty="0">
                <a:latin typeface="Time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2643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763688" y="546939"/>
            <a:ext cx="309634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138948"/>
            <a:ext cx="4680520" cy="19108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96" y="3789040"/>
            <a:ext cx="6804248" cy="2088577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6512" y="-9026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2016, l’Europe veut faire un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Sci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-Hub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légal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9" name="TextBox 8"/>
          <p:cNvSpPr txBox="1"/>
          <p:nvPr/>
        </p:nvSpPr>
        <p:spPr>
          <a:xfrm>
            <a:off x="1077110" y="3068960"/>
            <a:ext cx="7218968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28C191"/>
                </a:solidFill>
              </a:rPr>
              <a:t>Le 4 </a:t>
            </a:r>
            <a:r>
              <a:rPr lang="en-US" sz="2000" i="1" dirty="0" err="1" smtClean="0">
                <a:solidFill>
                  <a:srgbClr val="28C191"/>
                </a:solidFill>
              </a:rPr>
              <a:t>Avril</a:t>
            </a:r>
            <a:r>
              <a:rPr lang="en-US" sz="2000" i="1" dirty="0" smtClean="0">
                <a:solidFill>
                  <a:srgbClr val="28C191"/>
                </a:solidFill>
              </a:rPr>
              <a:t> 2016</a:t>
            </a:r>
            <a:r>
              <a:rPr lang="en-US" sz="2000" i="1" dirty="0" smtClean="0">
                <a:solidFill>
                  <a:srgbClr val="FF0000"/>
                </a:solidFill>
              </a:rPr>
              <a:t> Carlos </a:t>
            </a:r>
            <a:r>
              <a:rPr lang="en-US" sz="2000" i="1" dirty="0" err="1" smtClean="0">
                <a:solidFill>
                  <a:srgbClr val="FF0000"/>
                </a:solidFill>
              </a:rPr>
              <a:t>Moedas</a:t>
            </a:r>
            <a:r>
              <a:rPr lang="en-US" sz="2000" i="1" dirty="0" smtClean="0">
                <a:solidFill>
                  <a:srgbClr val="FF0000"/>
                </a:solidFill>
              </a:rPr>
              <a:t>, </a:t>
            </a:r>
            <a:r>
              <a:rPr lang="en-US" sz="2000" i="1" dirty="0" err="1" smtClean="0">
                <a:solidFill>
                  <a:srgbClr val="FF0000"/>
                </a:solidFill>
              </a:rPr>
              <a:t>commissaire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Européen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à</a:t>
            </a:r>
            <a:endParaRPr lang="en-US" sz="2000" i="1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FF0000"/>
                </a:solidFill>
              </a:rPr>
              <a:t>la </a:t>
            </a:r>
            <a:r>
              <a:rPr lang="en-US" sz="2000" i="1" dirty="0" err="1" smtClean="0">
                <a:solidFill>
                  <a:srgbClr val="FF0000"/>
                </a:solidFill>
              </a:rPr>
              <a:t>Recherche</a:t>
            </a:r>
            <a:r>
              <a:rPr lang="en-US" sz="2000" i="1" dirty="0" smtClean="0">
                <a:solidFill>
                  <a:srgbClr val="FF0000"/>
                </a:solidFill>
              </a:rPr>
              <a:t>, la science et </a:t>
            </a:r>
            <a:r>
              <a:rPr lang="en-US" sz="2000" i="1" dirty="0" err="1" smtClean="0">
                <a:solidFill>
                  <a:srgbClr val="FF0000"/>
                </a:solidFill>
              </a:rPr>
              <a:t>l’innovation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28C191"/>
                </a:solidFill>
              </a:rPr>
              <a:t>lance </a:t>
            </a:r>
            <a:r>
              <a:rPr lang="en-US" sz="2000" i="1" dirty="0" err="1" smtClean="0">
                <a:solidFill>
                  <a:srgbClr val="28C191"/>
                </a:solidFill>
              </a:rPr>
              <a:t>l’Appel</a:t>
            </a:r>
            <a:r>
              <a:rPr lang="en-US" sz="2000" i="1" dirty="0" smtClean="0">
                <a:solidFill>
                  <a:srgbClr val="28C191"/>
                </a:solidFill>
              </a:rPr>
              <a:t> </a:t>
            </a:r>
            <a:r>
              <a:rPr lang="en-US" sz="2000" i="1" dirty="0" err="1" smtClean="0">
                <a:solidFill>
                  <a:srgbClr val="28C191"/>
                </a:solidFill>
              </a:rPr>
              <a:t>d’Amsterdam</a:t>
            </a:r>
            <a:r>
              <a:rPr lang="en-US" sz="2000" i="1" dirty="0" smtClean="0">
                <a:solidFill>
                  <a:srgbClr val="28C191"/>
                </a:solidFill>
              </a:rPr>
              <a:t> :</a:t>
            </a:r>
            <a:endParaRPr lang="en-US" sz="2000" i="1" dirty="0">
              <a:solidFill>
                <a:srgbClr val="28C191"/>
              </a:solidFill>
            </a:endParaRPr>
          </a:p>
        </p:txBody>
      </p:sp>
      <p:sp>
        <p:nvSpPr>
          <p:cNvPr id="12" name="ZoneTexte 7"/>
          <p:cNvSpPr txBox="1"/>
          <p:nvPr/>
        </p:nvSpPr>
        <p:spPr>
          <a:xfrm>
            <a:off x="1516116" y="6021288"/>
            <a:ext cx="6224236" cy="584776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>
                <a:latin typeface="Times"/>
              </a:rPr>
              <a:t>http://openscience.ens.fr</a:t>
            </a:r>
            <a:r>
              <a:rPr lang="fr-FR" sz="1600" i="1" dirty="0" smtClean="0">
                <a:latin typeface="Times"/>
              </a:rPr>
              <a:t>/DECLARATIONS/</a:t>
            </a:r>
            <a:endParaRPr lang="fr-FR" sz="1600" i="1" dirty="0">
              <a:latin typeface="Times"/>
            </a:endParaRPr>
          </a:p>
          <a:p>
            <a:pPr algn="ctr"/>
            <a:r>
              <a:rPr lang="fr-FR" sz="1600" i="1" dirty="0" smtClean="0">
                <a:latin typeface="Times"/>
              </a:rPr>
              <a:t>2016_04_04_EC_Amsterdam_Call_for_Action_on_Open_Science.pdf</a:t>
            </a:r>
          </a:p>
        </p:txBody>
      </p:sp>
    </p:spTree>
    <p:extLst>
      <p:ext uri="{BB962C8B-B14F-4D97-AF65-F5344CB8AC3E}">
        <p14:creationId xmlns:p14="http://schemas.microsoft.com/office/powerpoint/2010/main" val="193507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763688" y="546939"/>
            <a:ext cx="309634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107504" y="-9026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2017, accès libre aux évaluations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ZoneTexte 7"/>
          <p:cNvSpPr txBox="1"/>
          <p:nvPr/>
        </p:nvSpPr>
        <p:spPr>
          <a:xfrm>
            <a:off x="1403649" y="6012576"/>
            <a:ext cx="6480719" cy="584776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>
                <a:latin typeface="Times"/>
              </a:rPr>
              <a:t>http://</a:t>
            </a:r>
            <a:r>
              <a:rPr lang="fr-FR" sz="1600" i="1" dirty="0" err="1">
                <a:latin typeface="Times"/>
              </a:rPr>
              <a:t>openscience.ens.fr</a:t>
            </a:r>
            <a:r>
              <a:rPr lang="fr-FR" sz="1600" i="1" dirty="0" smtClean="0">
                <a:latin typeface="Times"/>
              </a:rPr>
              <a:t>/MARIE_FARGE_ARTICLES/</a:t>
            </a:r>
          </a:p>
          <a:p>
            <a:pPr algn="ctr"/>
            <a:r>
              <a:rPr lang="fr-FR" sz="1600" i="1" dirty="0" smtClean="0">
                <a:latin typeface="Times"/>
                <a:cs typeface="Times"/>
              </a:rPr>
              <a:t>2017_05_15_BOOK_CHAPTER_FOR_THE_EUROPEAN_COMMISSION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44016" y="1117193"/>
            <a:ext cx="9468544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3366FF"/>
                </a:solidFill>
              </a:rPr>
              <a:t>En 2017 en </a:t>
            </a:r>
            <a:r>
              <a:rPr lang="en-US" sz="2000" dirty="0" err="1" smtClean="0">
                <a:solidFill>
                  <a:srgbClr val="3366FF"/>
                </a:solidFill>
              </a:rPr>
              <a:t>tant</a:t>
            </a:r>
            <a:r>
              <a:rPr lang="en-US" sz="2000" dirty="0" smtClean="0">
                <a:solidFill>
                  <a:srgbClr val="3366FF"/>
                </a:solidFill>
              </a:rPr>
              <a:t> </a:t>
            </a:r>
            <a:r>
              <a:rPr lang="en-US" sz="2000" dirty="0" err="1" smtClean="0">
                <a:solidFill>
                  <a:srgbClr val="3366FF"/>
                </a:solidFill>
              </a:rPr>
              <a:t>que</a:t>
            </a:r>
            <a:r>
              <a:rPr lang="en-US" sz="2000" dirty="0" smtClean="0">
                <a:solidFill>
                  <a:srgbClr val="3366FF"/>
                </a:solidFill>
              </a:rPr>
              <a:t> </a:t>
            </a:r>
            <a:r>
              <a:rPr lang="en-US" sz="2000" dirty="0" err="1" smtClean="0">
                <a:solidFill>
                  <a:srgbClr val="3366FF"/>
                </a:solidFill>
              </a:rPr>
              <a:t>membre</a:t>
            </a:r>
            <a:r>
              <a:rPr lang="en-US" sz="2000" dirty="0" smtClean="0">
                <a:solidFill>
                  <a:srgbClr val="3366FF"/>
                </a:solidFill>
              </a:rPr>
              <a:t> du </a:t>
            </a:r>
            <a:r>
              <a:rPr lang="en-US" sz="2000" dirty="0" err="1" smtClean="0">
                <a:solidFill>
                  <a:srgbClr val="3366FF"/>
                </a:solidFill>
              </a:rPr>
              <a:t>groupe</a:t>
            </a:r>
            <a:r>
              <a:rPr lang="en-US" sz="2000" dirty="0" smtClean="0">
                <a:solidFill>
                  <a:srgbClr val="3366FF"/>
                </a:solidFill>
              </a:rPr>
              <a:t> </a:t>
            </a:r>
            <a:r>
              <a:rPr lang="en-US" sz="2000" dirty="0" err="1" smtClean="0">
                <a:solidFill>
                  <a:srgbClr val="3366FF"/>
                </a:solidFill>
              </a:rPr>
              <a:t>d’experts</a:t>
            </a:r>
            <a:r>
              <a:rPr lang="en-US" sz="2000" dirty="0" smtClean="0">
                <a:solidFill>
                  <a:srgbClr val="3366FF"/>
                </a:solidFill>
              </a:rPr>
              <a:t> RISE  qui </a:t>
            </a:r>
            <a:r>
              <a:rPr lang="en-US" sz="2000" dirty="0" err="1" smtClean="0">
                <a:solidFill>
                  <a:srgbClr val="3366FF"/>
                </a:solidFill>
              </a:rPr>
              <a:t>conseillait</a:t>
            </a:r>
            <a:r>
              <a:rPr lang="en-US" sz="2000" dirty="0" smtClean="0">
                <a:solidFill>
                  <a:srgbClr val="3366FF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Carlos </a:t>
            </a:r>
            <a:r>
              <a:rPr lang="en-US" sz="2000" dirty="0" err="1" smtClean="0">
                <a:solidFill>
                  <a:srgbClr val="FF0000"/>
                </a:solidFill>
              </a:rPr>
              <a:t>Moedas</a:t>
            </a:r>
            <a:r>
              <a:rPr lang="en-US" sz="2000" dirty="0" smtClean="0">
                <a:solidFill>
                  <a:srgbClr val="3366FF"/>
                </a:solidFill>
              </a:rPr>
              <a:t> </a:t>
            </a:r>
          </a:p>
          <a:p>
            <a:pPr algn="ctr"/>
            <a:r>
              <a:rPr lang="en-US" sz="2000" dirty="0" err="1" smtClean="0">
                <a:solidFill>
                  <a:srgbClr val="3366FF"/>
                </a:solidFill>
              </a:rPr>
              <a:t>j’ai</a:t>
            </a:r>
            <a:r>
              <a:rPr lang="en-US" sz="2000" dirty="0" smtClean="0">
                <a:solidFill>
                  <a:srgbClr val="3366FF"/>
                </a:solidFill>
              </a:rPr>
              <a:t> </a:t>
            </a:r>
            <a:r>
              <a:rPr lang="en-US" sz="2000" dirty="0" err="1" smtClean="0">
                <a:solidFill>
                  <a:srgbClr val="3366FF"/>
                </a:solidFill>
              </a:rPr>
              <a:t>rédigé</a:t>
            </a:r>
            <a:r>
              <a:rPr lang="en-US" sz="2000" dirty="0" smtClean="0">
                <a:solidFill>
                  <a:srgbClr val="3366FF"/>
                </a:solidFill>
              </a:rPr>
              <a:t> </a:t>
            </a:r>
            <a:r>
              <a:rPr lang="en-US" sz="2000" dirty="0">
                <a:solidFill>
                  <a:srgbClr val="3366FF"/>
                </a:solidFill>
              </a:rPr>
              <a:t>le </a:t>
            </a:r>
            <a:r>
              <a:rPr lang="en-US" sz="2000" dirty="0" err="1">
                <a:solidFill>
                  <a:srgbClr val="3366FF"/>
                </a:solidFill>
              </a:rPr>
              <a:t>chapître</a:t>
            </a:r>
            <a:r>
              <a:rPr lang="en-US" sz="2000" dirty="0">
                <a:solidFill>
                  <a:srgbClr val="3366FF"/>
                </a:solidFill>
              </a:rPr>
              <a:t> </a:t>
            </a:r>
            <a:r>
              <a:rPr lang="en-US" sz="2000" dirty="0" err="1">
                <a:solidFill>
                  <a:srgbClr val="3366FF"/>
                </a:solidFill>
              </a:rPr>
              <a:t>consacré</a:t>
            </a:r>
            <a:r>
              <a:rPr lang="en-US" sz="2000" dirty="0">
                <a:solidFill>
                  <a:srgbClr val="3366FF"/>
                </a:solidFill>
              </a:rPr>
              <a:t> aux articles de </a:t>
            </a:r>
            <a:r>
              <a:rPr lang="en-US" sz="2000" dirty="0" err="1" smtClean="0">
                <a:solidFill>
                  <a:srgbClr val="3366FF"/>
                </a:solidFill>
              </a:rPr>
              <a:t>recherche</a:t>
            </a:r>
            <a:r>
              <a:rPr lang="en-US" sz="2000" dirty="0" smtClean="0">
                <a:solidFill>
                  <a:srgbClr val="3366FF"/>
                </a:solidFill>
              </a:rPr>
              <a:t> </a:t>
            </a:r>
          </a:p>
          <a:p>
            <a:pPr algn="ctr"/>
            <a:r>
              <a:rPr lang="en-US" sz="2000" dirty="0" err="1" smtClean="0"/>
              <a:t>dans</a:t>
            </a:r>
            <a:r>
              <a:rPr lang="en-US" sz="2000" dirty="0" smtClean="0"/>
              <a:t> </a:t>
            </a:r>
            <a:r>
              <a:rPr lang="en-US" sz="2000" dirty="0" err="1" smtClean="0"/>
              <a:t>l’ouvrage</a:t>
            </a:r>
            <a:r>
              <a:rPr lang="en-US" sz="2000" dirty="0" smtClean="0"/>
              <a:t> ci-</a:t>
            </a:r>
            <a:r>
              <a:rPr lang="en-US" sz="2000" dirty="0" err="1" smtClean="0"/>
              <a:t>dessous</a:t>
            </a:r>
            <a:r>
              <a:rPr lang="en-US" sz="2000" dirty="0" smtClean="0"/>
              <a:t> </a:t>
            </a:r>
            <a:r>
              <a:rPr lang="en-US" sz="2000" dirty="0" err="1" smtClean="0"/>
              <a:t>publié</a:t>
            </a:r>
            <a:r>
              <a:rPr lang="en-US" sz="2000" dirty="0" smtClean="0"/>
              <a:t> par le Commission en 2017</a:t>
            </a:r>
            <a:r>
              <a:rPr lang="en-US" sz="2000" dirty="0" smtClean="0">
                <a:solidFill>
                  <a:srgbClr val="3366FF"/>
                </a:solidFill>
              </a:rPr>
              <a:t>.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1645" y="3794264"/>
            <a:ext cx="5141201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</a:rPr>
              <a:t>J’y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défends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l’idée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que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les articles de </a:t>
            </a:r>
            <a:r>
              <a:rPr lang="en-US" sz="2000" dirty="0" err="1" smtClean="0">
                <a:solidFill>
                  <a:srgbClr val="FF0000"/>
                </a:solidFill>
              </a:rPr>
              <a:t>recherche</a:t>
            </a:r>
            <a:r>
              <a:rPr lang="en-US" sz="2000" dirty="0" smtClean="0"/>
              <a:t>,</a:t>
            </a:r>
            <a:r>
              <a:rPr lang="en-US" sz="2000" dirty="0" smtClean="0">
                <a:solidFill>
                  <a:srgbClr val="33CCCC"/>
                </a:solidFill>
              </a:rPr>
              <a:t> </a:t>
            </a:r>
          </a:p>
          <a:p>
            <a:pPr algn="ctr"/>
            <a:r>
              <a:rPr lang="en-US" sz="2000" dirty="0" err="1" smtClean="0"/>
              <a:t>ainsi</a:t>
            </a:r>
            <a:r>
              <a:rPr lang="en-US" sz="2000" dirty="0" smtClean="0"/>
              <a:t> </a:t>
            </a:r>
            <a:r>
              <a:rPr lang="en-US" sz="2000" dirty="0" err="1" smtClean="0"/>
              <a:t>que</a:t>
            </a:r>
            <a:r>
              <a:rPr lang="en-US" sz="2000" dirty="0" smtClean="0">
                <a:solidFill>
                  <a:srgbClr val="FF0000"/>
                </a:solidFill>
              </a:rPr>
              <a:t> les rapports </a:t>
            </a:r>
            <a:r>
              <a:rPr lang="en-US" sz="2000" dirty="0" err="1" smtClean="0">
                <a:solidFill>
                  <a:srgbClr val="FF0000"/>
                </a:solidFill>
              </a:rPr>
              <a:t>d’évaluation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par les </a:t>
            </a:r>
            <a:r>
              <a:rPr lang="en-US" sz="2000" dirty="0" smtClean="0">
                <a:solidFill>
                  <a:srgbClr val="FF0000"/>
                </a:solidFill>
              </a:rPr>
              <a:t>pairs, </a:t>
            </a:r>
          </a:p>
          <a:p>
            <a:pPr algn="ctr"/>
            <a:r>
              <a:rPr lang="en-US" sz="2000" dirty="0" err="1" smtClean="0"/>
              <a:t>devraient</a:t>
            </a:r>
            <a:r>
              <a:rPr lang="en-US" sz="2000" dirty="0" smtClean="0"/>
              <a:t> </a:t>
            </a:r>
            <a:r>
              <a:rPr lang="en-US" sz="2000" dirty="0" err="1" smtClean="0"/>
              <a:t>être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en </a:t>
            </a:r>
            <a:r>
              <a:rPr lang="en-US" sz="2000" dirty="0" err="1" smtClean="0">
                <a:solidFill>
                  <a:srgbClr val="FF0000"/>
                </a:solidFill>
              </a:rPr>
              <a:t>accès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libre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et </a:t>
            </a:r>
            <a:r>
              <a:rPr lang="en-US" sz="2000" dirty="0" err="1" smtClean="0">
                <a:solidFill>
                  <a:srgbClr val="FF0000"/>
                </a:solidFill>
              </a:rPr>
              <a:t>gratuit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pour les auteurs et pour les </a:t>
            </a:r>
            <a:r>
              <a:rPr lang="en-US" sz="2000" dirty="0" err="1" smtClean="0">
                <a:solidFill>
                  <a:srgbClr val="FF0000"/>
                </a:solidFill>
              </a:rPr>
              <a:t>lecteurs</a:t>
            </a:r>
            <a:r>
              <a:rPr lang="en-US" sz="2000" dirty="0" smtClean="0">
                <a:solidFill>
                  <a:srgbClr val="000000"/>
                </a:solidFill>
              </a:rPr>
              <a:t>,</a:t>
            </a:r>
          </a:p>
          <a:p>
            <a:pPr algn="ctr"/>
            <a:r>
              <a:rPr lang="en-US" sz="2000" dirty="0" err="1" smtClean="0">
                <a:solidFill>
                  <a:srgbClr val="000000"/>
                </a:solidFill>
              </a:rPr>
              <a:t>afin</a:t>
            </a:r>
            <a:r>
              <a:rPr lang="en-US" sz="2000" dirty="0" smtClean="0">
                <a:solidFill>
                  <a:srgbClr val="000000"/>
                </a:solidFill>
              </a:rPr>
              <a:t> de </a:t>
            </a:r>
            <a:r>
              <a:rPr lang="en-US" sz="2000" dirty="0" err="1" smtClean="0">
                <a:solidFill>
                  <a:srgbClr val="28C191"/>
                </a:solidFill>
              </a:rPr>
              <a:t>faciliter</a:t>
            </a:r>
            <a:r>
              <a:rPr lang="en-US" sz="2000" dirty="0" smtClean="0">
                <a:solidFill>
                  <a:srgbClr val="28C191"/>
                </a:solidFill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</a:rPr>
              <a:t>leur</a:t>
            </a:r>
            <a:r>
              <a:rPr lang="en-US" sz="2000" dirty="0" smtClean="0">
                <a:solidFill>
                  <a:srgbClr val="28C191"/>
                </a:solidFill>
              </a:rPr>
              <a:t> diffusion </a:t>
            </a:r>
            <a:r>
              <a:rPr lang="en-US" sz="2000" dirty="0" smtClean="0">
                <a:solidFill>
                  <a:srgbClr val="000000"/>
                </a:solidFill>
              </a:rPr>
              <a:t>et </a:t>
            </a:r>
            <a:r>
              <a:rPr lang="en-US" sz="2000" dirty="0" err="1" smtClean="0">
                <a:solidFill>
                  <a:srgbClr val="28C191"/>
                </a:solidFill>
              </a:rPr>
              <a:t>mieux</a:t>
            </a:r>
            <a:r>
              <a:rPr lang="en-US" sz="2000" dirty="0" smtClean="0">
                <a:solidFill>
                  <a:srgbClr val="28C191"/>
                </a:solidFill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</a:rPr>
              <a:t>garantir</a:t>
            </a:r>
            <a:endParaRPr lang="en-US" sz="2000" dirty="0" smtClean="0">
              <a:solidFill>
                <a:srgbClr val="28C191"/>
              </a:solidFill>
            </a:endParaRPr>
          </a:p>
          <a:p>
            <a:pPr algn="ctr"/>
            <a:r>
              <a:rPr lang="en-US" sz="2000" dirty="0" err="1">
                <a:solidFill>
                  <a:srgbClr val="28C191"/>
                </a:solidFill>
              </a:rPr>
              <a:t>q</a:t>
            </a:r>
            <a:r>
              <a:rPr lang="en-US" sz="2000" dirty="0" err="1" smtClean="0">
                <a:solidFill>
                  <a:srgbClr val="28C191"/>
                </a:solidFill>
              </a:rPr>
              <a:t>ue</a:t>
            </a:r>
            <a:r>
              <a:rPr lang="en-US" sz="2000" dirty="0" smtClean="0">
                <a:solidFill>
                  <a:srgbClr val="28C191"/>
                </a:solidFill>
              </a:rPr>
              <a:t> les </a:t>
            </a:r>
            <a:r>
              <a:rPr lang="en-US" sz="2000" dirty="0" err="1" smtClean="0">
                <a:solidFill>
                  <a:srgbClr val="28C191"/>
                </a:solidFill>
              </a:rPr>
              <a:t>résultats</a:t>
            </a:r>
            <a:r>
              <a:rPr lang="en-US" sz="2000" dirty="0" smtClean="0">
                <a:solidFill>
                  <a:srgbClr val="28C191"/>
                </a:solidFill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</a:rPr>
              <a:t>sont</a:t>
            </a:r>
            <a:r>
              <a:rPr lang="en-US" sz="2000" dirty="0" smtClean="0">
                <a:solidFill>
                  <a:srgbClr val="28C191"/>
                </a:solidFill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</a:rPr>
              <a:t>reproductibles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78" y="2480393"/>
            <a:ext cx="2831978" cy="3324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265" y="2420888"/>
            <a:ext cx="3806079" cy="12275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26773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9" name="ZoneTexte 18"/>
          <p:cNvSpPr txBox="1"/>
          <p:nvPr/>
        </p:nvSpPr>
        <p:spPr>
          <a:xfrm>
            <a:off x="25908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-152400"/>
            <a:ext cx="89341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2018, création de la plateforme Mersenne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7" name="ZoneTexte 19"/>
          <p:cNvSpPr txBox="1"/>
          <p:nvPr/>
        </p:nvSpPr>
        <p:spPr>
          <a:xfrm>
            <a:off x="2051720" y="6372036"/>
            <a:ext cx="5217468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www.centre-mersenne.org</a:t>
            </a:r>
            <a:r>
              <a:rPr lang="fr-FR" i="1" dirty="0">
                <a:latin typeface="Times"/>
              </a:rPr>
              <a:t>/</a:t>
            </a: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8" name="Espace réservé du contenu 27"/>
          <p:cNvSpPr txBox="1">
            <a:spLocks/>
          </p:cNvSpPr>
          <p:nvPr/>
        </p:nvSpPr>
        <p:spPr>
          <a:xfrm>
            <a:off x="827584" y="548680"/>
            <a:ext cx="7632848" cy="3096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200" dirty="0" smtClean="0">
                <a:solidFill>
                  <a:srgbClr val="28C191"/>
                </a:solidFill>
              </a:rPr>
              <a:t>Plateforme de publication en accès libre ‘diamant’ et</a:t>
            </a:r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200" dirty="0" smtClean="0">
                <a:solidFill>
                  <a:srgbClr val="28C191"/>
                </a:solidFill>
              </a:rPr>
              <a:t>d’évaluation par </a:t>
            </a:r>
            <a:r>
              <a:rPr lang="fr-FR" sz="2200" dirty="0">
                <a:solidFill>
                  <a:srgbClr val="28C191"/>
                </a:solidFill>
              </a:rPr>
              <a:t>les </a:t>
            </a:r>
            <a:r>
              <a:rPr lang="fr-FR" sz="2200" dirty="0" smtClean="0">
                <a:solidFill>
                  <a:srgbClr val="28C191"/>
                </a:solidFill>
              </a:rPr>
              <a:t>pairs </a:t>
            </a:r>
            <a:r>
              <a:rPr lang="fr-FR" sz="2200" dirty="0" smtClean="0"/>
              <a:t>de revues académiques,</a:t>
            </a:r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200" dirty="0">
                <a:solidFill>
                  <a:srgbClr val="28C191"/>
                </a:solidFill>
              </a:rPr>
              <a:t>créée en 2018 à Grenoble dans le cadre de la cellule </a:t>
            </a:r>
            <a:r>
              <a:rPr lang="fr-FR" sz="2200" i="1" dirty="0" err="1">
                <a:solidFill>
                  <a:srgbClr val="28C191"/>
                </a:solidFill>
              </a:rPr>
              <a:t>Mathdoc</a:t>
            </a:r>
            <a:endParaRPr lang="fr-FR" sz="2200" i="1" dirty="0"/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200" dirty="0">
                <a:solidFill>
                  <a:srgbClr val="000000"/>
                </a:solidFill>
              </a:rPr>
              <a:t> (</a:t>
            </a:r>
            <a:r>
              <a:rPr lang="fr-FR" sz="2200" dirty="0"/>
              <a:t>unité de service </a:t>
            </a:r>
            <a:r>
              <a:rPr lang="fr-FR" sz="2200" dirty="0" smtClean="0"/>
              <a:t>du CNRS</a:t>
            </a:r>
            <a:r>
              <a:rPr lang="fr-FR" sz="2200" dirty="0"/>
              <a:t>-INSMI et </a:t>
            </a:r>
            <a:r>
              <a:rPr lang="fr-FR" sz="2200" dirty="0" smtClean="0"/>
              <a:t>de l’Université </a:t>
            </a:r>
            <a:r>
              <a:rPr lang="fr-FR" sz="2200" dirty="0"/>
              <a:t>de Grenoble)</a:t>
            </a:r>
            <a:r>
              <a:rPr lang="fr-FR" sz="2200" dirty="0">
                <a:solidFill>
                  <a:srgbClr val="000000"/>
                </a:solidFill>
              </a:rPr>
              <a:t>.</a:t>
            </a:r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/>
              <a:t> </a:t>
            </a:r>
          </a:p>
        </p:txBody>
      </p:sp>
      <p:sp>
        <p:nvSpPr>
          <p:cNvPr id="10" name="Espace réservé du contenu 27"/>
          <p:cNvSpPr txBox="1">
            <a:spLocks/>
          </p:cNvSpPr>
          <p:nvPr/>
        </p:nvSpPr>
        <p:spPr>
          <a:xfrm>
            <a:off x="1232466" y="2780928"/>
            <a:ext cx="7155958" cy="2224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200" dirty="0" smtClean="0"/>
              <a:t> </a:t>
            </a:r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200" dirty="0" smtClean="0"/>
              <a:t>Principes directeurs:</a:t>
            </a: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200" dirty="0" smtClean="0">
                <a:solidFill>
                  <a:srgbClr val="FF0000"/>
                </a:solidFill>
              </a:rPr>
              <a:t>Qualité de l’évaluation par les pairs</a:t>
            </a:r>
            <a:r>
              <a:rPr lang="fr-FR" sz="2200" dirty="0" smtClean="0">
                <a:solidFill>
                  <a:srgbClr val="000000"/>
                </a:solidFill>
              </a:rPr>
              <a:t>,</a:t>
            </a: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200" dirty="0" smtClean="0">
                <a:solidFill>
                  <a:srgbClr val="FF0000"/>
                </a:solidFill>
              </a:rPr>
              <a:t>Service public non lucratif</a:t>
            </a:r>
            <a:r>
              <a:rPr lang="fr-FR" sz="2200" dirty="0" smtClean="0">
                <a:solidFill>
                  <a:srgbClr val="000000"/>
                </a:solidFill>
              </a:rPr>
              <a:t>,</a:t>
            </a: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200" dirty="0">
                <a:solidFill>
                  <a:srgbClr val="FF0000"/>
                </a:solidFill>
              </a:rPr>
              <a:t>A</a:t>
            </a:r>
            <a:r>
              <a:rPr lang="fr-FR" sz="2200" dirty="0" smtClean="0">
                <a:solidFill>
                  <a:srgbClr val="FF0000"/>
                </a:solidFill>
              </a:rPr>
              <a:t>rchivage pérenne</a:t>
            </a:r>
            <a:r>
              <a:rPr lang="fr-FR" sz="2200" dirty="0" smtClean="0">
                <a:solidFill>
                  <a:srgbClr val="000000"/>
                </a:solidFill>
              </a:rPr>
              <a:t>,</a:t>
            </a: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200" dirty="0" smtClean="0">
                <a:solidFill>
                  <a:srgbClr val="FF0000"/>
                </a:solidFill>
              </a:rPr>
              <a:t>Transparence sur les  coûts et la sélection des revues</a:t>
            </a:r>
            <a:r>
              <a:rPr lang="fr-FR" sz="2200" dirty="0" smtClean="0">
                <a:solidFill>
                  <a:srgbClr val="000000"/>
                </a:solidFill>
              </a:rPr>
              <a:t>.</a:t>
            </a:r>
            <a:r>
              <a:rPr lang="fr-FR" sz="2200" dirty="0" smtClean="0">
                <a:solidFill>
                  <a:srgbClr val="FF0000"/>
                </a:solidFill>
              </a:rPr>
              <a:t> </a:t>
            </a: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endParaRPr lang="fr-FR" sz="2200" dirty="0">
              <a:solidFill>
                <a:srgbClr val="3366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9190" y="5004928"/>
            <a:ext cx="7783539" cy="15204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200" dirty="0">
                <a:solidFill>
                  <a:srgbClr val="3366FF"/>
                </a:solidFill>
              </a:rPr>
              <a:t>La mise en page </a:t>
            </a:r>
            <a:r>
              <a:rPr lang="fr-FR" sz="2200" dirty="0">
                <a:solidFill>
                  <a:srgbClr val="000000"/>
                </a:solidFill>
              </a:rPr>
              <a:t>des articles est faite avec le </a:t>
            </a:r>
            <a:r>
              <a:rPr lang="fr-FR" sz="2200" dirty="0">
                <a:solidFill>
                  <a:srgbClr val="3366FF"/>
                </a:solidFill>
              </a:rPr>
              <a:t>logiciel libre </a:t>
            </a:r>
            <a:r>
              <a:rPr lang="fr-FR" sz="2200" i="1" dirty="0" err="1">
                <a:solidFill>
                  <a:srgbClr val="3366FF"/>
                </a:solidFill>
              </a:rPr>
              <a:t>LaTeX</a:t>
            </a:r>
            <a:r>
              <a:rPr lang="fr-FR" sz="2200" i="1" dirty="0">
                <a:solidFill>
                  <a:srgbClr val="000000"/>
                </a:solidFill>
              </a:rPr>
              <a:t>,</a:t>
            </a:r>
          </a:p>
          <a:p>
            <a:pPr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200" dirty="0">
                <a:solidFill>
                  <a:srgbClr val="000000"/>
                </a:solidFill>
              </a:rPr>
              <a:t>tandis-que le </a:t>
            </a:r>
            <a:r>
              <a:rPr lang="fr-FR" sz="2200" dirty="0">
                <a:solidFill>
                  <a:srgbClr val="3366FF"/>
                </a:solidFill>
              </a:rPr>
              <a:t>processus éditorial </a:t>
            </a:r>
            <a:r>
              <a:rPr lang="fr-FR" sz="2200" dirty="0">
                <a:solidFill>
                  <a:srgbClr val="000000"/>
                </a:solidFill>
              </a:rPr>
              <a:t>et</a:t>
            </a:r>
            <a:r>
              <a:rPr lang="fr-FR" sz="2200" dirty="0">
                <a:solidFill>
                  <a:srgbClr val="0000FF"/>
                </a:solidFill>
              </a:rPr>
              <a:t> </a:t>
            </a:r>
            <a:r>
              <a:rPr lang="fr-FR" sz="2200" dirty="0"/>
              <a:t>la</a:t>
            </a:r>
            <a:r>
              <a:rPr lang="fr-FR" sz="2200" dirty="0">
                <a:solidFill>
                  <a:srgbClr val="0000FF"/>
                </a:solidFill>
              </a:rPr>
              <a:t> </a:t>
            </a:r>
            <a:r>
              <a:rPr lang="fr-FR" sz="2200" dirty="0">
                <a:solidFill>
                  <a:srgbClr val="3366FF"/>
                </a:solidFill>
              </a:rPr>
              <a:t>publication</a:t>
            </a:r>
            <a:r>
              <a:rPr lang="fr-FR" sz="2200" dirty="0">
                <a:solidFill>
                  <a:srgbClr val="0000FF"/>
                </a:solidFill>
              </a:rPr>
              <a:t> </a:t>
            </a:r>
            <a:r>
              <a:rPr lang="fr-FR" sz="2200" dirty="0">
                <a:solidFill>
                  <a:srgbClr val="000000"/>
                </a:solidFill>
              </a:rPr>
              <a:t>sont faits avec le </a:t>
            </a:r>
          </a:p>
          <a:p>
            <a:pPr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200" dirty="0">
                <a:solidFill>
                  <a:srgbClr val="3366FF"/>
                </a:solidFill>
              </a:rPr>
              <a:t>logiciel libre </a:t>
            </a:r>
            <a:r>
              <a:rPr lang="fr-FR" sz="2200" i="1" dirty="0">
                <a:solidFill>
                  <a:srgbClr val="3366FF"/>
                </a:solidFill>
              </a:rPr>
              <a:t>OJS (Open Journal System)</a:t>
            </a:r>
            <a:r>
              <a:rPr lang="fr-FR" sz="2200" i="1" dirty="0">
                <a:solidFill>
                  <a:srgbClr val="000000"/>
                </a:solidFill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84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80" y="1222000"/>
            <a:ext cx="8709147" cy="4136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797152"/>
            <a:ext cx="8640960" cy="1428192"/>
          </a:xfrm>
          <a:prstGeom prst="rect">
            <a:avLst/>
          </a:prstGeom>
        </p:spPr>
      </p:pic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-152400"/>
            <a:ext cx="89341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2023, plateforme Mersenne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ZoneTexte 19"/>
          <p:cNvSpPr txBox="1"/>
          <p:nvPr/>
        </p:nvSpPr>
        <p:spPr>
          <a:xfrm>
            <a:off x="2987824" y="6309320"/>
            <a:ext cx="3600400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www.centre-mersenne.org</a:t>
            </a:r>
            <a:r>
              <a:rPr lang="fr-FR" i="1" dirty="0">
                <a:latin typeface="Time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25185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7" name="ZoneTexte 19"/>
          <p:cNvSpPr txBox="1"/>
          <p:nvPr/>
        </p:nvSpPr>
        <p:spPr>
          <a:xfrm>
            <a:off x="3131840" y="6159971"/>
            <a:ext cx="3600400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www.centre-mersenne.org</a:t>
            </a:r>
            <a:r>
              <a:rPr lang="fr-FR" i="1" dirty="0">
                <a:latin typeface="Times"/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072" y="1563464"/>
            <a:ext cx="2832100" cy="4241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384" y="1563464"/>
            <a:ext cx="1547497" cy="4241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1595715"/>
            <a:ext cx="1512168" cy="42095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4248" y="1606010"/>
            <a:ext cx="1509536" cy="4199254"/>
          </a:xfrm>
          <a:prstGeom prst="rect">
            <a:avLst/>
          </a:prstGeom>
        </p:spPr>
      </p:pic>
      <p:cxnSp>
        <p:nvCxnSpPr>
          <p:cNvPr id="11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02368" y="-152400"/>
            <a:ext cx="89341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Exemples de revues publiées par Mersenne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7546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6" name="ZoneTexte 13"/>
          <p:cNvSpPr txBox="1"/>
          <p:nvPr/>
        </p:nvSpPr>
        <p:spPr>
          <a:xfrm>
            <a:off x="1102568" y="6095037"/>
            <a:ext cx="6997824" cy="646331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  Marie Farge, Note pour la ministre de la recherche, Juin 29</a:t>
            </a:r>
            <a:r>
              <a:rPr lang="fr-FR" i="1" baseline="30000" dirty="0" smtClean="0">
                <a:latin typeface="Times"/>
              </a:rPr>
              <a:t>th</a:t>
            </a:r>
            <a:r>
              <a:rPr lang="fr-FR" i="1" dirty="0" smtClean="0">
                <a:latin typeface="Times"/>
              </a:rPr>
              <a:t> 2012</a:t>
            </a:r>
          </a:p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>
                <a:latin typeface="Times"/>
              </a:rPr>
              <a:t>/MARIE_FARGE</a:t>
            </a:r>
            <a:r>
              <a:rPr lang="fr-FR" i="1" dirty="0" smtClean="0">
                <a:latin typeface="Times"/>
              </a:rPr>
              <a:t>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9430" y="1196752"/>
            <a:ext cx="5081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endParaRPr lang="en-US" dirty="0"/>
          </a:p>
        </p:txBody>
      </p:sp>
      <p:cxnSp>
        <p:nvCxnSpPr>
          <p:cNvPr id="8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09872" y="-135347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2012, libérer les 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CRAS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d’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Elsevier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99" y="2276872"/>
            <a:ext cx="7200801" cy="35270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32109" y="1268760"/>
            <a:ext cx="85385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3366FF"/>
                </a:solidFill>
              </a:rPr>
              <a:t>J’avais</a:t>
            </a:r>
            <a:r>
              <a:rPr lang="en-US" sz="2200" dirty="0" smtClean="0">
                <a:solidFill>
                  <a:srgbClr val="3366FF"/>
                </a:solidFill>
              </a:rPr>
              <a:t> </a:t>
            </a:r>
            <a:r>
              <a:rPr lang="en-US" sz="2200" dirty="0" err="1" smtClean="0">
                <a:solidFill>
                  <a:srgbClr val="3366FF"/>
                </a:solidFill>
              </a:rPr>
              <a:t>suggéré</a:t>
            </a:r>
            <a:r>
              <a:rPr lang="en-US" sz="2200" dirty="0" smtClean="0">
                <a:solidFill>
                  <a:srgbClr val="3366FF"/>
                </a:solidFill>
              </a:rPr>
              <a:t> </a:t>
            </a:r>
            <a:r>
              <a:rPr lang="en-US" sz="2200" dirty="0" err="1" smtClean="0">
                <a:solidFill>
                  <a:srgbClr val="3366FF"/>
                </a:solidFill>
              </a:rPr>
              <a:t>que</a:t>
            </a:r>
            <a:r>
              <a:rPr lang="en-US" sz="2200" dirty="0" smtClean="0">
                <a:solidFill>
                  <a:srgbClr val="3366FF"/>
                </a:solidFill>
              </a:rPr>
              <a:t> </a:t>
            </a:r>
            <a:r>
              <a:rPr lang="en-US" sz="2200" i="1" dirty="0" err="1">
                <a:solidFill>
                  <a:srgbClr val="3366FF"/>
                </a:solidFill>
              </a:rPr>
              <a:t>C</a:t>
            </a:r>
            <a:r>
              <a:rPr lang="en-US" sz="2200" i="1" dirty="0" err="1" smtClean="0">
                <a:solidFill>
                  <a:srgbClr val="3366FF"/>
                </a:solidFill>
              </a:rPr>
              <a:t>omptes-Rendus</a:t>
            </a:r>
            <a:r>
              <a:rPr lang="en-US" sz="2200" i="1" dirty="0" smtClean="0">
                <a:solidFill>
                  <a:srgbClr val="3366FF"/>
                </a:solidFill>
              </a:rPr>
              <a:t> de </a:t>
            </a:r>
            <a:r>
              <a:rPr lang="en-US" sz="2200" i="1" dirty="0" err="1" smtClean="0">
                <a:solidFill>
                  <a:srgbClr val="3366FF"/>
                </a:solidFill>
              </a:rPr>
              <a:t>l’Académie</a:t>
            </a:r>
            <a:r>
              <a:rPr lang="en-US" sz="2200" i="1" dirty="0" smtClean="0">
                <a:solidFill>
                  <a:srgbClr val="3366FF"/>
                </a:solidFill>
              </a:rPr>
              <a:t> des Sciences (CRAS) </a:t>
            </a:r>
          </a:p>
          <a:p>
            <a:pPr algn="ctr"/>
            <a:r>
              <a:rPr lang="en-US" sz="2200" dirty="0" err="1" smtClean="0">
                <a:solidFill>
                  <a:srgbClr val="3366FF"/>
                </a:solidFill>
              </a:rPr>
              <a:t>quittent</a:t>
            </a:r>
            <a:r>
              <a:rPr lang="en-US" sz="2200" i="1" dirty="0" smtClean="0">
                <a:solidFill>
                  <a:srgbClr val="3366FF"/>
                </a:solidFill>
              </a:rPr>
              <a:t> Elsevier </a:t>
            </a:r>
            <a:r>
              <a:rPr lang="en-US" sz="2200" dirty="0" smtClean="0">
                <a:solidFill>
                  <a:srgbClr val="3366FF"/>
                </a:solidFill>
              </a:rPr>
              <a:t>et </a:t>
            </a:r>
            <a:r>
              <a:rPr lang="en-US" sz="2200" dirty="0" err="1" smtClean="0">
                <a:solidFill>
                  <a:srgbClr val="3366FF"/>
                </a:solidFill>
              </a:rPr>
              <a:t>soient</a:t>
            </a:r>
            <a:r>
              <a:rPr lang="en-US" sz="2200" dirty="0" smtClean="0">
                <a:solidFill>
                  <a:srgbClr val="3366FF"/>
                </a:solidFill>
              </a:rPr>
              <a:t> </a:t>
            </a:r>
            <a:r>
              <a:rPr lang="en-US" sz="2200" dirty="0" err="1" smtClean="0">
                <a:solidFill>
                  <a:srgbClr val="3366FF"/>
                </a:solidFill>
              </a:rPr>
              <a:t>publiés</a:t>
            </a:r>
            <a:r>
              <a:rPr lang="en-US" sz="2200" dirty="0" smtClean="0">
                <a:solidFill>
                  <a:srgbClr val="3366FF"/>
                </a:solidFill>
              </a:rPr>
              <a:t> en </a:t>
            </a:r>
            <a:r>
              <a:rPr lang="en-US" sz="2200" dirty="0" err="1" smtClean="0">
                <a:solidFill>
                  <a:srgbClr val="3366FF"/>
                </a:solidFill>
              </a:rPr>
              <a:t>accès</a:t>
            </a:r>
            <a:r>
              <a:rPr lang="en-US" sz="2200" dirty="0" smtClean="0">
                <a:solidFill>
                  <a:srgbClr val="3366FF"/>
                </a:solidFill>
              </a:rPr>
              <a:t> </a:t>
            </a:r>
            <a:r>
              <a:rPr lang="en-US" sz="2200" dirty="0" err="1" smtClean="0">
                <a:solidFill>
                  <a:srgbClr val="3366FF"/>
                </a:solidFill>
              </a:rPr>
              <a:t>libre</a:t>
            </a:r>
            <a:r>
              <a:rPr lang="en-US" sz="2200" dirty="0" smtClean="0">
                <a:solidFill>
                  <a:srgbClr val="3366FF"/>
                </a:solidFill>
              </a:rPr>
              <a:t> ‘</a:t>
            </a:r>
            <a:r>
              <a:rPr lang="en-US" sz="2200" dirty="0" err="1" smtClean="0">
                <a:solidFill>
                  <a:srgbClr val="3366FF"/>
                </a:solidFill>
              </a:rPr>
              <a:t>diamant</a:t>
            </a:r>
            <a:r>
              <a:rPr lang="en-US" sz="2200" dirty="0" smtClean="0">
                <a:solidFill>
                  <a:srgbClr val="3366FF"/>
                </a:solidFill>
              </a:rPr>
              <a:t>’</a:t>
            </a:r>
            <a:endParaRPr lang="en-US" sz="22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18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3717032"/>
            <a:ext cx="4176464" cy="2887360"/>
          </a:xfrm>
          <a:prstGeom prst="rect">
            <a:avLst/>
          </a:prstGeom>
        </p:spPr>
      </p:pic>
      <p:pic>
        <p:nvPicPr>
          <p:cNvPr id="4" name="Picture 3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74376" y="-152400"/>
            <a:ext cx="89341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2020, les 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CRAS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en accès libre ‘diamant’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96" y="1124744"/>
            <a:ext cx="91450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</a:t>
            </a:r>
            <a:r>
              <a:rPr lang="en-US" sz="2200" dirty="0" smtClean="0"/>
              <a:t> </a:t>
            </a:r>
            <a:r>
              <a:rPr lang="en-US" sz="2200" dirty="0" err="1"/>
              <a:t>l’initiative</a:t>
            </a:r>
            <a:r>
              <a:rPr lang="en-US" sz="2200" dirty="0"/>
              <a:t> du </a:t>
            </a:r>
            <a:r>
              <a:rPr lang="en-US" sz="2200" dirty="0" err="1"/>
              <a:t>physicien</a:t>
            </a:r>
            <a:r>
              <a:rPr lang="en-US" sz="2200" dirty="0"/>
              <a:t> François </a:t>
            </a:r>
            <a:r>
              <a:rPr lang="en-US" sz="2200" dirty="0" err="1"/>
              <a:t>Arago</a:t>
            </a:r>
            <a:r>
              <a:rPr lang="en-US" sz="2200" dirty="0"/>
              <a:t>, </a:t>
            </a:r>
            <a:r>
              <a:rPr lang="en-US" sz="2200" dirty="0" err="1"/>
              <a:t>secrétaire</a:t>
            </a:r>
            <a:r>
              <a:rPr lang="en-US" sz="2200" dirty="0"/>
              <a:t> </a:t>
            </a:r>
            <a:r>
              <a:rPr lang="en-US" sz="2200" dirty="0" err="1" smtClean="0"/>
              <a:t>perpétuel</a:t>
            </a:r>
            <a:r>
              <a:rPr lang="en-US" sz="2200" dirty="0" smtClean="0"/>
              <a:t>, </a:t>
            </a:r>
          </a:p>
          <a:p>
            <a:pPr algn="ctr"/>
            <a:r>
              <a:rPr lang="en-US" sz="2200" dirty="0" smtClean="0">
                <a:solidFill>
                  <a:srgbClr val="28C191"/>
                </a:solidFill>
              </a:rPr>
              <a:t>les </a:t>
            </a:r>
            <a:r>
              <a:rPr lang="en-US" sz="2200" i="1" dirty="0" smtClean="0">
                <a:solidFill>
                  <a:srgbClr val="28C191"/>
                </a:solidFill>
              </a:rPr>
              <a:t>CRAS </a:t>
            </a:r>
            <a:r>
              <a:rPr lang="en-US" sz="2200" dirty="0" err="1" smtClean="0"/>
              <a:t>étaient</a:t>
            </a:r>
            <a:r>
              <a:rPr lang="en-US" sz="2200" dirty="0" smtClean="0"/>
              <a:t> </a:t>
            </a:r>
            <a:r>
              <a:rPr lang="en-US" sz="2200" dirty="0" err="1" smtClean="0">
                <a:solidFill>
                  <a:srgbClr val="28C191"/>
                </a:solidFill>
              </a:rPr>
              <a:t>publiés</a:t>
            </a:r>
            <a:r>
              <a:rPr lang="en-US" sz="2200" dirty="0" smtClean="0">
                <a:solidFill>
                  <a:srgbClr val="28C191"/>
                </a:solidFill>
              </a:rPr>
              <a:t> </a:t>
            </a:r>
            <a:r>
              <a:rPr lang="en-US" sz="2200" dirty="0" err="1" smtClean="0">
                <a:solidFill>
                  <a:srgbClr val="28C191"/>
                </a:solidFill>
              </a:rPr>
              <a:t>depuis</a:t>
            </a:r>
            <a:r>
              <a:rPr lang="en-US" sz="2200" dirty="0" smtClean="0">
                <a:solidFill>
                  <a:srgbClr val="28C191"/>
                </a:solidFill>
              </a:rPr>
              <a:t> 1835 par</a:t>
            </a:r>
            <a:r>
              <a:rPr lang="en-US" sz="2200" dirty="0" smtClean="0"/>
              <a:t> </a:t>
            </a:r>
            <a:r>
              <a:rPr lang="en-US" sz="2200" i="1" dirty="0" smtClean="0">
                <a:solidFill>
                  <a:srgbClr val="28C191"/>
                </a:solidFill>
              </a:rPr>
              <a:t>Gauthier-Villars</a:t>
            </a:r>
            <a:r>
              <a:rPr lang="en-US" sz="2200" i="1" dirty="0" smtClean="0"/>
              <a:t>,</a:t>
            </a:r>
          </a:p>
          <a:p>
            <a:pPr algn="ctr"/>
            <a:r>
              <a:rPr lang="en-US" sz="2200" i="1" dirty="0" smtClean="0"/>
              <a:t> </a:t>
            </a:r>
            <a:r>
              <a:rPr lang="en-US" sz="2200" dirty="0" smtClean="0"/>
              <a:t>qui </a:t>
            </a:r>
            <a:r>
              <a:rPr lang="en-US" sz="2200" dirty="0" err="1" smtClean="0"/>
              <a:t>fut</a:t>
            </a:r>
            <a:r>
              <a:rPr lang="en-US" sz="2200" dirty="0" smtClean="0"/>
              <a:t> </a:t>
            </a:r>
            <a:r>
              <a:rPr lang="en-US" sz="2200" dirty="0" err="1" smtClean="0">
                <a:solidFill>
                  <a:srgbClr val="28C191"/>
                </a:solidFill>
              </a:rPr>
              <a:t>rachetée</a:t>
            </a:r>
            <a:r>
              <a:rPr lang="en-US" sz="2200" dirty="0" smtClean="0">
                <a:solidFill>
                  <a:srgbClr val="28C191"/>
                </a:solidFill>
              </a:rPr>
              <a:t> par</a:t>
            </a:r>
            <a:r>
              <a:rPr lang="en-US" sz="2200" dirty="0" smtClean="0"/>
              <a:t> </a:t>
            </a:r>
            <a:r>
              <a:rPr lang="en-US" sz="2200" i="1" dirty="0" smtClean="0">
                <a:solidFill>
                  <a:srgbClr val="28C191"/>
                </a:solidFill>
              </a:rPr>
              <a:t>Elsevier </a:t>
            </a:r>
            <a:r>
              <a:rPr lang="en-US" sz="2200" dirty="0">
                <a:solidFill>
                  <a:srgbClr val="28C191"/>
                </a:solidFill>
              </a:rPr>
              <a:t>en </a:t>
            </a:r>
            <a:r>
              <a:rPr lang="en-US" sz="2200" dirty="0" smtClean="0">
                <a:solidFill>
                  <a:srgbClr val="28C191"/>
                </a:solidFill>
              </a:rPr>
              <a:t>2000</a:t>
            </a:r>
            <a:r>
              <a:rPr lang="en-US" sz="2200" dirty="0" smtClean="0"/>
              <a:t>.</a:t>
            </a:r>
          </a:p>
          <a:p>
            <a:pPr algn="ctr"/>
            <a:r>
              <a:rPr lang="en-US" sz="2200" dirty="0" smtClean="0">
                <a:solidFill>
                  <a:srgbClr val="3366FF"/>
                </a:solidFill>
              </a:rPr>
              <a:t>Le 23 </a:t>
            </a:r>
            <a:r>
              <a:rPr lang="en-US" sz="2200" dirty="0" err="1">
                <a:solidFill>
                  <a:srgbClr val="3366FF"/>
                </a:solidFill>
              </a:rPr>
              <a:t>Novembre</a:t>
            </a:r>
            <a:r>
              <a:rPr lang="en-US" sz="2200" dirty="0">
                <a:solidFill>
                  <a:srgbClr val="3366FF"/>
                </a:solidFill>
              </a:rPr>
              <a:t> 2019 </a:t>
            </a:r>
            <a:r>
              <a:rPr lang="en-US" sz="2200" dirty="0" err="1" smtClean="0">
                <a:solidFill>
                  <a:srgbClr val="3366FF"/>
                </a:solidFill>
              </a:rPr>
              <a:t>l</a:t>
            </a:r>
            <a:r>
              <a:rPr lang="en-US" sz="2200" i="1" dirty="0" err="1" smtClean="0">
                <a:solidFill>
                  <a:srgbClr val="3366FF"/>
                </a:solidFill>
              </a:rPr>
              <a:t>’Académie</a:t>
            </a:r>
            <a:r>
              <a:rPr lang="en-US" sz="2200" i="1" dirty="0" smtClean="0">
                <a:solidFill>
                  <a:srgbClr val="3366FF"/>
                </a:solidFill>
              </a:rPr>
              <a:t> </a:t>
            </a:r>
            <a:r>
              <a:rPr lang="en-US" sz="2200" i="1" dirty="0">
                <a:solidFill>
                  <a:srgbClr val="3366FF"/>
                </a:solidFill>
              </a:rPr>
              <a:t>des Sciences de Paris </a:t>
            </a:r>
            <a:r>
              <a:rPr lang="en-US" sz="2200" dirty="0" smtClean="0">
                <a:solidFill>
                  <a:srgbClr val="3366FF"/>
                </a:solidFill>
              </a:rPr>
              <a:t>a </a:t>
            </a:r>
            <a:r>
              <a:rPr lang="en-US" sz="2200" dirty="0" err="1" smtClean="0">
                <a:solidFill>
                  <a:srgbClr val="3366FF"/>
                </a:solidFill>
              </a:rPr>
              <a:t>décidé</a:t>
            </a:r>
            <a:endParaRPr lang="en-US" sz="2200" dirty="0" smtClean="0">
              <a:solidFill>
                <a:srgbClr val="3366FF"/>
              </a:solidFill>
            </a:endParaRPr>
          </a:p>
          <a:p>
            <a:pPr algn="ctr"/>
            <a:r>
              <a:rPr lang="en-US" sz="2200" dirty="0" smtClean="0"/>
              <a:t>de ne pas </a:t>
            </a:r>
            <a:r>
              <a:rPr lang="en-US" sz="2200" dirty="0" err="1" smtClean="0"/>
              <a:t>renouveler</a:t>
            </a:r>
            <a:r>
              <a:rPr lang="en-US" sz="2200" dirty="0" smtClean="0"/>
              <a:t> le </a:t>
            </a:r>
            <a:r>
              <a:rPr lang="en-US" sz="2200" dirty="0" err="1" smtClean="0"/>
              <a:t>contrat</a:t>
            </a:r>
            <a:r>
              <a:rPr lang="en-US" sz="2200" dirty="0" smtClean="0"/>
              <a:t> avec</a:t>
            </a:r>
            <a:r>
              <a:rPr lang="en-US" sz="2200" i="1" dirty="0" smtClean="0"/>
              <a:t> Elsevier </a:t>
            </a:r>
            <a:r>
              <a:rPr lang="en-US" sz="2200" dirty="0" smtClean="0"/>
              <a:t>et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>
                <a:solidFill>
                  <a:srgbClr val="3366FF"/>
                </a:solidFill>
              </a:rPr>
              <a:t>de </a:t>
            </a:r>
            <a:r>
              <a:rPr lang="en-US" sz="2200" dirty="0" err="1" smtClean="0">
                <a:solidFill>
                  <a:srgbClr val="3366FF"/>
                </a:solidFill>
              </a:rPr>
              <a:t>publier</a:t>
            </a:r>
            <a:r>
              <a:rPr lang="en-US" sz="2200" dirty="0" smtClean="0">
                <a:solidFill>
                  <a:srgbClr val="3366FF"/>
                </a:solidFill>
              </a:rPr>
              <a:t> six </a:t>
            </a:r>
            <a:r>
              <a:rPr lang="en-US" sz="2200" i="1" dirty="0" smtClean="0">
                <a:solidFill>
                  <a:srgbClr val="3366FF"/>
                </a:solidFill>
              </a:rPr>
              <a:t>CRAS</a:t>
            </a:r>
          </a:p>
          <a:p>
            <a:pPr algn="ctr"/>
            <a:r>
              <a:rPr lang="en-US" sz="2200" dirty="0">
                <a:solidFill>
                  <a:srgbClr val="3366FF"/>
                </a:solidFill>
              </a:rPr>
              <a:t>e</a:t>
            </a:r>
            <a:r>
              <a:rPr lang="en-US" sz="2200" dirty="0" smtClean="0">
                <a:solidFill>
                  <a:srgbClr val="3366FF"/>
                </a:solidFill>
              </a:rPr>
              <a:t>n </a:t>
            </a:r>
            <a:r>
              <a:rPr lang="en-US" sz="2200" dirty="0" err="1" smtClean="0">
                <a:solidFill>
                  <a:srgbClr val="3366FF"/>
                </a:solidFill>
              </a:rPr>
              <a:t>accès</a:t>
            </a:r>
            <a:r>
              <a:rPr lang="en-US" sz="2200" dirty="0" smtClean="0">
                <a:solidFill>
                  <a:srgbClr val="3366FF"/>
                </a:solidFill>
              </a:rPr>
              <a:t> </a:t>
            </a:r>
            <a:r>
              <a:rPr lang="en-US" sz="2200" dirty="0" err="1" smtClean="0">
                <a:solidFill>
                  <a:srgbClr val="3366FF"/>
                </a:solidFill>
              </a:rPr>
              <a:t>libre</a:t>
            </a:r>
            <a:r>
              <a:rPr lang="en-US" sz="2200" dirty="0" smtClean="0">
                <a:solidFill>
                  <a:srgbClr val="3366FF"/>
                </a:solidFill>
              </a:rPr>
              <a:t> ‘</a:t>
            </a:r>
            <a:r>
              <a:rPr lang="en-US" sz="2200" dirty="0" err="1" smtClean="0">
                <a:solidFill>
                  <a:srgbClr val="3366FF"/>
                </a:solidFill>
              </a:rPr>
              <a:t>diamant</a:t>
            </a:r>
            <a:r>
              <a:rPr lang="en-US" sz="2200" dirty="0" smtClean="0">
                <a:solidFill>
                  <a:srgbClr val="3366FF"/>
                </a:solidFill>
              </a:rPr>
              <a:t>’ grâce au </a:t>
            </a:r>
            <a:r>
              <a:rPr lang="en-US" sz="2200" i="1" dirty="0">
                <a:solidFill>
                  <a:srgbClr val="3366FF"/>
                </a:solidFill>
              </a:rPr>
              <a:t>C</a:t>
            </a:r>
            <a:r>
              <a:rPr lang="en-US" sz="2200" i="1" dirty="0" smtClean="0">
                <a:solidFill>
                  <a:srgbClr val="3366FF"/>
                </a:solidFill>
              </a:rPr>
              <a:t>entre </a:t>
            </a:r>
            <a:r>
              <a:rPr lang="en-US" sz="2200" i="1" dirty="0" err="1" smtClean="0">
                <a:solidFill>
                  <a:srgbClr val="3366FF"/>
                </a:solidFill>
              </a:rPr>
              <a:t>Mersenne</a:t>
            </a:r>
            <a:r>
              <a:rPr lang="en-US" sz="2200" dirty="0" smtClean="0"/>
              <a:t>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16352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3338403"/>
            <a:ext cx="9144000" cy="2902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249263"/>
            <a:ext cx="9144000" cy="2862943"/>
          </a:xfrm>
          <a:prstGeom prst="rect">
            <a:avLst/>
          </a:prstGeom>
        </p:spPr>
      </p:pic>
      <p:pic>
        <p:nvPicPr>
          <p:cNvPr id="4" name="Picture 3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864" y="3331940"/>
            <a:ext cx="9144000" cy="2909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0905" y="188640"/>
            <a:ext cx="9144000" cy="2887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4208" y="3284189"/>
            <a:ext cx="9144000" cy="28729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5224" y="289439"/>
            <a:ext cx="9144000" cy="2889901"/>
          </a:xfrm>
          <a:prstGeom prst="rect">
            <a:avLst/>
          </a:prstGeom>
        </p:spPr>
      </p:pic>
      <p:sp>
        <p:nvSpPr>
          <p:cNvPr id="9" name="ZoneTexte 7"/>
          <p:cNvSpPr txBox="1"/>
          <p:nvPr/>
        </p:nvSpPr>
        <p:spPr>
          <a:xfrm>
            <a:off x="1763688" y="6309320"/>
            <a:ext cx="604867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www.academie-sciences.fr</a:t>
            </a:r>
            <a:r>
              <a:rPr lang="fr-FR" i="1" dirty="0">
                <a:latin typeface="Times"/>
              </a:rPr>
              <a:t>/</a:t>
            </a:r>
            <a:r>
              <a:rPr lang="fr-FR" i="1" dirty="0" err="1">
                <a:latin typeface="Times"/>
              </a:rPr>
              <a:t>fr</a:t>
            </a:r>
            <a:r>
              <a:rPr lang="fr-FR" i="1" dirty="0">
                <a:latin typeface="Times"/>
              </a:rPr>
              <a:t>/</a:t>
            </a:r>
            <a:r>
              <a:rPr lang="fr-FR" i="1" dirty="0" err="1">
                <a:latin typeface="Times"/>
              </a:rPr>
              <a:t>les-comptes-rendus.html</a:t>
            </a:r>
            <a:endParaRPr lang="fr-FR" i="1" dirty="0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318917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Premier principe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ZoneTexte 7"/>
          <p:cNvSpPr txBox="1"/>
          <p:nvPr/>
        </p:nvSpPr>
        <p:spPr>
          <a:xfrm>
            <a:off x="2339752" y="3873822"/>
            <a:ext cx="4378896" cy="92333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Charlotte Hess and </a:t>
            </a:r>
            <a:r>
              <a:rPr lang="fr-FR" i="1" dirty="0" err="1" smtClean="0">
                <a:latin typeface="Times"/>
              </a:rPr>
              <a:t>Elinor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Ostrom</a:t>
            </a:r>
            <a:r>
              <a:rPr lang="fr-FR" i="1" dirty="0" smtClean="0">
                <a:latin typeface="Times"/>
              </a:rPr>
              <a:t>, </a:t>
            </a:r>
          </a:p>
          <a:p>
            <a:pPr algn="ctr"/>
            <a:r>
              <a:rPr lang="fr-FR" i="1" dirty="0" err="1" smtClean="0">
                <a:latin typeface="Times"/>
              </a:rPr>
              <a:t>Understanding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knowledge</a:t>
            </a:r>
            <a:r>
              <a:rPr lang="fr-FR" i="1" dirty="0" smtClean="0">
                <a:latin typeface="Times"/>
              </a:rPr>
              <a:t> as a Commons, </a:t>
            </a:r>
          </a:p>
          <a:p>
            <a:pPr algn="ctr"/>
            <a:r>
              <a:rPr lang="fr-FR" i="1" dirty="0" smtClean="0">
                <a:latin typeface="Times"/>
              </a:rPr>
              <a:t>MIT </a:t>
            </a:r>
            <a:r>
              <a:rPr lang="fr-FR" i="1" dirty="0" err="1" smtClean="0">
                <a:latin typeface="Times"/>
              </a:rPr>
              <a:t>Press</a:t>
            </a:r>
            <a:r>
              <a:rPr lang="fr-FR" i="1" dirty="0" smtClean="0">
                <a:latin typeface="Times"/>
              </a:rPr>
              <a:t>, 2006</a:t>
            </a:r>
          </a:p>
        </p:txBody>
      </p:sp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-72008" y="982176"/>
            <a:ext cx="9324528" cy="261610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000" b="0" dirty="0" smtClean="0">
              <a:latin typeface="Calibri"/>
            </a:endParaRPr>
          </a:p>
          <a:p>
            <a:pPr algn="ctr"/>
            <a:r>
              <a:rPr lang="fr-FR" sz="2200" dirty="0" smtClean="0">
                <a:solidFill>
                  <a:srgbClr val="28C191"/>
                </a:solidFill>
                <a:latin typeface="Calibri"/>
              </a:rPr>
              <a:t>Les idées ne sont pas de même nature que les biens matériels</a:t>
            </a:r>
            <a:r>
              <a:rPr lang="fr-FR" sz="2200" b="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200" b="0" dirty="0" smtClean="0">
                <a:latin typeface="Calibri"/>
              </a:rPr>
              <a:t>car</a:t>
            </a:r>
            <a:endParaRPr lang="fr-FR" sz="2200" dirty="0" smtClean="0"/>
          </a:p>
          <a:p>
            <a:pPr algn="ctr"/>
            <a:r>
              <a:rPr lang="fr-FR" sz="2200" dirty="0" smtClean="0">
                <a:solidFill>
                  <a:srgbClr val="28C191"/>
                </a:solidFill>
              </a:rPr>
              <a:t>quand vous donnez une idée </a:t>
            </a:r>
            <a:r>
              <a:rPr lang="fr-FR" sz="2200" dirty="0" smtClean="0">
                <a:solidFill>
                  <a:srgbClr val="000000"/>
                </a:solidFill>
              </a:rPr>
              <a:t>à quelqu’un </a:t>
            </a:r>
            <a:r>
              <a:rPr lang="fr-FR" sz="2200" dirty="0" smtClean="0">
                <a:solidFill>
                  <a:srgbClr val="28C191"/>
                </a:solidFill>
              </a:rPr>
              <a:t>vous ne la perdez pas</a:t>
            </a:r>
            <a:r>
              <a:rPr lang="fr-FR" sz="2200" dirty="0"/>
              <a:t>.</a:t>
            </a:r>
            <a:r>
              <a:rPr lang="fr-FR" sz="2200" dirty="0" smtClean="0"/>
              <a:t> </a:t>
            </a:r>
          </a:p>
          <a:p>
            <a:pPr algn="ctr"/>
            <a:r>
              <a:rPr lang="fr-FR" sz="2200" dirty="0" smtClean="0"/>
              <a:t>Cela n’a donc </a:t>
            </a:r>
            <a:r>
              <a:rPr lang="fr-FR" sz="2200" dirty="0" smtClean="0">
                <a:solidFill>
                  <a:srgbClr val="FF0000"/>
                </a:solidFill>
              </a:rPr>
              <a:t>pas de sens de vouloir commercialiser la connaissance</a:t>
            </a:r>
            <a:r>
              <a:rPr lang="fr-FR" sz="2200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fr-FR" sz="2200" i="1" dirty="0" smtClean="0">
                <a:solidFill>
                  <a:srgbClr val="000000"/>
                </a:solidFill>
              </a:rPr>
              <a:t>a fortiori </a:t>
            </a:r>
            <a:r>
              <a:rPr lang="fr-FR" sz="2200" dirty="0" smtClean="0">
                <a:solidFill>
                  <a:srgbClr val="FF0000"/>
                </a:solidFill>
              </a:rPr>
              <a:t>spéculer</a:t>
            </a:r>
            <a:r>
              <a:rPr lang="fr-FR" sz="2200" dirty="0" smtClean="0">
                <a:solidFill>
                  <a:srgbClr val="000000"/>
                </a:solidFill>
              </a:rPr>
              <a:t> </a:t>
            </a:r>
            <a:r>
              <a:rPr lang="fr-FR" sz="2200" dirty="0" smtClean="0">
                <a:solidFill>
                  <a:srgbClr val="FF0000"/>
                </a:solidFill>
              </a:rPr>
              <a:t>sur elle</a:t>
            </a:r>
            <a:r>
              <a:rPr lang="fr-FR" sz="2200" dirty="0" smtClean="0">
                <a:solidFill>
                  <a:srgbClr val="000000"/>
                </a:solidFill>
              </a:rPr>
              <a:t>, au contraire </a:t>
            </a:r>
            <a:r>
              <a:rPr lang="fr-FR" sz="2200" dirty="0" smtClean="0">
                <a:solidFill>
                  <a:srgbClr val="FF0000"/>
                </a:solidFill>
              </a:rPr>
              <a:t>cela</a:t>
            </a:r>
            <a:r>
              <a:rPr lang="fr-FR" sz="2200" dirty="0" smtClean="0">
                <a:solidFill>
                  <a:srgbClr val="000000"/>
                </a:solidFill>
              </a:rPr>
              <a:t> </a:t>
            </a:r>
            <a:r>
              <a:rPr lang="fr-FR" sz="2200" dirty="0" smtClean="0">
                <a:solidFill>
                  <a:srgbClr val="FF0000"/>
                </a:solidFill>
              </a:rPr>
              <a:t>entrave son développement</a:t>
            </a:r>
            <a:r>
              <a:rPr lang="fr-FR" sz="2200" dirty="0" smtClean="0">
                <a:solidFill>
                  <a:srgbClr val="000000"/>
                </a:solidFill>
              </a:rPr>
              <a:t>. </a:t>
            </a:r>
          </a:p>
          <a:p>
            <a:pPr algn="ctr"/>
            <a:r>
              <a:rPr lang="fr-FR" sz="2200" dirty="0" smtClean="0">
                <a:solidFill>
                  <a:srgbClr val="FF0000"/>
                </a:solidFill>
              </a:rPr>
              <a:t>Une idée ne se valide et se développe que si elle est partagée, discutée, vérifiée</a:t>
            </a:r>
            <a:r>
              <a:rPr lang="fr-FR" sz="2200" dirty="0" smtClean="0">
                <a:solidFill>
                  <a:srgbClr val="000000"/>
                </a:solidFill>
              </a:rPr>
              <a:t>.</a:t>
            </a:r>
          </a:p>
          <a:p>
            <a:pPr algn="ctr"/>
            <a:endParaRPr lang="fr-FR" sz="2200" dirty="0"/>
          </a:p>
          <a:p>
            <a:pPr algn="ctr"/>
            <a:r>
              <a:rPr lang="fr-FR" sz="2200" dirty="0" smtClean="0">
                <a:solidFill>
                  <a:srgbClr val="3366FF"/>
                </a:solidFill>
              </a:rPr>
              <a:t>Les articles de recherche devraient être des biens communs de la connaissance</a:t>
            </a:r>
            <a:r>
              <a:rPr lang="fr-FR" sz="2200" dirty="0" smtClean="0"/>
              <a:t>.</a:t>
            </a:r>
          </a:p>
        </p:txBody>
      </p: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157646" y="4962361"/>
            <a:ext cx="8869924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200" i="1" dirty="0" err="1" smtClean="0">
                <a:solidFill>
                  <a:srgbClr val="FF0000"/>
                </a:solidFill>
                <a:latin typeface="Calibri"/>
              </a:rPr>
              <a:t>Elinor</a:t>
            </a:r>
            <a:r>
              <a:rPr lang="fr-FR" sz="2200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200" i="1" dirty="0" err="1" smtClean="0">
                <a:solidFill>
                  <a:srgbClr val="FF0000"/>
                </a:solidFill>
                <a:latin typeface="Calibri"/>
              </a:rPr>
              <a:t>Orstrom</a:t>
            </a:r>
            <a:r>
              <a:rPr lang="fr-FR" sz="2200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200" dirty="0" smtClean="0">
                <a:latin typeface="Calibri"/>
              </a:rPr>
              <a:t>a eu le </a:t>
            </a:r>
            <a:r>
              <a:rPr lang="fr-FR" sz="2200" i="1" dirty="0" smtClean="0">
                <a:latin typeface="Calibri"/>
              </a:rPr>
              <a:t>Prix Nobel de sciences économiques </a:t>
            </a:r>
            <a:r>
              <a:rPr lang="fr-FR" sz="2200" dirty="0" smtClean="0">
                <a:latin typeface="Calibri"/>
              </a:rPr>
              <a:t>en 2009</a:t>
            </a:r>
            <a:r>
              <a:rPr lang="fr-FR" sz="2200" dirty="0">
                <a:latin typeface="Calibri"/>
              </a:rPr>
              <a:t> </a:t>
            </a:r>
            <a:r>
              <a:rPr lang="fr-FR" sz="2200" dirty="0" smtClean="0">
                <a:latin typeface="Calibri"/>
              </a:rPr>
              <a:t>pour :</a:t>
            </a:r>
          </a:p>
          <a:p>
            <a:pPr algn="ctr"/>
            <a:r>
              <a:rPr lang="fr-FR" sz="2200" i="1" dirty="0" smtClean="0">
                <a:solidFill>
                  <a:srgbClr val="3366FF"/>
                </a:solidFill>
                <a:latin typeface="Calibri"/>
              </a:rPr>
              <a:t>‘son analyse de la gouvernance économique,</a:t>
            </a:r>
            <a:r>
              <a:rPr lang="is-IS" sz="2200" i="1" dirty="0" smtClean="0">
                <a:solidFill>
                  <a:srgbClr val="3366FF"/>
                </a:solidFill>
                <a:latin typeface="Calibri"/>
              </a:rPr>
              <a:t> en particulier </a:t>
            </a:r>
          </a:p>
          <a:p>
            <a:pPr algn="ctr"/>
            <a:r>
              <a:rPr lang="is-IS" sz="2200" i="1" dirty="0" smtClean="0">
                <a:solidFill>
                  <a:srgbClr val="3366FF"/>
                </a:solidFill>
                <a:latin typeface="Calibri"/>
              </a:rPr>
              <a:t>les biens communs en montrant comment des ressources mises en commun</a:t>
            </a:r>
          </a:p>
          <a:p>
            <a:pPr algn="ctr"/>
            <a:r>
              <a:rPr lang="is-IS" sz="2200" i="1" dirty="0" smtClean="0">
                <a:solidFill>
                  <a:srgbClr val="3366FF"/>
                </a:solidFill>
                <a:latin typeface="Calibri"/>
              </a:rPr>
              <a:t>peuvent être mieux gérées par les personnes qui les utilisent  </a:t>
            </a:r>
          </a:p>
          <a:p>
            <a:pPr algn="ctr"/>
            <a:r>
              <a:rPr lang="en-US" sz="2200" i="1" dirty="0">
                <a:solidFill>
                  <a:srgbClr val="3366FF"/>
                </a:solidFill>
                <a:latin typeface="Calibri"/>
              </a:rPr>
              <a:t>q</a:t>
            </a:r>
            <a:r>
              <a:rPr lang="is-IS" sz="2200" i="1" dirty="0" smtClean="0">
                <a:solidFill>
                  <a:srgbClr val="3366FF"/>
                </a:solidFill>
                <a:latin typeface="Calibri"/>
              </a:rPr>
              <a:t>ue par des governements ou des entreprises privées’</a:t>
            </a:r>
            <a:r>
              <a:rPr lang="is-IS" sz="2200" dirty="0" smtClean="0">
                <a:latin typeface="Calibri"/>
              </a:rPr>
              <a:t>.</a:t>
            </a:r>
            <a:endParaRPr lang="fr-FR" sz="2200" dirty="0" smtClean="0">
              <a:latin typeface="Calibri"/>
            </a:endParaRPr>
          </a:p>
          <a:p>
            <a:pPr algn="ctr"/>
            <a:endParaRPr lang="fr-FR" sz="2300" dirty="0" smtClean="0">
              <a:solidFill>
                <a:srgbClr val="28C191"/>
              </a:solidFill>
              <a:latin typeface="Calibri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34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-762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Revues émancipées d’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Elsevier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3" name="Picture 12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04" y="908720"/>
            <a:ext cx="8960296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3366FF"/>
                </a:solidFill>
              </a:rPr>
              <a:t>En </a:t>
            </a:r>
            <a:r>
              <a:rPr lang="en-US" sz="2000" dirty="0">
                <a:solidFill>
                  <a:srgbClr val="3366FF"/>
                </a:solidFill>
              </a:rPr>
              <a:t>1999</a:t>
            </a:r>
            <a:r>
              <a:rPr lang="en-US" sz="2000" dirty="0"/>
              <a:t>, le </a:t>
            </a:r>
            <a:r>
              <a:rPr lang="en-US" sz="2000" dirty="0" err="1"/>
              <a:t>comité</a:t>
            </a:r>
            <a:r>
              <a:rPr lang="en-US" sz="2000" dirty="0"/>
              <a:t> </a:t>
            </a:r>
            <a:r>
              <a:rPr lang="en-US" sz="2000" dirty="0" err="1"/>
              <a:t>éditorial</a:t>
            </a:r>
            <a:r>
              <a:rPr lang="en-US" sz="2000" dirty="0"/>
              <a:t> du </a:t>
            </a:r>
            <a:r>
              <a:rPr lang="en-US" sz="2000" i="1" dirty="0">
                <a:solidFill>
                  <a:srgbClr val="FF0000"/>
                </a:solidFill>
              </a:rPr>
              <a:t>Journal of Logic Programming </a:t>
            </a:r>
            <a:r>
              <a:rPr lang="en-US" sz="2000" dirty="0" err="1"/>
              <a:t>ont</a:t>
            </a:r>
            <a:r>
              <a:rPr lang="en-US" sz="2000" dirty="0"/>
              <a:t> </a:t>
            </a:r>
            <a:r>
              <a:rPr lang="en-US" sz="2000" dirty="0" err="1"/>
              <a:t>démissionné</a:t>
            </a:r>
            <a:r>
              <a:rPr lang="en-US" sz="2000" dirty="0"/>
              <a:t> et </a:t>
            </a:r>
            <a:r>
              <a:rPr lang="en-US" sz="2000" dirty="0" err="1"/>
              <a:t>créé</a:t>
            </a:r>
            <a:r>
              <a:rPr lang="en-US" sz="2000" dirty="0"/>
              <a:t> </a:t>
            </a:r>
            <a:r>
              <a:rPr lang="en-US" sz="2000" dirty="0" err="1"/>
              <a:t>une</a:t>
            </a:r>
            <a:r>
              <a:rPr lang="en-US" sz="2000" dirty="0"/>
              <a:t> nouvelle revue </a:t>
            </a:r>
            <a:r>
              <a:rPr lang="en-US" sz="2000" i="1" dirty="0">
                <a:solidFill>
                  <a:srgbClr val="28C191"/>
                </a:solidFill>
              </a:rPr>
              <a:t>Theory and Practice of Logic </a:t>
            </a:r>
            <a:r>
              <a:rPr lang="en-US" sz="2000" i="1" dirty="0" smtClean="0">
                <a:solidFill>
                  <a:srgbClr val="28C191"/>
                </a:solidFill>
              </a:rPr>
              <a:t>Programming</a:t>
            </a:r>
            <a:r>
              <a:rPr lang="en-US" sz="2000" dirty="0" smtClean="0"/>
              <a:t>. 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3366FF"/>
                </a:solidFill>
              </a:rPr>
              <a:t>En </a:t>
            </a:r>
            <a:r>
              <a:rPr lang="en-US" sz="2000" dirty="0">
                <a:solidFill>
                  <a:srgbClr val="3366FF"/>
                </a:solidFill>
              </a:rPr>
              <a:t>2003</a:t>
            </a:r>
            <a:r>
              <a:rPr lang="en-US" sz="2000" dirty="0"/>
              <a:t>, le </a:t>
            </a:r>
            <a:r>
              <a:rPr lang="en-US" sz="2000" dirty="0" err="1"/>
              <a:t>comité</a:t>
            </a:r>
            <a:r>
              <a:rPr lang="en-US" sz="2000" dirty="0"/>
              <a:t> </a:t>
            </a:r>
            <a:r>
              <a:rPr lang="en-US" sz="2000" dirty="0" err="1"/>
              <a:t>éditorial</a:t>
            </a:r>
            <a:r>
              <a:rPr lang="en-US" sz="2000" dirty="0"/>
              <a:t> </a:t>
            </a:r>
            <a:r>
              <a:rPr lang="en-US" sz="2000" i="1" dirty="0">
                <a:solidFill>
                  <a:srgbClr val="FF0000"/>
                </a:solidFill>
              </a:rPr>
              <a:t>du Journal of Algorithms </a:t>
            </a:r>
            <a:r>
              <a:rPr lang="en-US" sz="2000" dirty="0"/>
              <a:t>a </a:t>
            </a:r>
            <a:r>
              <a:rPr lang="en-US" sz="2000" dirty="0" err="1"/>
              <a:t>démissionné</a:t>
            </a:r>
            <a:r>
              <a:rPr lang="en-US" sz="2000" dirty="0"/>
              <a:t> et </a:t>
            </a:r>
            <a:r>
              <a:rPr lang="en-US" sz="2000" dirty="0" err="1"/>
              <a:t>créé</a:t>
            </a:r>
            <a:r>
              <a:rPr lang="en-US" sz="2000" dirty="0"/>
              <a:t> la revue </a:t>
            </a:r>
            <a:endParaRPr lang="en-US" sz="2000" dirty="0" smtClean="0"/>
          </a:p>
          <a:p>
            <a:r>
              <a:rPr lang="en-US" sz="2000" i="1" dirty="0" smtClean="0">
                <a:solidFill>
                  <a:srgbClr val="28C191"/>
                </a:solidFill>
              </a:rPr>
              <a:t>ACM </a:t>
            </a:r>
            <a:r>
              <a:rPr lang="en-US" sz="2000" i="1" dirty="0">
                <a:solidFill>
                  <a:srgbClr val="28C191"/>
                </a:solidFill>
              </a:rPr>
              <a:t>Transactions on </a:t>
            </a:r>
            <a:r>
              <a:rPr lang="en-US" sz="2000" i="1" dirty="0" smtClean="0">
                <a:solidFill>
                  <a:srgbClr val="28C191"/>
                </a:solidFill>
              </a:rPr>
              <a:t>Algorithms</a:t>
            </a:r>
            <a:r>
              <a:rPr lang="en-US" sz="2000" dirty="0" smtClean="0"/>
              <a:t>. 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3366FF"/>
                </a:solidFill>
              </a:rPr>
              <a:t>En </a:t>
            </a:r>
            <a:r>
              <a:rPr lang="en-US" sz="2000" dirty="0">
                <a:solidFill>
                  <a:srgbClr val="3366FF"/>
                </a:solidFill>
              </a:rPr>
              <a:t>2005</a:t>
            </a:r>
            <a:r>
              <a:rPr lang="en-US" sz="2000" dirty="0"/>
              <a:t>, le </a:t>
            </a:r>
            <a:r>
              <a:rPr lang="en-US" sz="2000" dirty="0" err="1"/>
              <a:t>comité</a:t>
            </a:r>
            <a:r>
              <a:rPr lang="en-US" sz="2000" dirty="0"/>
              <a:t> </a:t>
            </a:r>
            <a:r>
              <a:rPr lang="en-US" sz="2000" dirty="0" err="1"/>
              <a:t>éditorial</a:t>
            </a:r>
            <a:r>
              <a:rPr lang="en-US" sz="2000" dirty="0"/>
              <a:t> du </a:t>
            </a:r>
            <a:r>
              <a:rPr lang="en-US" sz="2000" i="1" dirty="0">
                <a:solidFill>
                  <a:srgbClr val="FF0000"/>
                </a:solidFill>
              </a:rPr>
              <a:t>International Journal of Solids and Structures </a:t>
            </a:r>
            <a:r>
              <a:rPr lang="en-US" sz="2000" dirty="0"/>
              <a:t>a </a:t>
            </a:r>
            <a:r>
              <a:rPr lang="en-US" sz="2000" dirty="0" err="1"/>
              <a:t>démissionné</a:t>
            </a:r>
            <a:r>
              <a:rPr lang="en-US" sz="2000" dirty="0"/>
              <a:t> pour </a:t>
            </a:r>
            <a:r>
              <a:rPr lang="en-US" sz="2000" dirty="0" err="1"/>
              <a:t>créer</a:t>
            </a:r>
            <a:r>
              <a:rPr lang="en-US" sz="2000" dirty="0"/>
              <a:t> le</a:t>
            </a:r>
            <a:r>
              <a:rPr lang="en-US" sz="2000" i="1" dirty="0">
                <a:solidFill>
                  <a:srgbClr val="28C191"/>
                </a:solidFill>
              </a:rPr>
              <a:t> Journal of Mechanics of Materials and Structures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 smtClean="0"/>
              <a:t> </a:t>
            </a:r>
            <a:r>
              <a:rPr lang="en-US" sz="2000" dirty="0">
                <a:solidFill>
                  <a:srgbClr val="3366FF"/>
                </a:solidFill>
              </a:rPr>
              <a:t>En 2006</a:t>
            </a:r>
            <a:r>
              <a:rPr lang="en-US" sz="2000" dirty="0"/>
              <a:t>, </a:t>
            </a:r>
            <a:r>
              <a:rPr lang="en-US" sz="2000" dirty="0" smtClean="0"/>
              <a:t>le </a:t>
            </a:r>
            <a:r>
              <a:rPr lang="en-US" sz="2000" dirty="0" err="1"/>
              <a:t>comité</a:t>
            </a:r>
            <a:r>
              <a:rPr lang="en-US" sz="2000" dirty="0"/>
              <a:t> </a:t>
            </a:r>
            <a:r>
              <a:rPr lang="en-US" sz="2000" dirty="0" err="1"/>
              <a:t>éditorial</a:t>
            </a:r>
            <a:r>
              <a:rPr lang="en-US" sz="2000" dirty="0"/>
              <a:t> de la revue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Topology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/>
              <a:t>créa</a:t>
            </a:r>
            <a:r>
              <a:rPr lang="en-US" sz="2000" dirty="0"/>
              <a:t> le </a:t>
            </a:r>
            <a:r>
              <a:rPr lang="en-US" sz="2000" i="1" dirty="0">
                <a:solidFill>
                  <a:srgbClr val="28C191"/>
                </a:solidFill>
              </a:rPr>
              <a:t>Journal of </a:t>
            </a:r>
            <a:r>
              <a:rPr lang="en-US" sz="2000" i="1" dirty="0" smtClean="0">
                <a:solidFill>
                  <a:srgbClr val="28C191"/>
                </a:solidFill>
              </a:rPr>
              <a:t>Topology</a:t>
            </a:r>
            <a:r>
              <a:rPr lang="en-US" sz="2000" dirty="0" smtClean="0"/>
              <a:t>. 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3366FF"/>
                </a:solidFill>
              </a:rPr>
              <a:t>En </a:t>
            </a:r>
            <a:r>
              <a:rPr lang="en-US" sz="2000" dirty="0">
                <a:solidFill>
                  <a:srgbClr val="3366FF"/>
                </a:solidFill>
              </a:rPr>
              <a:t>2015</a:t>
            </a:r>
            <a:r>
              <a:rPr lang="en-US" sz="2000" dirty="0"/>
              <a:t>, le </a:t>
            </a:r>
            <a:r>
              <a:rPr lang="en-US" sz="2000" dirty="0" err="1"/>
              <a:t>comité</a:t>
            </a:r>
            <a:r>
              <a:rPr lang="en-US" sz="2000" dirty="0"/>
              <a:t> </a:t>
            </a:r>
            <a:r>
              <a:rPr lang="en-US" sz="2000" dirty="0" err="1"/>
              <a:t>éditorial</a:t>
            </a:r>
            <a:r>
              <a:rPr lang="en-US" sz="2000" dirty="0"/>
              <a:t> </a:t>
            </a:r>
            <a:r>
              <a:rPr lang="en-US" sz="2000" dirty="0" smtClean="0"/>
              <a:t>de la revue </a:t>
            </a:r>
            <a:r>
              <a:rPr lang="en-US" sz="2000" i="1" dirty="0">
                <a:solidFill>
                  <a:srgbClr val="FF0000"/>
                </a:solidFill>
              </a:rPr>
              <a:t>Lingua</a:t>
            </a:r>
            <a:r>
              <a:rPr lang="en-US" sz="2000" dirty="0"/>
              <a:t> </a:t>
            </a:r>
            <a:r>
              <a:rPr lang="en-US" sz="2000" dirty="0" err="1"/>
              <a:t>démissionna</a:t>
            </a:r>
            <a:r>
              <a:rPr lang="en-US" sz="2000" dirty="0"/>
              <a:t> pour </a:t>
            </a:r>
            <a:r>
              <a:rPr lang="en-US" sz="2000" dirty="0" err="1"/>
              <a:t>créer</a:t>
            </a:r>
            <a:r>
              <a:rPr lang="en-US" sz="2000" dirty="0"/>
              <a:t> la revue en </a:t>
            </a:r>
            <a:r>
              <a:rPr lang="en-US" sz="2000" dirty="0" err="1"/>
              <a:t>accès</a:t>
            </a:r>
            <a:r>
              <a:rPr lang="en-US" sz="2000" dirty="0"/>
              <a:t> </a:t>
            </a:r>
            <a:r>
              <a:rPr lang="en-US" sz="2000" dirty="0" err="1"/>
              <a:t>libre</a:t>
            </a:r>
            <a:r>
              <a:rPr lang="en-US" sz="2000" dirty="0"/>
              <a:t> </a:t>
            </a:r>
            <a:r>
              <a:rPr lang="en-US" sz="2000" i="1" dirty="0" err="1" smtClean="0">
                <a:solidFill>
                  <a:srgbClr val="28C191"/>
                </a:solidFill>
              </a:rPr>
              <a:t>Glossa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3366FF"/>
                </a:solidFill>
              </a:rPr>
              <a:t>En 2019</a:t>
            </a:r>
            <a:r>
              <a:rPr lang="en-US" sz="2000" dirty="0"/>
              <a:t>, les </a:t>
            </a:r>
            <a:r>
              <a:rPr lang="en-US" sz="2000" dirty="0" err="1"/>
              <a:t>membres</a:t>
            </a:r>
            <a:r>
              <a:rPr lang="en-US" sz="2000" dirty="0"/>
              <a:t> du </a:t>
            </a:r>
            <a:r>
              <a:rPr lang="en-US" sz="2000" dirty="0" err="1"/>
              <a:t>comité</a:t>
            </a:r>
            <a:r>
              <a:rPr lang="en-US" sz="2000" dirty="0"/>
              <a:t> </a:t>
            </a:r>
            <a:r>
              <a:rPr lang="en-US" sz="2000" dirty="0" err="1"/>
              <a:t>éditorial</a:t>
            </a:r>
            <a:r>
              <a:rPr lang="en-US" sz="2000" dirty="0"/>
              <a:t> du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i="1" dirty="0">
                <a:solidFill>
                  <a:srgbClr val="FF0000"/>
                </a:solidFill>
              </a:rPr>
              <a:t>Journal of </a:t>
            </a:r>
            <a:r>
              <a:rPr lang="en-US" sz="2000" i="1" dirty="0" err="1" smtClean="0">
                <a:solidFill>
                  <a:srgbClr val="FF0000"/>
                </a:solidFill>
              </a:rPr>
              <a:t>Informetrics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dirty="0" err="1"/>
              <a:t>ont</a:t>
            </a:r>
            <a:r>
              <a:rPr lang="en-US" sz="2000" dirty="0"/>
              <a:t> </a:t>
            </a:r>
            <a:r>
              <a:rPr lang="en-US" sz="2000" dirty="0" err="1"/>
              <a:t>démissionné</a:t>
            </a:r>
            <a:r>
              <a:rPr lang="en-US" sz="2000" dirty="0"/>
              <a:t> et </a:t>
            </a:r>
            <a:r>
              <a:rPr lang="en-US" sz="2000" dirty="0" err="1"/>
              <a:t>lancé</a:t>
            </a:r>
            <a:r>
              <a:rPr lang="en-US" sz="2000" dirty="0"/>
              <a:t> </a:t>
            </a:r>
            <a:r>
              <a:rPr lang="en-US" sz="2000" dirty="0" smtClean="0"/>
              <a:t>la </a:t>
            </a:r>
            <a:r>
              <a:rPr lang="en-US" sz="2000" dirty="0"/>
              <a:t>nouvelle revue </a:t>
            </a:r>
            <a:r>
              <a:rPr lang="en-US" sz="2000" i="1" dirty="0" smtClean="0">
                <a:solidFill>
                  <a:srgbClr val="28C191"/>
                </a:solidFill>
              </a:rPr>
              <a:t>Quantitative </a:t>
            </a:r>
            <a:r>
              <a:rPr lang="en-US" sz="2000" i="1" dirty="0">
                <a:solidFill>
                  <a:srgbClr val="28C191"/>
                </a:solidFill>
              </a:rPr>
              <a:t>Science </a:t>
            </a:r>
            <a:r>
              <a:rPr lang="en-US" sz="2000" i="1" dirty="0" smtClean="0">
                <a:solidFill>
                  <a:srgbClr val="28C191"/>
                </a:solidFill>
              </a:rPr>
              <a:t>Studies</a:t>
            </a:r>
            <a:r>
              <a:rPr lang="en-US" sz="2000" dirty="0" smtClean="0"/>
              <a:t> </a:t>
            </a:r>
            <a:r>
              <a:rPr lang="en-US" sz="2000" dirty="0"/>
              <a:t>avec le </a:t>
            </a:r>
            <a:r>
              <a:rPr lang="en-US" sz="2000" dirty="0" err="1"/>
              <a:t>soutien</a:t>
            </a:r>
            <a:r>
              <a:rPr lang="en-US" sz="2000" dirty="0"/>
              <a:t> du MIT, </a:t>
            </a:r>
            <a:r>
              <a:rPr lang="en-US" sz="2000" dirty="0" err="1"/>
              <a:t>répondant</a:t>
            </a:r>
            <a:r>
              <a:rPr lang="en-US" sz="2000" dirty="0"/>
              <a:t> aux </a:t>
            </a:r>
            <a:r>
              <a:rPr lang="en-US" sz="2000" dirty="0" err="1"/>
              <a:t>exigence</a:t>
            </a:r>
            <a:r>
              <a:rPr lang="en-US" sz="2000" dirty="0"/>
              <a:t> de </a:t>
            </a:r>
            <a:r>
              <a:rPr lang="en-US" sz="2000" dirty="0" err="1"/>
              <a:t>l'Open</a:t>
            </a:r>
            <a:r>
              <a:rPr lang="en-US" sz="2000" dirty="0"/>
              <a:t> </a:t>
            </a:r>
            <a:r>
              <a:rPr lang="en-US" sz="2000" dirty="0" smtClean="0"/>
              <a:t>Access.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30228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664" y="2852936"/>
            <a:ext cx="6153247" cy="120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Quelques</a:t>
            </a:r>
            <a:r>
              <a:rPr lang="en-US" sz="2400" dirty="0" smtClean="0"/>
              <a:t> </a:t>
            </a:r>
            <a:r>
              <a:rPr lang="en-US" sz="2400" dirty="0" err="1" smtClean="0"/>
              <a:t>conseils</a:t>
            </a:r>
            <a:r>
              <a:rPr lang="en-US" sz="2400" dirty="0" smtClean="0"/>
              <a:t> pour </a:t>
            </a:r>
            <a:r>
              <a:rPr lang="en-US" sz="2400" dirty="0" err="1" smtClean="0"/>
              <a:t>publier</a:t>
            </a:r>
            <a:r>
              <a:rPr lang="en-US" sz="2400" dirty="0" smtClean="0"/>
              <a:t> </a:t>
            </a:r>
            <a:r>
              <a:rPr lang="en-US" sz="2400" dirty="0" err="1" smtClean="0"/>
              <a:t>vos</a:t>
            </a:r>
            <a:r>
              <a:rPr lang="en-US" sz="2400" dirty="0" smtClean="0"/>
              <a:t> articles, </a:t>
            </a:r>
          </a:p>
          <a:p>
            <a:pPr algn="ctr"/>
            <a:r>
              <a:rPr lang="en-US" sz="2400" dirty="0" err="1" smtClean="0"/>
              <a:t>être</a:t>
            </a:r>
            <a:r>
              <a:rPr lang="en-US" sz="2400" dirty="0" smtClean="0"/>
              <a:t> </a:t>
            </a:r>
            <a:r>
              <a:rPr lang="en-US" sz="2400" dirty="0" err="1" smtClean="0"/>
              <a:t>relecteur</a:t>
            </a:r>
            <a:r>
              <a:rPr lang="en-US" sz="2400" dirty="0"/>
              <a:t> </a:t>
            </a:r>
            <a:r>
              <a:rPr lang="en-US" sz="2400" dirty="0" smtClean="0"/>
              <a:t>et </a:t>
            </a:r>
            <a:r>
              <a:rPr lang="en-US" sz="2400" dirty="0" err="1" smtClean="0"/>
              <a:t>membre</a:t>
            </a:r>
            <a:r>
              <a:rPr lang="en-US" sz="2400" dirty="0" smtClean="0"/>
              <a:t> de </a:t>
            </a:r>
            <a:r>
              <a:rPr lang="en-US" sz="2400" dirty="0" err="1" smtClean="0"/>
              <a:t>comités</a:t>
            </a:r>
            <a:r>
              <a:rPr lang="en-US" sz="2400" dirty="0" smtClean="0"/>
              <a:t> </a:t>
            </a:r>
            <a:r>
              <a:rPr lang="en-US" sz="2400" dirty="0" err="1" smtClean="0"/>
              <a:t>éditoriaux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de revues de </a:t>
            </a:r>
            <a:r>
              <a:rPr lang="en-US" sz="2400" dirty="0" err="1" smtClean="0"/>
              <a:t>recherche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323832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90264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La meilleure solution en attendant mieux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-36512" y="1129968"/>
            <a:ext cx="913663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200" dirty="0" smtClean="0">
                <a:solidFill>
                  <a:srgbClr val="000000"/>
                </a:solidFill>
              </a:rPr>
              <a:t>Aujourd’hui </a:t>
            </a:r>
            <a:r>
              <a:rPr lang="fr-FR" sz="2200" dirty="0" smtClean="0">
                <a:solidFill>
                  <a:srgbClr val="3366FF"/>
                </a:solidFill>
              </a:rPr>
              <a:t>les </a:t>
            </a:r>
            <a:r>
              <a:rPr lang="fr-FR" sz="2200" dirty="0" err="1" smtClean="0">
                <a:solidFill>
                  <a:srgbClr val="3366FF"/>
                </a:solidFill>
              </a:rPr>
              <a:t>publicheurs</a:t>
            </a:r>
            <a:r>
              <a:rPr lang="fr-FR" sz="2200" dirty="0" smtClean="0">
                <a:solidFill>
                  <a:srgbClr val="3366FF"/>
                </a:solidFill>
              </a:rPr>
              <a:t> nous imposent leur modèle </a:t>
            </a:r>
            <a:r>
              <a:rPr lang="fr-FR" sz="2200" dirty="0" smtClean="0">
                <a:solidFill>
                  <a:srgbClr val="0000FF"/>
                </a:solidFill>
              </a:rPr>
              <a:t>‘doré</a:t>
            </a:r>
            <a:r>
              <a:rPr lang="fr-FR" sz="2200" dirty="0" smtClean="0"/>
              <a:t>’</a:t>
            </a:r>
            <a:r>
              <a:rPr lang="fr-FR" sz="2200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fr-FR" sz="2200" dirty="0">
                <a:solidFill>
                  <a:srgbClr val="000000"/>
                </a:solidFill>
              </a:rPr>
              <a:t>o</a:t>
            </a:r>
            <a:r>
              <a:rPr lang="fr-FR" sz="2200" dirty="0" smtClean="0">
                <a:solidFill>
                  <a:srgbClr val="000000"/>
                </a:solidFill>
              </a:rPr>
              <a:t>ù nous devons payer pour publier nos articles. </a:t>
            </a:r>
          </a:p>
          <a:p>
            <a:pPr algn="ctr"/>
            <a:r>
              <a:rPr lang="fr-FR" sz="2200" dirty="0" smtClean="0">
                <a:solidFill>
                  <a:srgbClr val="000000"/>
                </a:solidFill>
              </a:rPr>
              <a:t>Ceci est </a:t>
            </a:r>
            <a:r>
              <a:rPr lang="fr-FR" sz="2200" dirty="0" smtClean="0"/>
              <a:t>inadmissible du point de vue éthique </a:t>
            </a:r>
            <a:r>
              <a:rPr lang="fr-FR" sz="2200" dirty="0" smtClean="0">
                <a:solidFill>
                  <a:srgbClr val="000000"/>
                </a:solidFill>
              </a:rPr>
              <a:t>car il </a:t>
            </a:r>
            <a:r>
              <a:rPr lang="fr-FR" sz="2200" dirty="0" smtClean="0">
                <a:solidFill>
                  <a:srgbClr val="3366FF"/>
                </a:solidFill>
              </a:rPr>
              <a:t>conduit à la création </a:t>
            </a:r>
          </a:p>
          <a:p>
            <a:pPr algn="ctr"/>
            <a:r>
              <a:rPr lang="fr-FR" sz="2200" dirty="0">
                <a:solidFill>
                  <a:srgbClr val="3366FF"/>
                </a:solidFill>
              </a:rPr>
              <a:t>d</a:t>
            </a:r>
            <a:r>
              <a:rPr lang="fr-FR" sz="2200" dirty="0" smtClean="0">
                <a:solidFill>
                  <a:srgbClr val="3366FF"/>
                </a:solidFill>
              </a:rPr>
              <a:t>e nombreuses revues</a:t>
            </a:r>
            <a:r>
              <a:rPr lang="fr-FR" sz="2200" dirty="0" smtClean="0">
                <a:solidFill>
                  <a:srgbClr val="000000"/>
                </a:solidFill>
              </a:rPr>
              <a:t> de mauvaises qualité</a:t>
            </a:r>
            <a:r>
              <a:rPr lang="fr-FR" sz="2200" dirty="0">
                <a:solidFill>
                  <a:srgbClr val="000000"/>
                </a:solidFill>
              </a:rPr>
              <a:t> </a:t>
            </a:r>
            <a:r>
              <a:rPr lang="fr-FR" sz="2200" dirty="0" smtClean="0">
                <a:solidFill>
                  <a:srgbClr val="000000"/>
                </a:solidFill>
              </a:rPr>
              <a:t>et </a:t>
            </a:r>
            <a:r>
              <a:rPr lang="fr-FR" sz="2200" dirty="0" smtClean="0">
                <a:solidFill>
                  <a:srgbClr val="3366FF"/>
                </a:solidFill>
              </a:rPr>
              <a:t>prédatrices</a:t>
            </a:r>
            <a:r>
              <a:rPr lang="fr-FR" sz="2200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7" name="ZoneTexte 8"/>
          <p:cNvSpPr txBox="1">
            <a:spLocks noChangeArrowheads="1"/>
          </p:cNvSpPr>
          <p:nvPr/>
        </p:nvSpPr>
        <p:spPr bwMode="auto">
          <a:xfrm>
            <a:off x="107504" y="3356992"/>
            <a:ext cx="8928992" cy="11079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200" dirty="0" smtClean="0"/>
              <a:t>La </a:t>
            </a:r>
            <a:r>
              <a:rPr lang="fr-FR" sz="2200" dirty="0" smtClean="0">
                <a:solidFill>
                  <a:srgbClr val="FF0000"/>
                </a:solidFill>
              </a:rPr>
              <a:t>meilleure façon de gérer la transition actuelle</a:t>
            </a:r>
            <a:r>
              <a:rPr lang="fr-FR" sz="2200" dirty="0" smtClean="0">
                <a:solidFill>
                  <a:srgbClr val="000000"/>
                </a:solidFill>
              </a:rPr>
              <a:t> est </a:t>
            </a:r>
            <a:r>
              <a:rPr lang="fr-FR" sz="2200" dirty="0" smtClean="0">
                <a:solidFill>
                  <a:srgbClr val="FF0000"/>
                </a:solidFill>
              </a:rPr>
              <a:t>l’accès libre ‘vert’</a:t>
            </a:r>
            <a:r>
              <a:rPr lang="fr-FR" sz="2200" dirty="0" smtClean="0"/>
              <a:t>, </a:t>
            </a:r>
          </a:p>
          <a:p>
            <a:pPr algn="ctr"/>
            <a:r>
              <a:rPr lang="fr-FR" sz="2200" dirty="0" smtClean="0"/>
              <a:t>où</a:t>
            </a:r>
            <a:r>
              <a:rPr lang="fr-FR" sz="2200" dirty="0" smtClean="0">
                <a:solidFill>
                  <a:srgbClr val="FF0000"/>
                </a:solidFill>
              </a:rPr>
              <a:t> les chercheurs</a:t>
            </a:r>
            <a:r>
              <a:rPr lang="fr-FR" sz="2200" dirty="0" smtClean="0"/>
              <a:t> publient dans les revues qu’ils préfèrent </a:t>
            </a:r>
            <a:r>
              <a:rPr lang="fr-FR" sz="2200" dirty="0" smtClean="0">
                <a:solidFill>
                  <a:srgbClr val="000000"/>
                </a:solidFill>
              </a:rPr>
              <a:t>et </a:t>
            </a:r>
            <a:r>
              <a:rPr lang="fr-FR" sz="2200" dirty="0" smtClean="0">
                <a:solidFill>
                  <a:srgbClr val="FF0000"/>
                </a:solidFill>
              </a:rPr>
              <a:t>déposent </a:t>
            </a:r>
          </a:p>
          <a:p>
            <a:pPr algn="ctr"/>
            <a:r>
              <a:rPr lang="fr-FR" sz="2200" dirty="0" smtClean="0">
                <a:solidFill>
                  <a:srgbClr val="FF0000"/>
                </a:solidFill>
              </a:rPr>
              <a:t>leur version auteur en accès libre </a:t>
            </a:r>
            <a:r>
              <a:rPr lang="fr-FR" sz="2200" dirty="0" smtClean="0"/>
              <a:t>grâce à des archives publiques.</a:t>
            </a:r>
          </a:p>
        </p:txBody>
      </p:sp>
      <p:sp>
        <p:nvSpPr>
          <p:cNvPr id="9" name="ZoneTexte 14"/>
          <p:cNvSpPr txBox="1"/>
          <p:nvPr/>
        </p:nvSpPr>
        <p:spPr>
          <a:xfrm>
            <a:off x="611560" y="2780928"/>
            <a:ext cx="7992888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http://openscience.ens.fr/MARIE_FARGE2011_AVIS_COMITE_ETHIQUE_CNRS</a:t>
            </a:r>
          </a:p>
        </p:txBody>
      </p:sp>
      <p:sp>
        <p:nvSpPr>
          <p:cNvPr id="11" name="ZoneTexte 8"/>
          <p:cNvSpPr txBox="1">
            <a:spLocks noChangeArrowheads="1"/>
          </p:cNvSpPr>
          <p:nvPr/>
        </p:nvSpPr>
        <p:spPr bwMode="auto">
          <a:xfrm>
            <a:off x="107504" y="5229200"/>
            <a:ext cx="892899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200" dirty="0" smtClean="0">
                <a:solidFill>
                  <a:srgbClr val="000000"/>
                </a:solidFill>
              </a:rPr>
              <a:t>Certaines revues autorisent ce </a:t>
            </a:r>
            <a:r>
              <a:rPr lang="fr-FR" sz="2200" dirty="0">
                <a:solidFill>
                  <a:srgbClr val="000000"/>
                </a:solidFill>
              </a:rPr>
              <a:t>d</a:t>
            </a:r>
            <a:r>
              <a:rPr lang="fr-FR" sz="2200" dirty="0" smtClean="0">
                <a:solidFill>
                  <a:srgbClr val="000000"/>
                </a:solidFill>
              </a:rPr>
              <a:t>épôt dès la date de publication. </a:t>
            </a:r>
          </a:p>
          <a:p>
            <a:pPr algn="ctr"/>
            <a:r>
              <a:rPr lang="fr-FR" sz="2200" dirty="0">
                <a:solidFill>
                  <a:srgbClr val="000000"/>
                </a:solidFill>
              </a:rPr>
              <a:t>L</a:t>
            </a:r>
            <a:r>
              <a:rPr lang="fr-FR" sz="2200" dirty="0" smtClean="0">
                <a:solidFill>
                  <a:srgbClr val="000000"/>
                </a:solidFill>
              </a:rPr>
              <a:t>a </a:t>
            </a:r>
            <a:r>
              <a:rPr lang="fr-FR" sz="2200" i="1" dirty="0">
                <a:solidFill>
                  <a:srgbClr val="28C191"/>
                </a:solidFill>
              </a:rPr>
              <a:t>L</a:t>
            </a:r>
            <a:r>
              <a:rPr lang="fr-FR" sz="2200" i="1" dirty="0" smtClean="0">
                <a:solidFill>
                  <a:srgbClr val="28C191"/>
                </a:solidFill>
              </a:rPr>
              <a:t>oi Lemaire pour la République Numérique </a:t>
            </a:r>
            <a:r>
              <a:rPr lang="fr-FR" sz="2200" dirty="0" smtClean="0">
                <a:solidFill>
                  <a:srgbClr val="28C191"/>
                </a:solidFill>
              </a:rPr>
              <a:t>du 7 Octobre 2016 </a:t>
            </a:r>
          </a:p>
          <a:p>
            <a:pPr algn="ctr"/>
            <a:r>
              <a:rPr lang="fr-FR" sz="2200" dirty="0" smtClean="0">
                <a:solidFill>
                  <a:srgbClr val="28C191"/>
                </a:solidFill>
              </a:rPr>
              <a:t>rend ce dépôt légal</a:t>
            </a:r>
            <a:r>
              <a:rPr lang="fr-FR" sz="2200" dirty="0" smtClean="0">
                <a:solidFill>
                  <a:srgbClr val="000000"/>
                </a:solidFill>
              </a:rPr>
              <a:t> </a:t>
            </a:r>
            <a:r>
              <a:rPr lang="fr-FR" sz="2200" dirty="0" smtClean="0">
                <a:solidFill>
                  <a:srgbClr val="28C191"/>
                </a:solidFill>
              </a:rPr>
              <a:t>au plus six mois après la publication</a:t>
            </a:r>
            <a:r>
              <a:rPr lang="fr-FR" sz="2200" dirty="0" smtClean="0">
                <a:solidFill>
                  <a:srgbClr val="000000"/>
                </a:solidFill>
              </a:rPr>
              <a:t>.</a:t>
            </a:r>
            <a:endParaRPr lang="fr-FR" sz="2200" dirty="0" smtClean="0">
              <a:solidFill>
                <a:srgbClr val="FF0000"/>
              </a:solidFill>
            </a:endParaRPr>
          </a:p>
        </p:txBody>
      </p:sp>
      <p:sp>
        <p:nvSpPr>
          <p:cNvPr id="12" name="ZoneTexte 14"/>
          <p:cNvSpPr txBox="1"/>
          <p:nvPr/>
        </p:nvSpPr>
        <p:spPr>
          <a:xfrm>
            <a:off x="179512" y="4797152"/>
            <a:ext cx="8712968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/MARIE_FARGE2017_BOOK_CHAPTER_COMMISSION</a:t>
            </a: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9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099302" y="4046875"/>
            <a:ext cx="184666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028" y="1197971"/>
            <a:ext cx="4499992" cy="1169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508301"/>
            <a:ext cx="8316416" cy="704675"/>
          </a:xfrm>
          <a:prstGeom prst="rect">
            <a:avLst/>
          </a:prstGeom>
          <a:ln w="38100" cmpd="sng">
            <a:solidFill>
              <a:srgbClr val="28C19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280302"/>
            <a:ext cx="4248472" cy="1372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668" y="3287447"/>
            <a:ext cx="4394820" cy="1077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5068" y="4998581"/>
            <a:ext cx="4441428" cy="5154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162" y="4653136"/>
            <a:ext cx="4302898" cy="715794"/>
          </a:xfrm>
          <a:prstGeom prst="rect">
            <a:avLst/>
          </a:prstGeom>
        </p:spPr>
      </p:pic>
      <p:pic>
        <p:nvPicPr>
          <p:cNvPr id="17" name="Picture 16" descr="CC-BY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3060" y="4289891"/>
            <a:ext cx="4513436" cy="5728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7544" y="5517232"/>
            <a:ext cx="7622502" cy="1231106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000" dirty="0" smtClean="0">
              <a:solidFill>
                <a:srgbClr val="3366FF"/>
              </a:solidFill>
            </a:endParaRPr>
          </a:p>
          <a:p>
            <a:pPr algn="ctr"/>
            <a:r>
              <a:rPr lang="en-US" dirty="0" err="1" smtClean="0">
                <a:solidFill>
                  <a:srgbClr val="3366FF"/>
                </a:solidFill>
              </a:rPr>
              <a:t>L</a:t>
            </a:r>
            <a:r>
              <a:rPr lang="en-US" i="1" dirty="0" err="1" smtClean="0">
                <a:solidFill>
                  <a:srgbClr val="3366FF"/>
                </a:solidFill>
              </a:rPr>
              <a:t>’European</a:t>
            </a:r>
            <a:r>
              <a:rPr lang="en-US" i="1" dirty="0" smtClean="0">
                <a:solidFill>
                  <a:srgbClr val="3366FF"/>
                </a:solidFill>
              </a:rPr>
              <a:t> Research Council</a:t>
            </a:r>
            <a:r>
              <a:rPr lang="en-US" dirty="0" smtClean="0">
                <a:solidFill>
                  <a:srgbClr val="3366FF"/>
                </a:solidFill>
              </a:rPr>
              <a:t>, </a:t>
            </a:r>
            <a:r>
              <a:rPr lang="en-US" i="1" dirty="0" smtClean="0">
                <a:solidFill>
                  <a:srgbClr val="3366FF"/>
                </a:solidFill>
              </a:rPr>
              <a:t>Science Europe</a:t>
            </a:r>
            <a:r>
              <a:rPr lang="en-US" dirty="0" smtClean="0">
                <a:solidFill>
                  <a:srgbClr val="3366FF"/>
                </a:solidFill>
              </a:rPr>
              <a:t>, la </a:t>
            </a:r>
            <a:r>
              <a:rPr lang="en-US" i="1" dirty="0" smtClean="0">
                <a:solidFill>
                  <a:srgbClr val="3366FF"/>
                </a:solidFill>
              </a:rPr>
              <a:t>Welcome Trust </a:t>
            </a:r>
            <a:r>
              <a:rPr lang="en-US" dirty="0" smtClean="0">
                <a:solidFill>
                  <a:srgbClr val="3366FF"/>
                </a:solidFill>
              </a:rPr>
              <a:t>(UK), </a:t>
            </a:r>
          </a:p>
          <a:p>
            <a:pPr algn="ctr"/>
            <a:r>
              <a:rPr lang="en-US" dirty="0" smtClean="0">
                <a:solidFill>
                  <a:srgbClr val="3366FF"/>
                </a:solidFill>
              </a:rPr>
              <a:t>la </a:t>
            </a:r>
            <a:r>
              <a:rPr lang="en-US" i="1" dirty="0" err="1" smtClean="0">
                <a:solidFill>
                  <a:srgbClr val="3366FF"/>
                </a:solidFill>
              </a:rPr>
              <a:t>Fondation</a:t>
            </a:r>
            <a:r>
              <a:rPr lang="en-US" i="1" dirty="0" smtClean="0">
                <a:solidFill>
                  <a:srgbClr val="3366FF"/>
                </a:solidFill>
              </a:rPr>
              <a:t> Bill et Melinda Gates </a:t>
            </a:r>
            <a:r>
              <a:rPr lang="en-US" dirty="0" smtClean="0">
                <a:solidFill>
                  <a:srgbClr val="3366FF"/>
                </a:solidFill>
              </a:rPr>
              <a:t>(USA</a:t>
            </a:r>
            <a:r>
              <a:rPr lang="en-US" dirty="0">
                <a:solidFill>
                  <a:srgbClr val="3366FF"/>
                </a:solidFill>
              </a:rPr>
              <a:t>) </a:t>
            </a:r>
            <a:r>
              <a:rPr lang="en-US" dirty="0" smtClean="0">
                <a:solidFill>
                  <a:srgbClr val="3366FF"/>
                </a:solidFill>
              </a:rPr>
              <a:t>et les </a:t>
            </a:r>
            <a:r>
              <a:rPr lang="en-US" dirty="0">
                <a:solidFill>
                  <a:srgbClr val="3366FF"/>
                </a:solidFill>
              </a:rPr>
              <a:t>institutions </a:t>
            </a:r>
            <a:r>
              <a:rPr lang="en-US" dirty="0" err="1">
                <a:solidFill>
                  <a:srgbClr val="3366FF"/>
                </a:solidFill>
              </a:rPr>
              <a:t>nationales</a:t>
            </a:r>
            <a:r>
              <a:rPr lang="en-US" dirty="0">
                <a:solidFill>
                  <a:srgbClr val="3366FF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rgbClr val="3366FF"/>
                </a:solidFill>
              </a:rPr>
              <a:t>de </a:t>
            </a:r>
            <a:r>
              <a:rPr lang="en-US" dirty="0" err="1">
                <a:solidFill>
                  <a:srgbClr val="3366FF"/>
                </a:solidFill>
              </a:rPr>
              <a:t>financement</a:t>
            </a:r>
            <a:r>
              <a:rPr lang="en-US" dirty="0">
                <a:solidFill>
                  <a:srgbClr val="3366FF"/>
                </a:solidFill>
              </a:rPr>
              <a:t> public de la </a:t>
            </a:r>
            <a:r>
              <a:rPr lang="en-US" dirty="0" err="1">
                <a:solidFill>
                  <a:srgbClr val="3366FF"/>
                </a:solidFill>
              </a:rPr>
              <a:t>recherche</a:t>
            </a:r>
            <a:r>
              <a:rPr lang="en-US" dirty="0">
                <a:solidFill>
                  <a:srgbClr val="3366FF"/>
                </a:solidFill>
              </a:rPr>
              <a:t> de 13 pays </a:t>
            </a:r>
            <a:r>
              <a:rPr lang="en-US" dirty="0" err="1" smtClean="0">
                <a:solidFill>
                  <a:srgbClr val="3366FF"/>
                </a:solidFill>
              </a:rPr>
              <a:t>européens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l’appliquent</a:t>
            </a:r>
            <a:endParaRPr lang="en-US" dirty="0" smtClean="0">
              <a:solidFill>
                <a:srgbClr val="3366FF"/>
              </a:solidFill>
            </a:endParaRPr>
          </a:p>
          <a:p>
            <a:pPr algn="ctr"/>
            <a:r>
              <a:rPr lang="en-US" sz="1000" dirty="0" smtClean="0">
                <a:solidFill>
                  <a:srgbClr val="3366FF"/>
                </a:solidFill>
              </a:rPr>
              <a:t>. </a:t>
            </a:r>
            <a:endParaRPr lang="en-US" sz="1000" dirty="0">
              <a:solidFill>
                <a:srgbClr val="3366FF"/>
              </a:solidFill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H="1" flipV="1">
            <a:off x="-252538" y="3501008"/>
            <a:ext cx="468052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flipH="1" flipV="1">
            <a:off x="-252536" y="3717032"/>
            <a:ext cx="468052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 flipH="1" flipV="1">
            <a:off x="-252536" y="3933056"/>
            <a:ext cx="468052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flipH="1" flipV="1">
            <a:off x="-252536" y="4149080"/>
            <a:ext cx="2736304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 flipV="1">
            <a:off x="4788024" y="4581127"/>
            <a:ext cx="4464496" cy="2287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" name="Line 11"/>
          <p:cNvSpPr>
            <a:spLocks noChangeShapeType="1"/>
          </p:cNvSpPr>
          <p:nvPr/>
        </p:nvSpPr>
        <p:spPr bwMode="auto">
          <a:xfrm>
            <a:off x="4788024" y="5229200"/>
            <a:ext cx="468052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5" name="TextBox 24"/>
          <p:cNvSpPr txBox="1"/>
          <p:nvPr/>
        </p:nvSpPr>
        <p:spPr>
          <a:xfrm>
            <a:off x="1691680" y="507589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226720" y="1228690"/>
            <a:ext cx="1185040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</a:rPr>
              <a:t>/</a:t>
            </a:r>
            <a:r>
              <a:rPr lang="en-US" sz="2000" b="1" dirty="0">
                <a:solidFill>
                  <a:srgbClr val="FF0000"/>
                </a:solidFill>
              </a:rPr>
              <a:t>9</a:t>
            </a:r>
            <a:r>
              <a:rPr lang="en-US" sz="2000" b="1" dirty="0" smtClean="0">
                <a:solidFill>
                  <a:srgbClr val="FF0000"/>
                </a:solidFill>
              </a:rPr>
              <a:t>/2018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8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0" y="-135347"/>
            <a:ext cx="91085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2019, Annonce par Carlos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Moedas</a:t>
            </a:r>
            <a:r>
              <a:rPr lang="fr-FR" sz="3300" b="1" dirty="0">
                <a:solidFill>
                  <a:srgbClr val="FF0000"/>
                </a:solidFill>
                <a:latin typeface="Arial"/>
              </a:rPr>
              <a:t> du plan S 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576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393555"/>
            <a:ext cx="5472608" cy="4097546"/>
          </a:xfrm>
          <a:prstGeom prst="rect">
            <a:avLst/>
          </a:prstGeom>
        </p:spPr>
      </p:pic>
      <p:pic>
        <p:nvPicPr>
          <p:cNvPr id="3" name="Picture 2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5936" y="1844824"/>
            <a:ext cx="1185040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</a:rPr>
              <a:t>/7/2019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9872" y="-135347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2019, Annonce du MESR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9532" y="1124744"/>
            <a:ext cx="3623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</a:rPr>
              <a:t>Plan du </a:t>
            </a:r>
            <a:r>
              <a:rPr lang="en-US" dirty="0" err="1" smtClean="0">
                <a:solidFill>
                  <a:srgbClr val="3366FF"/>
                </a:solidFill>
              </a:rPr>
              <a:t>Ministère</a:t>
            </a:r>
            <a:r>
              <a:rPr lang="en-US" dirty="0" smtClean="0">
                <a:solidFill>
                  <a:srgbClr val="3366FF"/>
                </a:solidFill>
              </a:rPr>
              <a:t> de </a:t>
            </a:r>
            <a:r>
              <a:rPr lang="en-US" dirty="0" err="1" smtClean="0">
                <a:solidFill>
                  <a:srgbClr val="3366FF"/>
                </a:solidFill>
              </a:rPr>
              <a:t>l’Enseignement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</a:p>
          <a:p>
            <a:pPr algn="ctr"/>
            <a:r>
              <a:rPr lang="en-US" dirty="0" err="1" smtClean="0">
                <a:solidFill>
                  <a:srgbClr val="3366FF"/>
                </a:solidFill>
              </a:rPr>
              <a:t>Supérieur</a:t>
            </a:r>
            <a:r>
              <a:rPr lang="en-US" dirty="0" smtClean="0">
                <a:solidFill>
                  <a:srgbClr val="3366FF"/>
                </a:solidFill>
              </a:rPr>
              <a:t> et de la </a:t>
            </a:r>
            <a:r>
              <a:rPr lang="en-US" dirty="0" err="1" smtClean="0">
                <a:solidFill>
                  <a:srgbClr val="3366FF"/>
                </a:solidFill>
              </a:rPr>
              <a:t>Recherche</a:t>
            </a:r>
            <a:r>
              <a:rPr lang="en-US" dirty="0" smtClean="0">
                <a:solidFill>
                  <a:srgbClr val="3366FF"/>
                </a:solidFill>
              </a:rPr>
              <a:t>: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159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964" y="0"/>
            <a:ext cx="5043948" cy="6858000"/>
          </a:xfrm>
          <a:prstGeom prst="rect">
            <a:avLst/>
          </a:prstGeom>
        </p:spPr>
      </p:pic>
      <p:sp>
        <p:nvSpPr>
          <p:cNvPr id="5" name="ZoneTexte 7"/>
          <p:cNvSpPr txBox="1"/>
          <p:nvPr/>
        </p:nvSpPr>
        <p:spPr>
          <a:xfrm>
            <a:off x="231270" y="4276672"/>
            <a:ext cx="3620650" cy="64633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Guide pour les chercheuses</a:t>
            </a:r>
          </a:p>
          <a:p>
            <a:pPr algn="ctr"/>
            <a:r>
              <a:rPr lang="fr-FR" i="1" dirty="0">
                <a:latin typeface="Times"/>
              </a:rPr>
              <a:t>e</a:t>
            </a:r>
            <a:r>
              <a:rPr lang="fr-FR" i="1" dirty="0" smtClean="0">
                <a:latin typeface="Times"/>
              </a:rPr>
              <a:t>t les chercheurs, Juillet 2022</a:t>
            </a:r>
          </a:p>
        </p:txBody>
      </p:sp>
      <p:sp>
        <p:nvSpPr>
          <p:cNvPr id="6" name="ZoneTexte 7"/>
          <p:cNvSpPr txBox="1"/>
          <p:nvPr/>
        </p:nvSpPr>
        <p:spPr>
          <a:xfrm>
            <a:off x="231270" y="6023029"/>
            <a:ext cx="3620650" cy="64633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Ministère de l’Enseignement </a:t>
            </a:r>
          </a:p>
          <a:p>
            <a:pPr algn="ctr"/>
            <a:r>
              <a:rPr lang="fr-FR" i="1" dirty="0" smtClean="0">
                <a:latin typeface="Times"/>
              </a:rPr>
              <a:t>Supérieur et la Recherche (MESR)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496" y="2599744"/>
            <a:ext cx="39750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‘A </a:t>
            </a:r>
            <a:r>
              <a:rPr lang="en-US" dirty="0">
                <a:solidFill>
                  <a:srgbClr val="3366FF"/>
                </a:solidFill>
              </a:rPr>
              <a:t>des fins de diffusion en </a:t>
            </a:r>
            <a:r>
              <a:rPr lang="en-US" dirty="0" err="1">
                <a:solidFill>
                  <a:srgbClr val="3366FF"/>
                </a:solidFill>
              </a:rPr>
              <a:t>accès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err="1">
                <a:solidFill>
                  <a:srgbClr val="3366FF"/>
                </a:solidFill>
              </a:rPr>
              <a:t>ouvert</a:t>
            </a:r>
            <a:r>
              <a:rPr lang="en-US" dirty="0" smtClean="0">
                <a:solidFill>
                  <a:srgbClr val="3366FF"/>
                </a:solidFill>
              </a:rPr>
              <a:t>,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>
                <a:solidFill>
                  <a:srgbClr val="3366FF"/>
                </a:solidFill>
              </a:rPr>
              <a:t>une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err="1">
                <a:solidFill>
                  <a:srgbClr val="3366FF"/>
                </a:solidFill>
              </a:rPr>
              <a:t>licence</a:t>
            </a:r>
            <a:r>
              <a:rPr lang="en-US" dirty="0">
                <a:solidFill>
                  <a:srgbClr val="3366FF"/>
                </a:solidFill>
              </a:rPr>
              <a:t> CC-BY a </a:t>
            </a:r>
            <a:r>
              <a:rPr lang="en-US" dirty="0" err="1">
                <a:solidFill>
                  <a:srgbClr val="3366FF"/>
                </a:solidFill>
              </a:rPr>
              <a:t>été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appliquée</a:t>
            </a:r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>
                <a:solidFill>
                  <a:srgbClr val="3366FF"/>
                </a:solidFill>
              </a:rPr>
              <a:t>par </a:t>
            </a:r>
            <a:r>
              <a:rPr lang="en-US" dirty="0" err="1">
                <a:solidFill>
                  <a:srgbClr val="3366FF"/>
                </a:solidFill>
              </a:rPr>
              <a:t>l'auteur</a:t>
            </a:r>
            <a:r>
              <a:rPr lang="en-US" dirty="0">
                <a:solidFill>
                  <a:srgbClr val="3366FF"/>
                </a:solidFill>
              </a:rPr>
              <a:t> au </a:t>
            </a:r>
            <a:r>
              <a:rPr lang="en-US" dirty="0" err="1">
                <a:solidFill>
                  <a:srgbClr val="3366FF"/>
                </a:solidFill>
              </a:rPr>
              <a:t>présent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article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>
                <a:solidFill>
                  <a:srgbClr val="3366FF"/>
                </a:solidFill>
              </a:rPr>
              <a:t>et le sera </a:t>
            </a:r>
            <a:r>
              <a:rPr lang="en-US" dirty="0" err="1">
                <a:solidFill>
                  <a:srgbClr val="3366FF"/>
                </a:solidFill>
              </a:rPr>
              <a:t>sur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err="1">
                <a:solidFill>
                  <a:srgbClr val="3366FF"/>
                </a:solidFill>
              </a:rPr>
              <a:t>toute</a:t>
            </a:r>
            <a:r>
              <a:rPr lang="en-US" dirty="0">
                <a:solidFill>
                  <a:srgbClr val="3366FF"/>
                </a:solidFill>
              </a:rPr>
              <a:t> version </a:t>
            </a:r>
            <a:r>
              <a:rPr lang="en-US" dirty="0" err="1">
                <a:solidFill>
                  <a:srgbClr val="3366FF"/>
                </a:solidFill>
              </a:rPr>
              <a:t>ultérieure</a:t>
            </a:r>
            <a:r>
              <a:rPr lang="en-US" dirty="0">
                <a:solidFill>
                  <a:srgbClr val="3366FF"/>
                </a:solidFill>
              </a:rPr>
              <a:t> </a:t>
            </a:r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err="1">
                <a:solidFill>
                  <a:srgbClr val="3366FF"/>
                </a:solidFill>
              </a:rPr>
              <a:t>j</a:t>
            </a:r>
            <a:r>
              <a:rPr lang="en-US" dirty="0" err="1" smtClean="0">
                <a:solidFill>
                  <a:srgbClr val="3366FF"/>
                </a:solidFill>
              </a:rPr>
              <a:t>usqu’à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celle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acceptée</a:t>
            </a:r>
            <a:r>
              <a:rPr lang="en-US" dirty="0" smtClean="0">
                <a:solidFill>
                  <a:srgbClr val="3366FF"/>
                </a:solidFill>
              </a:rPr>
              <a:t> pour publication'</a:t>
            </a:r>
            <a:r>
              <a:rPr lang="en-US" dirty="0">
                <a:solidFill>
                  <a:srgbClr val="3366FF"/>
                </a:solidFill>
              </a:rPr>
              <a:t>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31270" y="5014917"/>
            <a:ext cx="3620650" cy="92333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Mettre en œuvre la stratégie</a:t>
            </a:r>
          </a:p>
          <a:p>
            <a:pPr algn="ctr"/>
            <a:r>
              <a:rPr lang="fr-FR" i="1" dirty="0" smtClean="0">
                <a:latin typeface="Times"/>
              </a:rPr>
              <a:t> de non-cession des droits </a:t>
            </a:r>
          </a:p>
          <a:p>
            <a:pPr algn="ctr"/>
            <a:r>
              <a:rPr lang="fr-FR" i="1" dirty="0" smtClean="0">
                <a:latin typeface="Times"/>
              </a:rPr>
              <a:t>sur le publications scientifiques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17" y="44624"/>
            <a:ext cx="37353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Recommandation</a:t>
            </a:r>
          </a:p>
          <a:p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      du MESR</a:t>
            </a:r>
            <a:endParaRPr lang="en-US" sz="3300" dirty="0"/>
          </a:p>
        </p:txBody>
      </p:sp>
      <p:sp>
        <p:nvSpPr>
          <p:cNvPr id="3" name="TextBox 2"/>
          <p:cNvSpPr txBox="1"/>
          <p:nvPr/>
        </p:nvSpPr>
        <p:spPr>
          <a:xfrm>
            <a:off x="220178" y="1774557"/>
            <a:ext cx="3611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8C191"/>
                </a:solidFill>
              </a:rPr>
              <a:t>Avant de </a:t>
            </a:r>
            <a:r>
              <a:rPr lang="en-US" dirty="0" err="1" smtClean="0">
                <a:solidFill>
                  <a:srgbClr val="28C191"/>
                </a:solidFill>
              </a:rPr>
              <a:t>soumettre</a:t>
            </a:r>
            <a:r>
              <a:rPr lang="en-US" dirty="0">
                <a:solidFill>
                  <a:srgbClr val="28C191"/>
                </a:solidFill>
              </a:rPr>
              <a:t> </a:t>
            </a:r>
            <a:r>
              <a:rPr lang="en-US" dirty="0" smtClean="0">
                <a:solidFill>
                  <a:srgbClr val="28C191"/>
                </a:solidFill>
              </a:rPr>
              <a:t>un article pour </a:t>
            </a:r>
          </a:p>
          <a:p>
            <a:r>
              <a:rPr lang="en-US" dirty="0" smtClean="0">
                <a:solidFill>
                  <a:srgbClr val="28C191"/>
                </a:solidFill>
              </a:rPr>
              <a:t>publication </a:t>
            </a:r>
            <a:r>
              <a:rPr lang="en-US" dirty="0" err="1" smtClean="0">
                <a:solidFill>
                  <a:srgbClr val="28C191"/>
                </a:solidFill>
              </a:rPr>
              <a:t>ajouter</a:t>
            </a:r>
            <a:r>
              <a:rPr lang="en-US" dirty="0" smtClean="0">
                <a:solidFill>
                  <a:srgbClr val="28C191"/>
                </a:solidFill>
              </a:rPr>
              <a:t> </a:t>
            </a:r>
            <a:r>
              <a:rPr lang="en-US" dirty="0" err="1" smtClean="0">
                <a:solidFill>
                  <a:srgbClr val="28C191"/>
                </a:solidFill>
              </a:rPr>
              <a:t>l’avertissement</a:t>
            </a:r>
            <a:r>
              <a:rPr lang="en-US" dirty="0" smtClean="0">
                <a:solidFill>
                  <a:srgbClr val="28C191"/>
                </a:solidFill>
              </a:rPr>
              <a:t>:</a:t>
            </a:r>
            <a:endParaRPr lang="en-US" dirty="0">
              <a:solidFill>
                <a:srgbClr val="28C191"/>
              </a:solidFill>
            </a:endParaRPr>
          </a:p>
        </p:txBody>
      </p:sp>
      <p:pic>
        <p:nvPicPr>
          <p:cNvPr id="9" name="Picture 8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2744" y="1340768"/>
            <a:ext cx="1185040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1/7/2022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550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7"/>
          <p:cNvSpPr txBox="1"/>
          <p:nvPr/>
        </p:nvSpPr>
        <p:spPr>
          <a:xfrm>
            <a:off x="1403648" y="5982032"/>
            <a:ext cx="6861010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Guide pour les chercheuses et les chercheurs, MESR, Juillet 2022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4568" y="176590"/>
            <a:ext cx="767389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Comment mettre sous licence CC-BY</a:t>
            </a:r>
            <a:endParaRPr lang="en-US" sz="3300" dirty="0"/>
          </a:p>
        </p:txBody>
      </p:sp>
      <p:cxnSp>
        <p:nvCxnSpPr>
          <p:cNvPr id="11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7" y="1340768"/>
            <a:ext cx="7027981" cy="1653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67086" y="2636912"/>
            <a:ext cx="19292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______________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112" y="3293616"/>
            <a:ext cx="6324312" cy="8890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4395068"/>
            <a:ext cx="6902423" cy="618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3288" y="5187156"/>
            <a:ext cx="1320800" cy="546100"/>
          </a:xfrm>
          <a:prstGeom prst="rect">
            <a:avLst/>
          </a:prstGeom>
        </p:spPr>
      </p:pic>
      <p:pic>
        <p:nvPicPr>
          <p:cNvPr id="13" name="Picture 12" descr="CC-B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11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050007"/>
            <a:ext cx="7020272" cy="1246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628800"/>
            <a:ext cx="2304256" cy="403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1916832"/>
            <a:ext cx="720081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-    -</a:t>
            </a:r>
            <a:r>
              <a:rPr lang="en-US" dirty="0" smtClean="0">
                <a:solidFill>
                  <a:schemeClr val="bg1"/>
                </a:solidFill>
              </a:rPr>
              <a:t>-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176590"/>
            <a:ext cx="799389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Comment je procède avec mes articles</a:t>
            </a:r>
            <a:endParaRPr lang="en-US" sz="3300" dirty="0"/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TextBox 7"/>
          <p:cNvSpPr txBox="1"/>
          <p:nvPr/>
        </p:nvSpPr>
        <p:spPr>
          <a:xfrm>
            <a:off x="631927" y="3635732"/>
            <a:ext cx="76124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2.</a:t>
            </a:r>
            <a:r>
              <a:rPr lang="en-US" dirty="0" smtClean="0"/>
              <a:t>	</a:t>
            </a:r>
            <a:r>
              <a:rPr lang="en-US" sz="2200" dirty="0" smtClean="0">
                <a:solidFill>
                  <a:srgbClr val="FF0000"/>
                </a:solidFill>
              </a:rPr>
              <a:t>Avant de </a:t>
            </a:r>
            <a:r>
              <a:rPr lang="en-US" sz="2200" dirty="0" err="1" smtClean="0">
                <a:solidFill>
                  <a:srgbClr val="FF0000"/>
                </a:solidFill>
              </a:rPr>
              <a:t>soumettre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l’article</a:t>
            </a:r>
            <a:r>
              <a:rPr lang="en-US" sz="2200" dirty="0" smtClean="0">
                <a:solidFill>
                  <a:srgbClr val="FF0000"/>
                </a:solidFill>
              </a:rPr>
              <a:t> je le </a:t>
            </a:r>
            <a:r>
              <a:rPr lang="en-US" sz="2200" dirty="0" err="1" smtClean="0">
                <a:solidFill>
                  <a:srgbClr val="FF0000"/>
                </a:solidFill>
              </a:rPr>
              <a:t>dépose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dans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arXiv</a:t>
            </a:r>
            <a:r>
              <a:rPr lang="en-US" sz="2200" dirty="0" smtClean="0">
                <a:solidFill>
                  <a:srgbClr val="FF0000"/>
                </a:solidFill>
              </a:rPr>
              <a:t> en CC-BY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6775" y="1124744"/>
            <a:ext cx="56034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28C191"/>
                </a:solidFill>
              </a:rPr>
              <a:t>1.</a:t>
            </a:r>
            <a:r>
              <a:rPr lang="en-US" sz="2200" dirty="0" smtClean="0"/>
              <a:t>	</a:t>
            </a:r>
            <a:r>
              <a:rPr lang="en-US" sz="2200" dirty="0" smtClean="0">
                <a:solidFill>
                  <a:srgbClr val="28C191"/>
                </a:solidFill>
              </a:rPr>
              <a:t>A la fin de </a:t>
            </a:r>
            <a:r>
              <a:rPr lang="en-US" sz="2200" dirty="0" err="1" smtClean="0">
                <a:solidFill>
                  <a:srgbClr val="28C191"/>
                </a:solidFill>
              </a:rPr>
              <a:t>l’article</a:t>
            </a:r>
            <a:r>
              <a:rPr lang="en-US" sz="2200" dirty="0" smtClean="0">
                <a:solidFill>
                  <a:srgbClr val="28C191"/>
                </a:solidFill>
              </a:rPr>
              <a:t> </a:t>
            </a:r>
            <a:r>
              <a:rPr lang="en-US" sz="2200" dirty="0" err="1" smtClean="0">
                <a:solidFill>
                  <a:srgbClr val="28C191"/>
                </a:solidFill>
              </a:rPr>
              <a:t>j’ajoute</a:t>
            </a:r>
            <a:r>
              <a:rPr lang="en-US" sz="2200" dirty="0" smtClean="0">
                <a:solidFill>
                  <a:srgbClr val="28C191"/>
                </a:solidFill>
              </a:rPr>
              <a:t> </a:t>
            </a:r>
            <a:r>
              <a:rPr lang="en-US" sz="2200" dirty="0" err="1" smtClean="0">
                <a:solidFill>
                  <a:srgbClr val="28C191"/>
                </a:solidFill>
              </a:rPr>
              <a:t>l’avertissement</a:t>
            </a:r>
            <a:r>
              <a:rPr lang="en-US" sz="2200" dirty="0" smtClean="0">
                <a:solidFill>
                  <a:srgbClr val="28C191"/>
                </a:solidFill>
              </a:rPr>
              <a:t> :</a:t>
            </a:r>
            <a:endParaRPr lang="en-US" sz="2200" dirty="0">
              <a:solidFill>
                <a:srgbClr val="28C191"/>
              </a:solidFill>
            </a:endParaRPr>
          </a:p>
        </p:txBody>
      </p:sp>
      <p:sp>
        <p:nvSpPr>
          <p:cNvPr id="13" name="ZoneTexte 14"/>
          <p:cNvSpPr txBox="1"/>
          <p:nvPr/>
        </p:nvSpPr>
        <p:spPr>
          <a:xfrm>
            <a:off x="3256753" y="4211796"/>
            <a:ext cx="1734668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"/>
                <a:cs typeface="Times"/>
              </a:rPr>
              <a:t>https://</a:t>
            </a:r>
            <a:r>
              <a:rPr lang="en-US" i="1" dirty="0" err="1">
                <a:latin typeface="Times"/>
                <a:cs typeface="Times"/>
              </a:rPr>
              <a:t>arxiv.org</a:t>
            </a:r>
            <a:r>
              <a:rPr lang="en-US" i="1" dirty="0">
                <a:latin typeface="Times"/>
                <a:cs typeface="Times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1560" y="4740240"/>
            <a:ext cx="794199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 startAt="3"/>
            </a:pPr>
            <a:r>
              <a:rPr lang="en-US" sz="2200" dirty="0" smtClean="0">
                <a:solidFill>
                  <a:srgbClr val="3366FF"/>
                </a:solidFill>
              </a:rPr>
              <a:t>Je refuse de signer </a:t>
            </a:r>
            <a:r>
              <a:rPr lang="en-US" sz="2200" dirty="0" err="1" smtClean="0">
                <a:solidFill>
                  <a:srgbClr val="3366FF"/>
                </a:solidFill>
              </a:rPr>
              <a:t>n’importe</a:t>
            </a:r>
            <a:r>
              <a:rPr lang="en-US" sz="2200" dirty="0" smtClean="0">
                <a:solidFill>
                  <a:srgbClr val="3366FF"/>
                </a:solidFill>
              </a:rPr>
              <a:t> </a:t>
            </a:r>
            <a:r>
              <a:rPr lang="en-US" sz="2200" dirty="0" err="1" smtClean="0">
                <a:solidFill>
                  <a:srgbClr val="3366FF"/>
                </a:solidFill>
              </a:rPr>
              <a:t>quel</a:t>
            </a:r>
            <a:r>
              <a:rPr lang="en-US" sz="2200" dirty="0" smtClean="0">
                <a:solidFill>
                  <a:srgbClr val="3366FF"/>
                </a:solidFill>
              </a:rPr>
              <a:t> </a:t>
            </a:r>
            <a:r>
              <a:rPr lang="en-US" sz="2200" dirty="0" err="1" smtClean="0">
                <a:solidFill>
                  <a:srgbClr val="3366FF"/>
                </a:solidFill>
              </a:rPr>
              <a:t>contrat</a:t>
            </a:r>
            <a:r>
              <a:rPr lang="en-US" sz="2200" dirty="0" smtClean="0">
                <a:solidFill>
                  <a:srgbClr val="3366FF"/>
                </a:solidFill>
              </a:rPr>
              <a:t> car </a:t>
            </a:r>
            <a:r>
              <a:rPr lang="en-US" sz="2200" dirty="0" err="1" smtClean="0">
                <a:solidFill>
                  <a:srgbClr val="3366FF"/>
                </a:solidFill>
              </a:rPr>
              <a:t>il</a:t>
            </a:r>
            <a:r>
              <a:rPr lang="en-US" sz="2200" dirty="0" smtClean="0">
                <a:solidFill>
                  <a:srgbClr val="3366FF"/>
                </a:solidFill>
              </a:rPr>
              <a:t> </a:t>
            </a:r>
            <a:r>
              <a:rPr lang="en-US" sz="2200" dirty="0" err="1" smtClean="0">
                <a:solidFill>
                  <a:srgbClr val="3366FF"/>
                </a:solidFill>
              </a:rPr>
              <a:t>faut</a:t>
            </a:r>
            <a:r>
              <a:rPr lang="en-US" sz="2200" dirty="0" smtClean="0">
                <a:solidFill>
                  <a:srgbClr val="3366FF"/>
                </a:solidFill>
              </a:rPr>
              <a:t> </a:t>
            </a:r>
            <a:r>
              <a:rPr lang="en-US" sz="2200" dirty="0" err="1" smtClean="0">
                <a:solidFill>
                  <a:srgbClr val="3366FF"/>
                </a:solidFill>
              </a:rPr>
              <a:t>être</a:t>
            </a:r>
            <a:endParaRPr lang="en-US" sz="2200" dirty="0" smtClean="0">
              <a:solidFill>
                <a:srgbClr val="3366FF"/>
              </a:solidFill>
            </a:endParaRPr>
          </a:p>
          <a:p>
            <a:r>
              <a:rPr lang="en-US" sz="2200" dirty="0" smtClean="0">
                <a:solidFill>
                  <a:srgbClr val="3366FF"/>
                </a:solidFill>
              </a:rPr>
              <a:t>       </a:t>
            </a:r>
            <a:r>
              <a:rPr lang="en-US" sz="2200" dirty="0" err="1" smtClean="0">
                <a:solidFill>
                  <a:srgbClr val="3366FF"/>
                </a:solidFill>
              </a:rPr>
              <a:t>juriste</a:t>
            </a:r>
            <a:r>
              <a:rPr lang="en-US" sz="2200" dirty="0" smtClean="0">
                <a:solidFill>
                  <a:srgbClr val="3366FF"/>
                </a:solidFill>
              </a:rPr>
              <a:t> pour les </a:t>
            </a:r>
            <a:r>
              <a:rPr lang="en-US" sz="2200" dirty="0" err="1" smtClean="0">
                <a:solidFill>
                  <a:srgbClr val="3366FF"/>
                </a:solidFill>
              </a:rPr>
              <a:t>comprendre</a:t>
            </a:r>
            <a:r>
              <a:rPr lang="en-US" sz="2200" dirty="0" smtClean="0"/>
              <a:t>. </a:t>
            </a:r>
            <a:r>
              <a:rPr lang="en-US" sz="2200" dirty="0" smtClean="0">
                <a:solidFill>
                  <a:srgbClr val="3366FF"/>
                </a:solidFill>
              </a:rPr>
              <a:t>Grâce </a:t>
            </a:r>
            <a:r>
              <a:rPr lang="en-US" sz="2200" dirty="0" err="1" smtClean="0">
                <a:solidFill>
                  <a:srgbClr val="3366FF"/>
                </a:solidFill>
              </a:rPr>
              <a:t>à</a:t>
            </a:r>
            <a:r>
              <a:rPr lang="en-US" sz="2200" dirty="0" smtClean="0">
                <a:solidFill>
                  <a:srgbClr val="3366FF"/>
                </a:solidFill>
              </a:rPr>
              <a:t> la </a:t>
            </a:r>
            <a:r>
              <a:rPr lang="en-US" sz="2200" dirty="0" err="1" smtClean="0">
                <a:solidFill>
                  <a:srgbClr val="3366FF"/>
                </a:solidFill>
              </a:rPr>
              <a:t>licence</a:t>
            </a:r>
            <a:r>
              <a:rPr lang="en-US" sz="2200" dirty="0" smtClean="0">
                <a:solidFill>
                  <a:srgbClr val="3366FF"/>
                </a:solidFill>
              </a:rPr>
              <a:t> CC-BY </a:t>
            </a:r>
            <a:r>
              <a:rPr lang="en-US" sz="2200" dirty="0" err="1" smtClean="0"/>
              <a:t>j’ai</a:t>
            </a:r>
            <a:r>
              <a:rPr lang="en-US" sz="2200" dirty="0" smtClean="0"/>
              <a:t> 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     déjà </a:t>
            </a:r>
            <a:r>
              <a:rPr lang="en-US" sz="2200" dirty="0" err="1" smtClean="0"/>
              <a:t>donné</a:t>
            </a:r>
            <a:r>
              <a:rPr lang="en-US" sz="2200" dirty="0" smtClean="0"/>
              <a:t> le </a:t>
            </a:r>
            <a:r>
              <a:rPr lang="en-US" sz="2200" dirty="0" err="1" smtClean="0"/>
              <a:t>droit</a:t>
            </a:r>
            <a:r>
              <a:rPr lang="en-US" sz="2200" dirty="0" smtClean="0"/>
              <a:t> </a:t>
            </a:r>
            <a:r>
              <a:rPr lang="en-US" sz="2200" dirty="0" err="1" smtClean="0"/>
              <a:t>à</a:t>
            </a:r>
            <a:r>
              <a:rPr lang="en-US" sz="2200" dirty="0" smtClean="0"/>
              <a:t> tout le monde de </a:t>
            </a:r>
            <a:r>
              <a:rPr lang="en-US" sz="2200" dirty="0" err="1" smtClean="0"/>
              <a:t>publier</a:t>
            </a:r>
            <a:r>
              <a:rPr lang="en-US" sz="2200" dirty="0" smtClean="0"/>
              <a:t> </a:t>
            </a:r>
            <a:r>
              <a:rPr lang="en-US" sz="2200" dirty="0" err="1" smtClean="0"/>
              <a:t>mon</a:t>
            </a:r>
            <a:r>
              <a:rPr lang="en-US" sz="2200" dirty="0" smtClean="0"/>
              <a:t> article en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     </a:t>
            </a:r>
            <a:r>
              <a:rPr lang="en-US" sz="2200" dirty="0" err="1" smtClean="0"/>
              <a:t>donnant</a:t>
            </a:r>
            <a:r>
              <a:rPr lang="en-US" sz="2200" dirty="0" smtClean="0"/>
              <a:t> </a:t>
            </a:r>
            <a:r>
              <a:rPr lang="en-US" sz="2200" dirty="0" err="1" smtClean="0"/>
              <a:t>mon</a:t>
            </a:r>
            <a:r>
              <a:rPr lang="en-US" sz="2200" dirty="0" smtClean="0"/>
              <a:t> nom </a:t>
            </a:r>
            <a:r>
              <a:rPr lang="en-US" sz="2200" dirty="0" err="1" smtClean="0"/>
              <a:t>comme</a:t>
            </a:r>
            <a:r>
              <a:rPr lang="en-US" sz="2200" dirty="0" smtClean="0"/>
              <a:t> auteur (BY </a:t>
            </a:r>
            <a:r>
              <a:rPr lang="en-US" sz="2200" dirty="0" err="1" smtClean="0"/>
              <a:t>veut</a:t>
            </a:r>
            <a:r>
              <a:rPr lang="en-US" sz="2200" dirty="0" smtClean="0"/>
              <a:t> dire ‘attribution’),</a:t>
            </a:r>
          </a:p>
          <a:p>
            <a:r>
              <a:rPr lang="en-US" sz="2200" dirty="0"/>
              <a:t>	</a:t>
            </a:r>
            <a:r>
              <a:rPr lang="en-US" sz="2200" dirty="0" err="1"/>
              <a:t>d</a:t>
            </a:r>
            <a:r>
              <a:rPr lang="en-US" sz="2200" dirty="0" err="1" smtClean="0"/>
              <a:t>onc</a:t>
            </a:r>
            <a:r>
              <a:rPr lang="en-US" sz="2200" dirty="0" smtClean="0"/>
              <a:t> </a:t>
            </a:r>
            <a:r>
              <a:rPr lang="en-US" sz="2200" dirty="0" smtClean="0">
                <a:solidFill>
                  <a:srgbClr val="3366FF"/>
                </a:solidFill>
              </a:rPr>
              <a:t>le </a:t>
            </a:r>
            <a:r>
              <a:rPr lang="en-US" sz="2200" dirty="0" err="1" smtClean="0">
                <a:solidFill>
                  <a:srgbClr val="3366FF"/>
                </a:solidFill>
              </a:rPr>
              <a:t>publicheur</a:t>
            </a:r>
            <a:r>
              <a:rPr lang="en-US" sz="2200" dirty="0" smtClean="0">
                <a:solidFill>
                  <a:srgbClr val="3366FF"/>
                </a:solidFill>
              </a:rPr>
              <a:t> a le </a:t>
            </a:r>
            <a:r>
              <a:rPr lang="en-US" sz="2200" dirty="0" err="1" smtClean="0">
                <a:solidFill>
                  <a:srgbClr val="3366FF"/>
                </a:solidFill>
              </a:rPr>
              <a:t>droit</a:t>
            </a:r>
            <a:r>
              <a:rPr lang="en-US" sz="2200" dirty="0" smtClean="0">
                <a:solidFill>
                  <a:srgbClr val="3366FF"/>
                </a:solidFill>
              </a:rPr>
              <a:t> de le </a:t>
            </a:r>
            <a:r>
              <a:rPr lang="en-US" sz="2200" dirty="0" err="1" smtClean="0">
                <a:solidFill>
                  <a:srgbClr val="3366FF"/>
                </a:solidFill>
              </a:rPr>
              <a:t>publier</a:t>
            </a:r>
            <a:r>
              <a:rPr lang="en-US" sz="2200" dirty="0" smtClean="0">
                <a:solidFill>
                  <a:srgbClr val="3366FF"/>
                </a:solidFill>
              </a:rPr>
              <a:t> sans me le demander</a:t>
            </a:r>
            <a:r>
              <a:rPr lang="en-US" sz="2200" dirty="0" smtClean="0"/>
              <a:t>.</a:t>
            </a:r>
          </a:p>
        </p:txBody>
      </p:sp>
      <p:pic>
        <p:nvPicPr>
          <p:cNvPr id="15" name="Picture 14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50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Que peut-on faire aujourd’hui?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107504" y="1124744"/>
            <a:ext cx="90364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dirty="0" smtClean="0">
                <a:solidFill>
                  <a:srgbClr val="000000"/>
                </a:solidFill>
              </a:rPr>
              <a:t>Les </a:t>
            </a:r>
            <a:r>
              <a:rPr lang="fr-FR" sz="2000" dirty="0" err="1" smtClean="0">
                <a:solidFill>
                  <a:srgbClr val="3366FF"/>
                </a:solidFill>
              </a:rPr>
              <a:t>publicheurs</a:t>
            </a:r>
            <a:r>
              <a:rPr lang="fr-FR" sz="2000" dirty="0" smtClean="0">
                <a:solidFill>
                  <a:srgbClr val="3366FF"/>
                </a:solidFill>
              </a:rPr>
              <a:t> possèdent </a:t>
            </a:r>
            <a:r>
              <a:rPr lang="fr-FR" sz="2000" dirty="0" smtClean="0">
                <a:solidFill>
                  <a:srgbClr val="000000"/>
                </a:solidFill>
              </a:rPr>
              <a:t>les</a:t>
            </a:r>
            <a:r>
              <a:rPr lang="fr-FR" sz="2000" dirty="0" smtClean="0">
                <a:solidFill>
                  <a:srgbClr val="3366FF"/>
                </a:solidFill>
              </a:rPr>
              <a:t> revues</a:t>
            </a:r>
            <a:r>
              <a:rPr lang="fr-FR" sz="2000" dirty="0" smtClean="0">
                <a:solidFill>
                  <a:srgbClr val="000000"/>
                </a:solidFill>
              </a:rPr>
              <a:t>, les </a:t>
            </a:r>
            <a:r>
              <a:rPr lang="fr-FR" sz="2000" dirty="0" smtClean="0">
                <a:solidFill>
                  <a:srgbClr val="3366FF"/>
                </a:solidFill>
              </a:rPr>
              <a:t>rapports de évaluateurs </a:t>
            </a:r>
            <a:r>
              <a:rPr lang="fr-FR" sz="2000" dirty="0" smtClean="0">
                <a:solidFill>
                  <a:srgbClr val="000000"/>
                </a:solidFill>
              </a:rPr>
              <a:t>et les </a:t>
            </a:r>
            <a:r>
              <a:rPr lang="fr-FR" sz="2000" dirty="0" smtClean="0">
                <a:solidFill>
                  <a:srgbClr val="3366FF"/>
                </a:solidFill>
              </a:rPr>
              <a:t>données bibliométriques </a:t>
            </a:r>
            <a:r>
              <a:rPr lang="fr-FR" sz="2000" dirty="0" smtClean="0">
                <a:solidFill>
                  <a:srgbClr val="000000"/>
                </a:solidFill>
              </a:rPr>
              <a:t>qu’ils utilisent pour contrôler leur ‘marché' </a:t>
            </a:r>
            <a:r>
              <a:rPr lang="fr-FR" sz="2000" dirty="0">
                <a:solidFill>
                  <a:srgbClr val="000000"/>
                </a:solidFill>
              </a:rPr>
              <a:t>(</a:t>
            </a:r>
            <a:r>
              <a:rPr lang="fr-FR" sz="2000" i="1" dirty="0">
                <a:solidFill>
                  <a:srgbClr val="000000"/>
                </a:solidFill>
              </a:rPr>
              <a:t>i.e</a:t>
            </a:r>
            <a:r>
              <a:rPr lang="fr-FR" sz="2000" dirty="0">
                <a:solidFill>
                  <a:srgbClr val="000000"/>
                </a:solidFill>
              </a:rPr>
              <a:t>., </a:t>
            </a:r>
            <a:r>
              <a:rPr lang="fr-FR" sz="2000" dirty="0" smtClean="0">
                <a:solidFill>
                  <a:srgbClr val="000000"/>
                </a:solidFill>
              </a:rPr>
              <a:t>notre travail). </a:t>
            </a:r>
          </a:p>
          <a:p>
            <a:pPr algn="ctr"/>
            <a:r>
              <a:rPr lang="fr-FR" sz="2000" dirty="0" smtClean="0">
                <a:solidFill>
                  <a:srgbClr val="3366FF"/>
                </a:solidFill>
              </a:rPr>
              <a:t>Ils imposent leur modèle d’accès libre ‘doré’ aux prix</a:t>
            </a:r>
            <a:r>
              <a:rPr lang="fr-FR" sz="2000" dirty="0">
                <a:solidFill>
                  <a:srgbClr val="3366FF"/>
                </a:solidFill>
              </a:rPr>
              <a:t> </a:t>
            </a:r>
            <a:r>
              <a:rPr lang="fr-FR" sz="2000" dirty="0" smtClean="0">
                <a:solidFill>
                  <a:srgbClr val="3366FF"/>
                </a:solidFill>
              </a:rPr>
              <a:t>qu’ils décident</a:t>
            </a:r>
            <a:r>
              <a:rPr lang="fr-FR" sz="2000" dirty="0" smtClean="0"/>
              <a:t>.</a:t>
            </a:r>
            <a:r>
              <a:rPr lang="fr-FR" sz="2000" dirty="0" smtClean="0">
                <a:solidFill>
                  <a:srgbClr val="3366FF"/>
                </a:solidFill>
              </a:rPr>
              <a:t> </a:t>
            </a:r>
          </a:p>
          <a:p>
            <a:pPr algn="ctr"/>
            <a:r>
              <a:rPr lang="fr-FR" sz="2000" dirty="0" smtClean="0">
                <a:solidFill>
                  <a:srgbClr val="000000"/>
                </a:solidFill>
              </a:rPr>
              <a:t>Ce modèle crée une </a:t>
            </a:r>
            <a:r>
              <a:rPr lang="fr-FR" sz="2000" dirty="0" smtClean="0">
                <a:solidFill>
                  <a:srgbClr val="3366FF"/>
                </a:solidFill>
              </a:rPr>
              <a:t>surproduction d’articles </a:t>
            </a:r>
            <a:r>
              <a:rPr lang="fr-FR" sz="2000" dirty="0" smtClean="0">
                <a:solidFill>
                  <a:srgbClr val="000000"/>
                </a:solidFill>
              </a:rPr>
              <a:t>et la création de </a:t>
            </a:r>
            <a:r>
              <a:rPr lang="fr-FR" sz="2000" dirty="0" err="1" smtClean="0">
                <a:solidFill>
                  <a:srgbClr val="3366FF"/>
                </a:solidFill>
              </a:rPr>
              <a:t>journeaux</a:t>
            </a:r>
            <a:r>
              <a:rPr lang="fr-FR" sz="2000" dirty="0" smtClean="0">
                <a:solidFill>
                  <a:srgbClr val="3366FF"/>
                </a:solidFill>
              </a:rPr>
              <a:t> prédateurs</a:t>
            </a:r>
            <a:r>
              <a:rPr lang="fr-FR" sz="2000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3" name="ZoneTexte 14"/>
          <p:cNvSpPr txBox="1">
            <a:spLocks noChangeArrowheads="1"/>
          </p:cNvSpPr>
          <p:nvPr/>
        </p:nvSpPr>
        <p:spPr bwMode="auto">
          <a:xfrm>
            <a:off x="392945" y="2733888"/>
            <a:ext cx="835572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dirty="0" smtClean="0">
                <a:solidFill>
                  <a:srgbClr val="000000"/>
                </a:solidFill>
              </a:rPr>
              <a:t>Nous devons </a:t>
            </a:r>
            <a:r>
              <a:rPr lang="fr-FR" sz="2000" dirty="0" smtClean="0">
                <a:solidFill>
                  <a:srgbClr val="28C191"/>
                </a:solidFill>
              </a:rPr>
              <a:t>protéger les revues </a:t>
            </a:r>
            <a:r>
              <a:rPr lang="fr-FR" sz="2000" dirty="0" smtClean="0"/>
              <a:t>à comité de lecture </a:t>
            </a:r>
            <a:r>
              <a:rPr lang="fr-FR" sz="2000" dirty="0" smtClean="0">
                <a:solidFill>
                  <a:srgbClr val="000000"/>
                </a:solidFill>
              </a:rPr>
              <a:t>qui nous sont </a:t>
            </a:r>
            <a:r>
              <a:rPr lang="fr-FR" sz="2000" dirty="0" smtClean="0">
                <a:solidFill>
                  <a:srgbClr val="28C191"/>
                </a:solidFill>
              </a:rPr>
              <a:t>utiles</a:t>
            </a:r>
            <a:r>
              <a:rPr lang="fr-FR" sz="2000" dirty="0" smtClean="0">
                <a:solidFill>
                  <a:srgbClr val="000000"/>
                </a:solidFill>
              </a:rPr>
              <a:t>,</a:t>
            </a:r>
            <a:endParaRPr lang="fr-FR" sz="2000" dirty="0"/>
          </a:p>
          <a:p>
            <a:pPr algn="ctr"/>
            <a:r>
              <a:rPr lang="fr-FR" sz="2000" dirty="0" smtClean="0">
                <a:solidFill>
                  <a:srgbClr val="000000"/>
                </a:solidFill>
              </a:rPr>
              <a:t>qui ont une </a:t>
            </a:r>
            <a:r>
              <a:rPr lang="fr-FR" sz="2000" dirty="0" smtClean="0">
                <a:solidFill>
                  <a:srgbClr val="28C191"/>
                </a:solidFill>
              </a:rPr>
              <a:t>bonne </a:t>
            </a:r>
            <a:r>
              <a:rPr lang="fr-FR" sz="2000" dirty="0" err="1" smtClean="0">
                <a:solidFill>
                  <a:srgbClr val="28C191"/>
                </a:solidFill>
              </a:rPr>
              <a:t>reputation</a:t>
            </a:r>
            <a:r>
              <a:rPr lang="fr-FR" sz="2000" dirty="0" smtClean="0">
                <a:solidFill>
                  <a:srgbClr val="28C191"/>
                </a:solidFill>
              </a:rPr>
              <a:t> </a:t>
            </a:r>
            <a:r>
              <a:rPr lang="fr-FR" sz="2000" dirty="0" smtClean="0">
                <a:solidFill>
                  <a:srgbClr val="000000"/>
                </a:solidFill>
              </a:rPr>
              <a:t>et d’</a:t>
            </a:r>
            <a:r>
              <a:rPr lang="fr-FR" sz="2000" dirty="0" smtClean="0">
                <a:solidFill>
                  <a:srgbClr val="28C191"/>
                </a:solidFill>
              </a:rPr>
              <a:t>excellentes pratiques</a:t>
            </a:r>
            <a:r>
              <a:rPr lang="fr-FR" sz="2000" dirty="0">
                <a:solidFill>
                  <a:srgbClr val="000000"/>
                </a:solidFill>
              </a:rPr>
              <a:t>,</a:t>
            </a:r>
            <a:endParaRPr lang="fr-FR" sz="2000" dirty="0" smtClean="0">
              <a:solidFill>
                <a:srgbClr val="000000"/>
              </a:solidFill>
            </a:endParaRPr>
          </a:p>
          <a:p>
            <a:pPr algn="ctr"/>
            <a:r>
              <a:rPr lang="fr-FR" sz="2000" dirty="0" smtClean="0"/>
              <a:t>et garder la liberté de </a:t>
            </a:r>
            <a:r>
              <a:rPr lang="fr-FR" sz="2000" dirty="0" smtClean="0">
                <a:solidFill>
                  <a:srgbClr val="28C191"/>
                </a:solidFill>
              </a:rPr>
              <a:t>soumettre nos articles aux revues que l’on préfère</a:t>
            </a:r>
            <a:r>
              <a:rPr lang="fr-FR" sz="2000" dirty="0" smtClean="0"/>
              <a:t>.</a:t>
            </a:r>
          </a:p>
          <a:p>
            <a:pPr algn="ctr"/>
            <a:r>
              <a:rPr lang="fr-FR" sz="2000" dirty="0" smtClean="0"/>
              <a:t>Si on est membre du comité éditorial on peut </a:t>
            </a:r>
            <a:r>
              <a:rPr lang="fr-FR" sz="2000" dirty="0" smtClean="0">
                <a:solidFill>
                  <a:srgbClr val="28C191"/>
                </a:solidFill>
              </a:rPr>
              <a:t>proposer que la revue candidate</a:t>
            </a:r>
          </a:p>
          <a:p>
            <a:pPr algn="ctr"/>
            <a:r>
              <a:rPr lang="fr-FR" sz="2000" dirty="0">
                <a:solidFill>
                  <a:srgbClr val="28C191"/>
                </a:solidFill>
              </a:rPr>
              <a:t>p</a:t>
            </a:r>
            <a:r>
              <a:rPr lang="fr-FR" sz="2000" dirty="0" smtClean="0">
                <a:solidFill>
                  <a:srgbClr val="28C191"/>
                </a:solidFill>
              </a:rPr>
              <a:t>our être publiée gratuitement en accès libre ‘diamant’</a:t>
            </a:r>
            <a:r>
              <a:rPr lang="fr-FR" sz="2000" dirty="0" smtClean="0"/>
              <a:t>.  </a:t>
            </a:r>
          </a:p>
        </p:txBody>
      </p:sp>
      <p:sp>
        <p:nvSpPr>
          <p:cNvPr id="9" name="ZoneTexte 14"/>
          <p:cNvSpPr txBox="1"/>
          <p:nvPr/>
        </p:nvSpPr>
        <p:spPr>
          <a:xfrm>
            <a:off x="3347864" y="5867980"/>
            <a:ext cx="280831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www.coalition-s.org</a:t>
            </a:r>
            <a:r>
              <a:rPr lang="fr-FR" i="1" dirty="0" smtClean="0">
                <a:latin typeface="Times"/>
              </a:rPr>
              <a:t>/</a:t>
            </a: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835696" y="6361583"/>
            <a:ext cx="5470701" cy="307777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latin typeface="Times"/>
              </a:rPr>
              <a:t>http</a:t>
            </a:r>
            <a:r>
              <a:rPr lang="fr-FR" sz="1400" i="1" dirty="0">
                <a:latin typeface="Times"/>
              </a:rPr>
              <a:t>://</a:t>
            </a:r>
            <a:r>
              <a:rPr lang="fr-FR" sz="1400" i="1" dirty="0" err="1">
                <a:latin typeface="Times"/>
              </a:rPr>
              <a:t>openscience.ens.fr</a:t>
            </a:r>
            <a:r>
              <a:rPr lang="fr-FR" sz="1400" i="1" dirty="0">
                <a:latin typeface="Times"/>
              </a:rPr>
              <a:t>/ABOUT_OPEN_ACCESS/DECLARATIONS/</a:t>
            </a:r>
            <a:endParaRPr lang="fr-FR" sz="1400" i="1" dirty="0" smtClean="0">
              <a:latin typeface="Time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4627" y="4656618"/>
            <a:ext cx="806580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Nous ne devons plus donner nos droits d’auteur à qui que ce soit !</a:t>
            </a:r>
            <a:endParaRPr lang="fr-FR" sz="2000" dirty="0">
              <a:solidFill>
                <a:srgbClr val="FF0000"/>
              </a:solidFill>
            </a:endParaRPr>
          </a:p>
          <a:p>
            <a:pPr algn="ctr"/>
            <a:r>
              <a:rPr lang="fr-FR" sz="2000" dirty="0" smtClean="0">
                <a:solidFill>
                  <a:srgbClr val="000000"/>
                </a:solidFill>
              </a:rPr>
              <a:t>Avant de soumettre l’article </a:t>
            </a:r>
            <a:r>
              <a:rPr lang="fr-FR" sz="2000" dirty="0">
                <a:solidFill>
                  <a:srgbClr val="000000"/>
                </a:solidFill>
              </a:rPr>
              <a:t>à une revue à comité de lecture de notre </a:t>
            </a:r>
            <a:r>
              <a:rPr lang="fr-FR" sz="2000" dirty="0" smtClean="0">
                <a:solidFill>
                  <a:srgbClr val="000000"/>
                </a:solidFill>
              </a:rPr>
              <a:t>choix</a:t>
            </a:r>
            <a:r>
              <a:rPr lang="fr-FR" sz="2000" dirty="0" smtClean="0"/>
              <a:t>,</a:t>
            </a:r>
            <a:endParaRPr lang="fr-FR" sz="2000" dirty="0">
              <a:solidFill>
                <a:srgbClr val="000000"/>
              </a:solidFill>
            </a:endParaRPr>
          </a:p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le déposer sur une archive ouverte en le mettant sous licence CC-BY</a:t>
            </a:r>
            <a:r>
              <a:rPr lang="fr-FR" sz="2000" dirty="0" smtClean="0"/>
              <a:t>.</a:t>
            </a:r>
            <a:endParaRPr lang="fr-FR" sz="20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75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No free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view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? No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review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!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288" y="1124744"/>
            <a:ext cx="1607961" cy="18035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16" y="3044775"/>
            <a:ext cx="8820472" cy="15363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ZoneTexte 14"/>
          <p:cNvSpPr txBox="1"/>
          <p:nvPr/>
        </p:nvSpPr>
        <p:spPr>
          <a:xfrm>
            <a:off x="2771800" y="4869160"/>
            <a:ext cx="3384376" cy="64633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"/>
                <a:cs typeface="Times"/>
              </a:rPr>
              <a:t>https://nofreeviewnoreview.org</a:t>
            </a:r>
            <a:r>
              <a:rPr lang="en-US" i="1" dirty="0" smtClean="0">
                <a:latin typeface="Times"/>
                <a:cs typeface="Times"/>
              </a:rPr>
              <a:t>/</a:t>
            </a:r>
          </a:p>
          <a:p>
            <a:pPr algn="ctr"/>
            <a:r>
              <a:rPr lang="en-US" i="1" dirty="0">
                <a:latin typeface="Times"/>
                <a:cs typeface="Times"/>
              </a:rPr>
              <a:t>https://</a:t>
            </a:r>
            <a:r>
              <a:rPr lang="en-US" i="1" dirty="0" err="1">
                <a:latin typeface="Times"/>
                <a:cs typeface="Times"/>
              </a:rPr>
              <a:t>nofreeviewnoreview.org</a:t>
            </a:r>
            <a:r>
              <a:rPr lang="en-US" i="1" dirty="0">
                <a:latin typeface="Times"/>
                <a:cs typeface="Times"/>
              </a:rPr>
              <a:t>/</a:t>
            </a:r>
            <a:r>
              <a:rPr lang="en-US" i="1" dirty="0" err="1">
                <a:latin typeface="Times"/>
                <a:cs typeface="Times"/>
              </a:rPr>
              <a:t>faq</a:t>
            </a:r>
            <a:endParaRPr lang="en-US" i="1" dirty="0">
              <a:latin typeface="Times"/>
              <a:cs typeface="Time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1602" y="5683895"/>
            <a:ext cx="59006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err="1" smtClean="0"/>
              <a:t>Donc</a:t>
            </a:r>
            <a:r>
              <a:rPr lang="en-US" sz="2200" dirty="0" smtClean="0"/>
              <a:t> </a:t>
            </a:r>
            <a:r>
              <a:rPr lang="en-US" sz="2200" dirty="0" smtClean="0">
                <a:solidFill>
                  <a:srgbClr val="FF0000"/>
                </a:solidFill>
              </a:rPr>
              <a:t>je refuse </a:t>
            </a:r>
            <a:r>
              <a:rPr lang="en-US" sz="2200" dirty="0" err="1" smtClean="0">
                <a:solidFill>
                  <a:srgbClr val="FF0000"/>
                </a:solidFill>
              </a:rPr>
              <a:t>d’évaluer</a:t>
            </a:r>
            <a:r>
              <a:rPr lang="en-US" sz="2200" dirty="0" smtClean="0">
                <a:solidFill>
                  <a:srgbClr val="FF0000"/>
                </a:solidFill>
              </a:rPr>
              <a:t> un article </a:t>
            </a:r>
          </a:p>
          <a:p>
            <a:pPr algn="ctr"/>
            <a:r>
              <a:rPr lang="en-US" sz="2200" dirty="0" err="1" smtClean="0">
                <a:solidFill>
                  <a:srgbClr val="FF0000"/>
                </a:solidFill>
              </a:rPr>
              <a:t>soumis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à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une</a:t>
            </a:r>
            <a:r>
              <a:rPr lang="en-US" sz="2200" dirty="0" smtClean="0">
                <a:solidFill>
                  <a:srgbClr val="FF0000"/>
                </a:solidFill>
              </a:rPr>
              <a:t> revue </a:t>
            </a:r>
            <a:r>
              <a:rPr lang="en-US" sz="2200" dirty="0" err="1" smtClean="0"/>
              <a:t>si</a:t>
            </a:r>
            <a:r>
              <a:rPr lang="en-US" sz="2200" dirty="0" smtClean="0"/>
              <a:t> </a:t>
            </a:r>
            <a:r>
              <a:rPr lang="en-US" sz="2200" dirty="0" err="1" smtClean="0"/>
              <a:t>elle</a:t>
            </a:r>
            <a:r>
              <a:rPr lang="en-US" sz="2200" dirty="0" smtClean="0"/>
              <a:t> </a:t>
            </a:r>
            <a:r>
              <a:rPr lang="en-US" sz="2200" dirty="0" err="1" smtClean="0"/>
              <a:t>n’est</a:t>
            </a:r>
            <a:r>
              <a:rPr lang="en-US" sz="2200" dirty="0" smtClean="0"/>
              <a:t> </a:t>
            </a:r>
            <a:r>
              <a:rPr lang="en-US" sz="2200" dirty="0" smtClean="0">
                <a:solidFill>
                  <a:srgbClr val="FF0000"/>
                </a:solidFill>
              </a:rPr>
              <a:t>pas en </a:t>
            </a:r>
            <a:r>
              <a:rPr lang="en-US" sz="2200" dirty="0" err="1" smtClean="0">
                <a:solidFill>
                  <a:srgbClr val="FF0000"/>
                </a:solidFill>
              </a:rPr>
              <a:t>accès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libre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pic>
        <p:nvPicPr>
          <p:cNvPr id="16" name="Picture 15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96344" y="126876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dirty="0">
                <a:solidFill>
                  <a:srgbClr val="28C191"/>
                </a:solidFill>
              </a:rPr>
              <a:t>Plateforme </a:t>
            </a:r>
            <a:r>
              <a:rPr lang="fr-FR" dirty="0" smtClean="0">
                <a:solidFill>
                  <a:srgbClr val="28C191"/>
                </a:solidFill>
              </a:rPr>
              <a:t>créée</a:t>
            </a:r>
            <a:r>
              <a:rPr lang="fr-FR" dirty="0">
                <a:solidFill>
                  <a:srgbClr val="28C191"/>
                </a:solidFill>
              </a:rPr>
              <a:t> </a:t>
            </a:r>
            <a:r>
              <a:rPr lang="fr-FR" dirty="0" smtClean="0">
                <a:solidFill>
                  <a:srgbClr val="28C191"/>
                </a:solidFill>
              </a:rPr>
              <a:t>en 2019 </a:t>
            </a:r>
          </a:p>
          <a:p>
            <a:pPr algn="ctr"/>
            <a:r>
              <a:rPr lang="fr-FR" dirty="0" smtClean="0">
                <a:solidFill>
                  <a:srgbClr val="28C191"/>
                </a:solidFill>
              </a:rPr>
              <a:t>par </a:t>
            </a:r>
            <a:r>
              <a:rPr lang="fr-FR" dirty="0">
                <a:solidFill>
                  <a:srgbClr val="28C191"/>
                </a:solidFill>
              </a:rPr>
              <a:t>Antonin </a:t>
            </a:r>
            <a:r>
              <a:rPr lang="fr-FR" dirty="0" err="1" smtClean="0">
                <a:solidFill>
                  <a:srgbClr val="28C191"/>
                </a:solidFill>
              </a:rPr>
              <a:t>Delpeuch</a:t>
            </a:r>
            <a:r>
              <a:rPr lang="fr-FR" dirty="0" smtClean="0">
                <a:solidFill>
                  <a:srgbClr val="28C191"/>
                </a:solidFill>
              </a:rPr>
              <a:t>,</a:t>
            </a:r>
          </a:p>
          <a:p>
            <a:pPr algn="ctr"/>
            <a:r>
              <a:rPr lang="fr-FR" dirty="0">
                <a:solidFill>
                  <a:srgbClr val="28C191"/>
                </a:solidFill>
              </a:rPr>
              <a:t>q</a:t>
            </a:r>
            <a:r>
              <a:rPr lang="fr-FR" dirty="0" smtClean="0">
                <a:solidFill>
                  <a:srgbClr val="28C191"/>
                </a:solidFill>
              </a:rPr>
              <a:t>uand il était thésard </a:t>
            </a:r>
          </a:p>
          <a:p>
            <a:pPr algn="ctr"/>
            <a:r>
              <a:rPr lang="fr-FR" dirty="0" smtClean="0">
                <a:solidFill>
                  <a:srgbClr val="28C191"/>
                </a:solidFill>
              </a:rPr>
              <a:t>en math-informatique </a:t>
            </a:r>
          </a:p>
          <a:p>
            <a:pPr algn="ctr"/>
            <a:r>
              <a:rPr lang="fr-FR" dirty="0" smtClean="0">
                <a:solidFill>
                  <a:srgbClr val="28C191"/>
                </a:solidFill>
              </a:rPr>
              <a:t>à l’Université d’Oxford</a:t>
            </a:r>
          </a:p>
        </p:txBody>
      </p:sp>
    </p:spTree>
    <p:extLst>
      <p:ext uri="{BB962C8B-B14F-4D97-AF65-F5344CB8AC3E}">
        <p14:creationId xmlns:p14="http://schemas.microsoft.com/office/powerpoint/2010/main" val="1964271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980728"/>
            <a:ext cx="4267200" cy="54051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51" y="1000945"/>
            <a:ext cx="3425893" cy="3508175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810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Elinor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Ostrom</a:t>
            </a:r>
            <a:r>
              <a:rPr lang="fr-FR" sz="3300" b="1" smtClean="0">
                <a:solidFill>
                  <a:srgbClr val="FF0000"/>
                </a:solidFill>
                <a:latin typeface="Arial"/>
              </a:rPr>
              <a:t> (1933-2012)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2" name="Rectangle 1"/>
          <p:cNvSpPr/>
          <p:nvPr/>
        </p:nvSpPr>
        <p:spPr>
          <a:xfrm>
            <a:off x="-252536" y="4797152"/>
            <a:ext cx="48965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28C191"/>
                </a:solidFill>
                <a:latin typeface="Calibri"/>
                <a:cs typeface="Calibri"/>
              </a:rPr>
              <a:t>P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rofesseure de sciences politiques</a:t>
            </a:r>
          </a:p>
          <a:p>
            <a:pPr algn="ctr"/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000" dirty="0">
                <a:latin typeface="Calibri"/>
                <a:cs typeface="Calibri"/>
              </a:rPr>
              <a:t>à</a:t>
            </a:r>
            <a:r>
              <a:rPr lang="fr-FR" sz="2000" dirty="0" smtClean="0">
                <a:latin typeface="Calibri"/>
                <a:cs typeface="Calibri"/>
              </a:rPr>
              <a:t> l’université de l’Indiana </a:t>
            </a:r>
            <a:r>
              <a:rPr lang="fr-FR" sz="2000" dirty="0">
                <a:latin typeface="Calibri"/>
                <a:cs typeface="Calibri"/>
              </a:rPr>
              <a:t>(USA</a:t>
            </a:r>
            <a:r>
              <a:rPr lang="fr-FR" sz="2000" dirty="0" smtClean="0">
                <a:latin typeface="Calibri"/>
                <a:cs typeface="Calibri"/>
              </a:rPr>
              <a:t>).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En 2009</a:t>
            </a:r>
          </a:p>
          <a:p>
            <a:pPr algn="ctr"/>
            <a:r>
              <a:rPr lang="fr-FR" sz="2000" dirty="0">
                <a:latin typeface="Calibri"/>
                <a:cs typeface="Calibri"/>
              </a:rPr>
              <a:t>e</a:t>
            </a:r>
            <a:r>
              <a:rPr lang="fr-FR" sz="2000" dirty="0" smtClean="0">
                <a:latin typeface="Calibri"/>
                <a:cs typeface="Calibri"/>
              </a:rPr>
              <a:t>lle fut la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première femme </a:t>
            </a:r>
            <a:r>
              <a:rPr lang="fr-FR" sz="2000" dirty="0" smtClean="0">
                <a:latin typeface="Calibri"/>
                <a:cs typeface="Calibri"/>
              </a:rPr>
              <a:t>à recevoir</a:t>
            </a:r>
            <a:endParaRPr lang="fr-FR" sz="2000" dirty="0">
              <a:latin typeface="Calibri"/>
              <a:cs typeface="Calibri"/>
            </a:endParaRPr>
          </a:p>
          <a:p>
            <a:pPr algn="ctr"/>
            <a:r>
              <a:rPr lang="fr-FR" sz="2000" dirty="0">
                <a:latin typeface="Calibri"/>
                <a:cs typeface="Calibri"/>
              </a:rPr>
              <a:t>l</a:t>
            </a:r>
            <a:r>
              <a:rPr lang="fr-FR" sz="2000" dirty="0" smtClean="0">
                <a:latin typeface="Calibri"/>
                <a:cs typeface="Calibri"/>
              </a:rPr>
              <a:t>e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fr-FR" sz="2000" i="1" dirty="0" smtClean="0">
                <a:solidFill>
                  <a:srgbClr val="FF0000"/>
                </a:solidFill>
                <a:latin typeface="Calibri"/>
                <a:cs typeface="Calibri"/>
              </a:rPr>
              <a:t>Prix Nobel de sciences économiques</a:t>
            </a:r>
            <a:r>
              <a:rPr lang="fr-FR" sz="2000" dirty="0" smtClean="0">
                <a:latin typeface="Calibri"/>
                <a:cs typeface="Calibri"/>
              </a:rPr>
              <a:t>.</a:t>
            </a:r>
          </a:p>
          <a:p>
            <a:pPr algn="ctr"/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En 2019 </a:t>
            </a:r>
            <a:r>
              <a:rPr lang="fr-FR" sz="2000" i="1" dirty="0" smtClean="0">
                <a:solidFill>
                  <a:srgbClr val="3366FF"/>
                </a:solidFill>
                <a:latin typeface="Calibri"/>
                <a:cs typeface="Calibri"/>
              </a:rPr>
              <a:t>Esther </a:t>
            </a:r>
            <a:r>
              <a:rPr lang="fr-FR" sz="2000" i="1" dirty="0" err="1" smtClean="0">
                <a:solidFill>
                  <a:srgbClr val="3366FF"/>
                </a:solidFill>
                <a:latin typeface="Calibri"/>
                <a:cs typeface="Calibri"/>
              </a:rPr>
              <a:t>Duflo</a:t>
            </a:r>
            <a:r>
              <a:rPr lang="fr-FR" sz="2000" i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a été la seconde</a:t>
            </a:r>
            <a:r>
              <a:rPr lang="fr-FR" sz="2000" dirty="0" smtClean="0">
                <a:latin typeface="Calibri"/>
                <a:cs typeface="Calibri"/>
              </a:rPr>
              <a:t>.</a:t>
            </a:r>
            <a:endParaRPr lang="fr-FR" sz="2000" dirty="0">
              <a:latin typeface="Calibri"/>
              <a:cs typeface="Calibri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324544" y="-90264"/>
            <a:ext cx="9721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2015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pour libérer les articles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23455"/>
            <a:ext cx="8839200" cy="3098800"/>
          </a:xfrm>
          <a:prstGeom prst="rect">
            <a:avLst/>
          </a:prstGeom>
        </p:spPr>
      </p:pic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2" name="ZoneTexte 14"/>
          <p:cNvSpPr txBox="1">
            <a:spLocks noChangeArrowheads="1"/>
          </p:cNvSpPr>
          <p:nvPr/>
        </p:nvSpPr>
        <p:spPr bwMode="auto">
          <a:xfrm>
            <a:off x="1055626" y="4891807"/>
            <a:ext cx="705287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200" dirty="0" smtClean="0">
                <a:solidFill>
                  <a:srgbClr val="000000"/>
                </a:solidFill>
              </a:rPr>
              <a:t>Plateforme </a:t>
            </a:r>
            <a:r>
              <a:rPr lang="fr-FR" sz="2200" dirty="0" smtClean="0">
                <a:solidFill>
                  <a:srgbClr val="FF0000"/>
                </a:solidFill>
              </a:rPr>
              <a:t>créée </a:t>
            </a:r>
            <a:r>
              <a:rPr lang="fr-FR" sz="2200" dirty="0">
                <a:solidFill>
                  <a:srgbClr val="FF0000"/>
                </a:solidFill>
              </a:rPr>
              <a:t>e</a:t>
            </a:r>
            <a:r>
              <a:rPr lang="fr-FR" sz="2200" dirty="0" smtClean="0">
                <a:solidFill>
                  <a:srgbClr val="FF0000"/>
                </a:solidFill>
              </a:rPr>
              <a:t>n 2014 par Antonin </a:t>
            </a:r>
            <a:r>
              <a:rPr lang="fr-FR" sz="2200" dirty="0" err="1" smtClean="0">
                <a:solidFill>
                  <a:srgbClr val="FF0000"/>
                </a:solidFill>
              </a:rPr>
              <a:t>Delpeuch</a:t>
            </a:r>
            <a:r>
              <a:rPr lang="fr-FR" sz="2200" dirty="0" smtClean="0"/>
              <a:t> </a:t>
            </a:r>
          </a:p>
          <a:p>
            <a:pPr algn="ctr"/>
            <a:r>
              <a:rPr lang="fr-FR" sz="2200" dirty="0" smtClean="0"/>
              <a:t>quand il était étudiant en math-informatique à l’ENS Paris.</a:t>
            </a:r>
            <a:endParaRPr lang="fr-FR" sz="2200" dirty="0" smtClean="0">
              <a:solidFill>
                <a:srgbClr val="FF0000"/>
              </a:solidFill>
            </a:endParaRPr>
          </a:p>
        </p:txBody>
      </p:sp>
      <p:sp>
        <p:nvSpPr>
          <p:cNvPr id="13" name="ZoneTexte 8"/>
          <p:cNvSpPr txBox="1">
            <a:spLocks noChangeArrowheads="1"/>
          </p:cNvSpPr>
          <p:nvPr/>
        </p:nvSpPr>
        <p:spPr bwMode="auto">
          <a:xfrm>
            <a:off x="107504" y="1095127"/>
            <a:ext cx="8964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i="1" dirty="0" smtClean="0">
                <a:solidFill>
                  <a:srgbClr val="28C191"/>
                </a:solidFill>
              </a:rPr>
              <a:t>‘</a:t>
            </a:r>
            <a:r>
              <a:rPr lang="fr-FR" sz="2200" i="1" dirty="0" smtClean="0">
                <a:solidFill>
                  <a:srgbClr val="28C191"/>
                </a:solidFill>
              </a:rPr>
              <a:t>Trouver vos articles bloqués par des péages </a:t>
            </a:r>
            <a:r>
              <a:rPr lang="fr-FR" sz="2200" i="1" dirty="0">
                <a:solidFill>
                  <a:srgbClr val="28C191"/>
                </a:solidFill>
              </a:rPr>
              <a:t>e</a:t>
            </a:r>
            <a:r>
              <a:rPr lang="fr-FR" sz="2200" i="1" dirty="0" smtClean="0">
                <a:solidFill>
                  <a:srgbClr val="28C191"/>
                </a:solidFill>
              </a:rPr>
              <a:t>t libérez-les en un clic!’</a:t>
            </a:r>
            <a:endParaRPr lang="fr-FR" sz="2200" b="0" i="1" dirty="0">
              <a:solidFill>
                <a:srgbClr val="28C191"/>
              </a:solidFill>
            </a:endParaRPr>
          </a:p>
        </p:txBody>
      </p:sp>
      <p:sp>
        <p:nvSpPr>
          <p:cNvPr id="10" name="ZoneTexte 14"/>
          <p:cNvSpPr txBox="1"/>
          <p:nvPr/>
        </p:nvSpPr>
        <p:spPr>
          <a:xfrm>
            <a:off x="2915816" y="5766355"/>
            <a:ext cx="3808040" cy="64633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dissem.in</a:t>
            </a:r>
            <a:endParaRPr lang="fr-FR" i="1" dirty="0" smtClean="0">
              <a:latin typeface="Times"/>
            </a:endParaRPr>
          </a:p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github.com</a:t>
            </a:r>
            <a:r>
              <a:rPr lang="fr-FR" i="1" dirty="0">
                <a:latin typeface="Times"/>
              </a:rPr>
              <a:t>/</a:t>
            </a:r>
            <a:r>
              <a:rPr lang="fr-FR" i="1" dirty="0" err="1" smtClean="0">
                <a:latin typeface="Times"/>
              </a:rPr>
              <a:t>dissemin</a:t>
            </a:r>
            <a:endParaRPr lang="fr-FR" i="1" dirty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946915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Plateforme faite par des chercheurs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448840"/>
            <a:ext cx="1752600" cy="17145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00" y="4474240"/>
            <a:ext cx="1803400" cy="16891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664" y="4437112"/>
            <a:ext cx="1793136" cy="172622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642" y="4458631"/>
            <a:ext cx="1733550" cy="170667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010400" y="6087140"/>
            <a:ext cx="21336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i="1" dirty="0" smtClean="0">
                <a:solidFill>
                  <a:srgbClr val="3366FF"/>
                </a:solidFill>
              </a:rPr>
              <a:t>Pablo </a:t>
            </a:r>
            <a:r>
              <a:rPr lang="fr-FR" sz="2300" i="1" dirty="0" err="1" smtClean="0">
                <a:solidFill>
                  <a:srgbClr val="3366FF"/>
                </a:solidFill>
              </a:rPr>
              <a:t>Rauzy</a:t>
            </a:r>
            <a:endParaRPr lang="fr-FR" sz="2300" i="1" dirty="0">
              <a:solidFill>
                <a:srgbClr val="3366FF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6200" y="6098064"/>
            <a:ext cx="218339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i="1" dirty="0" smtClean="0">
                <a:solidFill>
                  <a:srgbClr val="3366FF"/>
                </a:solidFill>
              </a:rPr>
              <a:t>Antoine </a:t>
            </a:r>
            <a:r>
              <a:rPr lang="fr-FR" sz="2300" i="1" dirty="0" err="1" smtClean="0">
                <a:solidFill>
                  <a:srgbClr val="3366FF"/>
                </a:solidFill>
              </a:rPr>
              <a:t>Amarilli</a:t>
            </a:r>
            <a:endParaRPr lang="fr-FR" sz="2300" i="1" dirty="0">
              <a:solidFill>
                <a:srgbClr val="3366F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800600" y="6098064"/>
            <a:ext cx="171748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i="1" dirty="0" smtClean="0">
                <a:solidFill>
                  <a:srgbClr val="3366FF"/>
                </a:solidFill>
              </a:rPr>
              <a:t>Marie Farge</a:t>
            </a:r>
            <a:endParaRPr lang="fr-FR" sz="2300" i="1" dirty="0">
              <a:solidFill>
                <a:srgbClr val="3366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209800" y="6098064"/>
            <a:ext cx="237724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i="1" dirty="0" smtClean="0">
                <a:solidFill>
                  <a:srgbClr val="3366FF"/>
                </a:solidFill>
              </a:rPr>
              <a:t>Thomas </a:t>
            </a:r>
            <a:r>
              <a:rPr lang="fr-FR" sz="2300" i="1" dirty="0" err="1" smtClean="0">
                <a:solidFill>
                  <a:srgbClr val="3366FF"/>
                </a:solidFill>
              </a:rPr>
              <a:t>Bourgeat</a:t>
            </a:r>
            <a:endParaRPr lang="fr-FR" sz="2300" i="1" dirty="0">
              <a:solidFill>
                <a:srgbClr val="3366FF"/>
              </a:solidFill>
            </a:endParaRPr>
          </a:p>
        </p:txBody>
      </p:sp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266952" y="950168"/>
            <a:ext cx="8660105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/>
              <a:t>La plate-forme </a:t>
            </a:r>
            <a:r>
              <a:rPr lang="fr-FR" sz="2300" i="1" dirty="0" err="1" smtClean="0"/>
              <a:t>dissem.in</a:t>
            </a:r>
            <a:r>
              <a:rPr lang="fr-FR" sz="2300" dirty="0" smtClean="0"/>
              <a:t> est développée par </a:t>
            </a:r>
            <a:r>
              <a:rPr lang="fr-FR" sz="2300" dirty="0" smtClean="0">
                <a:solidFill>
                  <a:srgbClr val="3366FF"/>
                </a:solidFill>
              </a:rPr>
              <a:t>l’association </a:t>
            </a:r>
            <a:r>
              <a:rPr lang="fr-FR" sz="2300" i="1" dirty="0" smtClean="0">
                <a:solidFill>
                  <a:srgbClr val="3366FF"/>
                </a:solidFill>
              </a:rPr>
              <a:t>CAPSH</a:t>
            </a:r>
          </a:p>
          <a:p>
            <a:pPr algn="ctr"/>
            <a:r>
              <a:rPr lang="fr-FR" sz="2300" i="1" dirty="0" smtClean="0">
                <a:solidFill>
                  <a:srgbClr val="3366FF"/>
                </a:solidFill>
              </a:rPr>
              <a:t>(Comité pour l’Accessibilité aux Publications </a:t>
            </a:r>
            <a:r>
              <a:rPr lang="fr-FR" sz="2300" i="1" dirty="0">
                <a:solidFill>
                  <a:srgbClr val="3366FF"/>
                </a:solidFill>
              </a:rPr>
              <a:t>e</a:t>
            </a:r>
            <a:r>
              <a:rPr lang="fr-FR" sz="2300" i="1" dirty="0" smtClean="0">
                <a:solidFill>
                  <a:srgbClr val="3366FF"/>
                </a:solidFill>
              </a:rPr>
              <a:t>n Sciences et Humanités) </a:t>
            </a:r>
          </a:p>
          <a:p>
            <a:pPr algn="ctr"/>
            <a:r>
              <a:rPr lang="fr-FR" sz="2300" dirty="0">
                <a:solidFill>
                  <a:srgbClr val="28C191"/>
                </a:solidFill>
              </a:rPr>
              <a:t>c</a:t>
            </a:r>
            <a:r>
              <a:rPr lang="fr-FR" sz="2300" dirty="0" smtClean="0">
                <a:solidFill>
                  <a:srgbClr val="28C191"/>
                </a:solidFill>
              </a:rPr>
              <a:t>réée le </a:t>
            </a:r>
            <a:r>
              <a:rPr lang="fr-FR" sz="2300" i="1" dirty="0" smtClean="0">
                <a:solidFill>
                  <a:srgbClr val="28C191"/>
                </a:solidFill>
              </a:rPr>
              <a:t>5 Septembre 2015 </a:t>
            </a:r>
            <a:r>
              <a:rPr lang="fr-FR" sz="2300" dirty="0" smtClean="0">
                <a:solidFill>
                  <a:srgbClr val="28C191"/>
                </a:solidFill>
              </a:rPr>
              <a:t>et domiciliée à Cluny (Saône-et-Loire).</a:t>
            </a:r>
          </a:p>
        </p:txBody>
      </p:sp>
      <p:pic>
        <p:nvPicPr>
          <p:cNvPr id="25" name="Image 24" descr="Screen Shot 2016-06-11 at 16.41.0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4005064"/>
            <a:ext cx="5715000" cy="400050"/>
          </a:xfrm>
          <a:prstGeom prst="rect">
            <a:avLst/>
          </a:prstGeom>
        </p:spPr>
      </p:pic>
      <p:pic>
        <p:nvPicPr>
          <p:cNvPr id="26" name="Image 25" descr="Screen Shot 2016-06-11 at 12.53.4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9772" y="2658616"/>
            <a:ext cx="1264596" cy="914400"/>
          </a:xfrm>
          <a:prstGeom prst="rect">
            <a:avLst/>
          </a:prstGeom>
        </p:spPr>
      </p:pic>
      <p:pic>
        <p:nvPicPr>
          <p:cNvPr id="27" name="Image 26" descr="Screen Shot 2016-06-11 at 16.48.5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8636" y="2060848"/>
            <a:ext cx="1971476" cy="1923096"/>
          </a:xfrm>
          <a:prstGeom prst="rect">
            <a:avLst/>
          </a:prstGeom>
        </p:spPr>
      </p:pic>
      <p:pic>
        <p:nvPicPr>
          <p:cNvPr id="29" name="Image 28" descr="Screen Shot 2016-06-11 at 16.59.3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20" y="2321768"/>
            <a:ext cx="3136900" cy="1066800"/>
          </a:xfrm>
          <a:prstGeom prst="rect">
            <a:avLst/>
          </a:prstGeom>
        </p:spPr>
      </p:pic>
      <p:pic>
        <p:nvPicPr>
          <p:cNvPr id="30" name="Image 29" descr="Screen Shot 2016-06-11 at 16.56.0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2048" y="2132856"/>
            <a:ext cx="2692400" cy="578532"/>
          </a:xfrm>
          <a:prstGeom prst="rect">
            <a:avLst/>
          </a:prstGeom>
        </p:spPr>
      </p:pic>
      <p:pic>
        <p:nvPicPr>
          <p:cNvPr id="23" name="Picture 22" descr="CC-B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24" name="ZoneTexte 19"/>
          <p:cNvSpPr txBox="1"/>
          <p:nvPr/>
        </p:nvSpPr>
        <p:spPr>
          <a:xfrm>
            <a:off x="1115616" y="3501008"/>
            <a:ext cx="237522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i="1" dirty="0" smtClean="0">
                <a:solidFill>
                  <a:srgbClr val="FF0000"/>
                </a:solidFill>
              </a:rPr>
              <a:t>Antonin </a:t>
            </a:r>
            <a:r>
              <a:rPr lang="fr-FR" sz="2300" i="1" dirty="0" err="1" smtClean="0">
                <a:solidFill>
                  <a:srgbClr val="FF0000"/>
                </a:solidFill>
              </a:rPr>
              <a:t>Delpeuch</a:t>
            </a:r>
            <a:endParaRPr lang="fr-FR" sz="2300" i="1" dirty="0">
              <a:solidFill>
                <a:srgbClr val="FF0000"/>
              </a:solidFill>
            </a:endParaRPr>
          </a:p>
        </p:txBody>
      </p:sp>
      <p:sp>
        <p:nvSpPr>
          <p:cNvPr id="28" name="ZoneTexte 14"/>
          <p:cNvSpPr txBox="1"/>
          <p:nvPr/>
        </p:nvSpPr>
        <p:spPr>
          <a:xfrm>
            <a:off x="5701209" y="3563724"/>
            <a:ext cx="3191271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openscholarchampions.eu</a:t>
            </a:r>
            <a:endParaRPr lang="fr-FR" i="1" dirty="0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60249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ultiscale_Open_Sci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048" y="-504056"/>
            <a:ext cx="7668344" cy="78934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44208" y="4811668"/>
            <a:ext cx="2641675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Publications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é</a:t>
            </a:r>
            <a:r>
              <a:rPr lang="en-US" sz="2400" dirty="0" err="1" smtClean="0">
                <a:solidFill>
                  <a:srgbClr val="FF0000"/>
                </a:solidFill>
              </a:rPr>
              <a:t>valuées</a:t>
            </a:r>
            <a:r>
              <a:rPr lang="en-US" sz="2400" dirty="0" smtClean="0">
                <a:solidFill>
                  <a:srgbClr val="FF0000"/>
                </a:solidFill>
              </a:rPr>
              <a:t> par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l</a:t>
            </a:r>
            <a:r>
              <a:rPr lang="en-US" sz="2400" dirty="0" smtClean="0">
                <a:solidFill>
                  <a:srgbClr val="FF0000"/>
                </a:solidFill>
              </a:rPr>
              <a:t>es pairs pour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les </a:t>
            </a:r>
            <a:r>
              <a:rPr lang="en-US" sz="2400" dirty="0" err="1" smtClean="0">
                <a:solidFill>
                  <a:srgbClr val="FF0000"/>
                </a:solidFill>
              </a:rPr>
              <a:t>chercheurs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6216" y="2939460"/>
            <a:ext cx="2294168" cy="1569660"/>
          </a:xfrm>
          <a:prstGeom prst="rect">
            <a:avLst/>
          </a:prstGeom>
          <a:noFill/>
          <a:ln>
            <a:solidFill>
              <a:srgbClr val="28C19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Publications</a:t>
            </a:r>
          </a:p>
          <a:p>
            <a:pPr algn="ctr"/>
            <a:r>
              <a:rPr lang="en-US" sz="2400" dirty="0">
                <a:solidFill>
                  <a:srgbClr val="28C191"/>
                </a:solidFill>
              </a:rPr>
              <a:t>d</a:t>
            </a:r>
            <a:r>
              <a:rPr lang="en-US" sz="2400" dirty="0" smtClean="0">
                <a:solidFill>
                  <a:srgbClr val="28C191"/>
                </a:solidFill>
              </a:rPr>
              <a:t>e </a:t>
            </a:r>
            <a:r>
              <a:rPr lang="en-US" sz="2400" dirty="0" err="1" smtClean="0">
                <a:solidFill>
                  <a:srgbClr val="28C191"/>
                </a:solidFill>
              </a:rPr>
              <a:t>veille</a:t>
            </a:r>
            <a:endParaRPr lang="en-US" sz="2400" dirty="0" smtClean="0">
              <a:solidFill>
                <a:srgbClr val="28C191"/>
              </a:solidFill>
            </a:endParaRPr>
          </a:p>
          <a:p>
            <a:pPr algn="ctr"/>
            <a:r>
              <a:rPr lang="en-US" sz="2400" dirty="0" err="1" smtClean="0">
                <a:solidFill>
                  <a:srgbClr val="28C191"/>
                </a:solidFill>
              </a:rPr>
              <a:t>scientifique</a:t>
            </a:r>
            <a:r>
              <a:rPr lang="en-US" sz="2400" dirty="0" smtClean="0">
                <a:solidFill>
                  <a:srgbClr val="28C191"/>
                </a:solidFill>
              </a:rPr>
              <a:t> pour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les </a:t>
            </a:r>
            <a:r>
              <a:rPr lang="en-US" sz="2400" dirty="0" err="1" smtClean="0">
                <a:solidFill>
                  <a:srgbClr val="28C191"/>
                </a:solidFill>
              </a:rPr>
              <a:t>entreprises</a:t>
            </a:r>
            <a:endParaRPr lang="en-US" sz="2400" dirty="0" smtClean="0">
              <a:solidFill>
                <a:srgbClr val="28C19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8678" y="1211268"/>
            <a:ext cx="2289786" cy="156966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3366FF"/>
                </a:solidFill>
              </a:rPr>
              <a:t>Publications</a:t>
            </a:r>
          </a:p>
          <a:p>
            <a:pPr algn="ctr"/>
            <a:r>
              <a:rPr lang="en-US" sz="2400" dirty="0" err="1">
                <a:solidFill>
                  <a:srgbClr val="3366FF"/>
                </a:solidFill>
              </a:rPr>
              <a:t>d</a:t>
            </a:r>
            <a:r>
              <a:rPr lang="en-US" sz="2400" dirty="0" err="1" smtClean="0">
                <a:solidFill>
                  <a:srgbClr val="3366FF"/>
                </a:solidFill>
              </a:rPr>
              <a:t>’information</a:t>
            </a:r>
            <a:endParaRPr lang="en-US" sz="2400" dirty="0" smtClean="0">
              <a:solidFill>
                <a:srgbClr val="3366FF"/>
              </a:solidFill>
            </a:endParaRPr>
          </a:p>
          <a:p>
            <a:pPr algn="ctr"/>
            <a:r>
              <a:rPr lang="en-US" sz="2400" dirty="0" err="1">
                <a:solidFill>
                  <a:srgbClr val="3366FF"/>
                </a:solidFill>
              </a:rPr>
              <a:t>s</a:t>
            </a:r>
            <a:r>
              <a:rPr lang="en-US" sz="2400" dirty="0" err="1" smtClean="0">
                <a:solidFill>
                  <a:srgbClr val="3366FF"/>
                </a:solidFill>
              </a:rPr>
              <a:t>cientifique</a:t>
            </a:r>
            <a:r>
              <a:rPr lang="en-US" sz="2400" dirty="0" smtClean="0">
                <a:solidFill>
                  <a:srgbClr val="3366FF"/>
                </a:solidFill>
              </a:rPr>
              <a:t> pour</a:t>
            </a:r>
          </a:p>
          <a:p>
            <a:pPr algn="ctr"/>
            <a:r>
              <a:rPr lang="en-US" sz="2400" dirty="0">
                <a:solidFill>
                  <a:srgbClr val="3366FF"/>
                </a:solidFill>
              </a:rPr>
              <a:t>l</a:t>
            </a:r>
            <a:r>
              <a:rPr lang="en-US" sz="2400" dirty="0" smtClean="0">
                <a:solidFill>
                  <a:srgbClr val="3366FF"/>
                </a:solidFill>
              </a:rPr>
              <a:t>es </a:t>
            </a:r>
            <a:r>
              <a:rPr lang="en-US" sz="2400" dirty="0" err="1" smtClean="0">
                <a:solidFill>
                  <a:srgbClr val="3366FF"/>
                </a:solidFill>
              </a:rPr>
              <a:t>citoyens</a:t>
            </a:r>
            <a:endParaRPr lang="en-US" sz="2400" dirty="0" smtClean="0">
              <a:solidFill>
                <a:srgbClr val="3366FF"/>
              </a:solidFill>
            </a:endParaRP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4" name="ZoneTexte 7"/>
          <p:cNvSpPr txBox="1"/>
          <p:nvPr/>
        </p:nvSpPr>
        <p:spPr>
          <a:xfrm>
            <a:off x="899592" y="6834862"/>
            <a:ext cx="4781736" cy="338554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>
                <a:latin typeface="Times"/>
              </a:rPr>
              <a:t>http</a:t>
            </a:r>
            <a:r>
              <a:rPr lang="fr-FR" sz="1600" i="1" dirty="0">
                <a:latin typeface="Times"/>
              </a:rPr>
              <a:t>://</a:t>
            </a:r>
            <a:r>
              <a:rPr lang="fr-FR" sz="1600" i="1" dirty="0" err="1">
                <a:latin typeface="Times"/>
              </a:rPr>
              <a:t>openscience.ens.fr</a:t>
            </a:r>
            <a:r>
              <a:rPr lang="fr-FR" sz="1600" i="1" dirty="0">
                <a:latin typeface="Times"/>
              </a:rPr>
              <a:t>/MARIE_FARGE</a:t>
            </a:r>
            <a:r>
              <a:rPr lang="fr-FR" sz="1600" i="1" dirty="0" smtClean="0">
                <a:latin typeface="Times"/>
              </a:rPr>
              <a:t>/</a:t>
            </a:r>
          </a:p>
        </p:txBody>
      </p:sp>
      <p:sp>
        <p:nvSpPr>
          <p:cNvPr id="2" name="Rectangle 1"/>
          <p:cNvSpPr/>
          <p:nvPr/>
        </p:nvSpPr>
        <p:spPr>
          <a:xfrm>
            <a:off x="539552" y="611396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Le 9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Septembre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2016 je </a:t>
            </a:r>
            <a:r>
              <a:rPr lang="en-US" sz="2000" i="1" dirty="0" err="1" smtClean="0">
                <a:solidFill>
                  <a:srgbClr val="FF0000"/>
                </a:solidFill>
              </a:rPr>
              <a:t>rédige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ce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diagramme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à</a:t>
            </a:r>
            <a:r>
              <a:rPr lang="en-US" sz="2000" i="1" dirty="0" smtClean="0">
                <a:solidFill>
                  <a:srgbClr val="FF0000"/>
                </a:solidFill>
              </a:rPr>
              <a:t> la </a:t>
            </a:r>
            <a:r>
              <a:rPr lang="en-US" sz="2000" i="1" dirty="0" err="1" smtClean="0">
                <a:solidFill>
                  <a:srgbClr val="FF0000"/>
                </a:solidFill>
              </a:rPr>
              <a:t>demande</a:t>
            </a:r>
            <a:r>
              <a:rPr lang="en-US" sz="2000" i="1" dirty="0" smtClean="0">
                <a:solidFill>
                  <a:srgbClr val="FF0000"/>
                </a:solidFill>
              </a:rPr>
              <a:t> de Carlos </a:t>
            </a:r>
            <a:r>
              <a:rPr lang="en-US" sz="2000" i="1" dirty="0" err="1" smtClean="0">
                <a:solidFill>
                  <a:srgbClr val="FF0000"/>
                </a:solidFill>
              </a:rPr>
              <a:t>Moedas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44208" y="260648"/>
            <a:ext cx="23610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LA SCIENCE OUVERTE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7241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2627784" y="1187460"/>
            <a:ext cx="4176464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 smtClean="0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 </a:t>
            </a:r>
            <a:endParaRPr lang="fr-FR" i="1" dirty="0">
              <a:latin typeface="Times"/>
            </a:endParaRP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9" name="ZoneTexte 3"/>
          <p:cNvSpPr txBox="1"/>
          <p:nvPr/>
        </p:nvSpPr>
        <p:spPr>
          <a:xfrm>
            <a:off x="3131840" y="6093296"/>
            <a:ext cx="3096344" cy="64633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 smtClean="0">
                <a:latin typeface="Times"/>
              </a:rPr>
              <a:t>marie.farge</a:t>
            </a:r>
            <a:r>
              <a:rPr lang="fr-FR" i="1" dirty="0" err="1">
                <a:latin typeface="Times"/>
              </a:rPr>
              <a:t>@</a:t>
            </a:r>
            <a:r>
              <a:rPr lang="fr-FR" i="1" dirty="0" err="1" smtClean="0">
                <a:latin typeface="Times"/>
              </a:rPr>
              <a:t>ens.fr</a:t>
            </a:r>
            <a:endParaRPr lang="fr-FR" i="1" dirty="0" smtClean="0">
              <a:latin typeface="Times"/>
            </a:endParaRPr>
          </a:p>
          <a:p>
            <a:pPr algn="ctr"/>
            <a:r>
              <a:rPr lang="fr-FR" i="1" dirty="0" smtClean="0">
                <a:latin typeface="Times"/>
              </a:rPr>
              <a:t>http</a:t>
            </a:r>
            <a:r>
              <a:rPr lang="fr-FR" i="1" dirty="0">
                <a:latin typeface="Times"/>
              </a:rPr>
              <a:t>:/</a:t>
            </a:r>
            <a:r>
              <a:rPr lang="fr-FR" i="1" dirty="0" smtClean="0">
                <a:latin typeface="Times"/>
              </a:rPr>
              <a:t>/</a:t>
            </a:r>
            <a:r>
              <a:rPr lang="fr-FR" i="1" dirty="0" err="1" smtClean="0">
                <a:latin typeface="Times"/>
              </a:rPr>
              <a:t>wavelets.ens.fr</a:t>
            </a:r>
            <a:r>
              <a:rPr lang="fr-FR" i="1" dirty="0" smtClean="0">
                <a:latin typeface="Times"/>
              </a:rPr>
              <a:t> </a:t>
            </a:r>
            <a:endParaRPr lang="fr-FR" i="1" dirty="0">
              <a:latin typeface="Times"/>
            </a:endParaRPr>
          </a:p>
        </p:txBody>
      </p:sp>
      <p:sp>
        <p:nvSpPr>
          <p:cNvPr id="10" name="ZoneTexte 3"/>
          <p:cNvSpPr txBox="1"/>
          <p:nvPr/>
        </p:nvSpPr>
        <p:spPr>
          <a:xfrm>
            <a:off x="2627784" y="4077072"/>
            <a:ext cx="4176464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/MARIE_FARGE </a:t>
            </a:r>
            <a:endParaRPr lang="fr-FR" i="1" dirty="0">
              <a:latin typeface="Time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665851"/>
            <a:ext cx="5615608" cy="24112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512" y="4509120"/>
            <a:ext cx="3234680" cy="1474031"/>
          </a:xfrm>
          <a:prstGeom prst="rect">
            <a:avLst/>
          </a:prstGeom>
        </p:spPr>
      </p:pic>
      <p:cxnSp>
        <p:nvCxnSpPr>
          <p:cNvPr id="13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531627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Pour plus d’information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9264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598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52536" y="-99392"/>
            <a:ext cx="9721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‘moissonne’ les articles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9" name="直線コネクタ 14"/>
          <p:cNvCxnSpPr>
            <a:cxnSpLocks noChangeShapeType="1"/>
          </p:cNvCxnSpPr>
          <p:nvPr/>
        </p:nvCxnSpPr>
        <p:spPr bwMode="auto">
          <a:xfrm>
            <a:off x="35496" y="980728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43608"/>
            <a:ext cx="8304845" cy="5841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6056" y="5097378"/>
            <a:ext cx="3456384" cy="70788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>
                <a:solidFill>
                  <a:srgbClr val="28C191"/>
                </a:solidFill>
              </a:rPr>
              <a:t>Dissem.in</a:t>
            </a:r>
            <a:r>
              <a:rPr lang="en-US" sz="2000" dirty="0" smtClean="0">
                <a:solidFill>
                  <a:srgbClr val="28C191"/>
                </a:solidFill>
              </a:rPr>
              <a:t> explore </a:t>
            </a:r>
            <a:r>
              <a:rPr lang="en-US" sz="2000" dirty="0" err="1" smtClean="0">
                <a:solidFill>
                  <a:srgbClr val="28C191"/>
                </a:solidFill>
              </a:rPr>
              <a:t>parmi</a:t>
            </a:r>
            <a:endParaRPr lang="en-US" sz="2000" dirty="0" smtClean="0">
              <a:solidFill>
                <a:srgbClr val="28C191"/>
              </a:solidFill>
            </a:endParaRPr>
          </a:p>
          <a:p>
            <a:pPr algn="ctr"/>
            <a:r>
              <a:rPr lang="en-US" sz="2000" dirty="0" smtClean="0">
                <a:solidFill>
                  <a:srgbClr val="28C191"/>
                </a:solidFill>
              </a:rPr>
              <a:t>plus de 100 millions </a:t>
            </a:r>
            <a:r>
              <a:rPr lang="en-US" sz="2000" dirty="0" err="1" smtClean="0">
                <a:solidFill>
                  <a:srgbClr val="28C191"/>
                </a:solidFill>
              </a:rPr>
              <a:t>d’articles</a:t>
            </a:r>
            <a:endParaRPr lang="en-US" sz="2000" dirty="0" smtClean="0">
              <a:solidFill>
                <a:srgbClr val="28C191"/>
              </a:solidFill>
            </a:endParaRP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ZoneTexte 5"/>
          <p:cNvSpPr txBox="1"/>
          <p:nvPr/>
        </p:nvSpPr>
        <p:spPr>
          <a:xfrm>
            <a:off x="755576" y="2267580"/>
            <a:ext cx="7488832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 Entrez ici le prénom puis le nom du chercheur dont vous cherchez les articles </a:t>
            </a:r>
          </a:p>
        </p:txBody>
      </p:sp>
    </p:spTree>
    <p:extLst>
      <p:ext uri="{BB962C8B-B14F-4D97-AF65-F5344CB8AC3E}">
        <p14:creationId xmlns:p14="http://schemas.microsoft.com/office/powerpoint/2010/main" val="1356566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858" y="613693"/>
            <a:ext cx="9601200" cy="56956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268760" y="1700808"/>
            <a:ext cx="6230241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    Les articles déjà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en </a:t>
            </a:r>
            <a:r>
              <a:rPr lang="en-US" sz="2000" dirty="0" err="1" smtClean="0">
                <a:solidFill>
                  <a:srgbClr val="FF0000"/>
                </a:solidFill>
              </a:rPr>
              <a:t>accès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libre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                                        </a:t>
            </a:r>
            <a:r>
              <a:rPr lang="en-US" sz="2000" dirty="0" err="1" smtClean="0">
                <a:solidFill>
                  <a:srgbClr val="FF0000"/>
                </a:solidFill>
              </a:rPr>
              <a:t>sont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téléchargeables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gratuitement</a:t>
            </a:r>
            <a:r>
              <a:rPr lang="en-US" sz="2000" dirty="0" smtClean="0">
                <a:solidFill>
                  <a:srgbClr val="FF0000"/>
                </a:solidFill>
              </a:rPr>
              <a:t> :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3429000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4571836"/>
            <a:ext cx="792088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5939988"/>
            <a:ext cx="792088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0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_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15" y="0"/>
            <a:ext cx="873177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754" y="980728"/>
            <a:ext cx="4790795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Les articles pas encore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en </a:t>
            </a:r>
            <a:r>
              <a:rPr lang="en-US" sz="2000" dirty="0" err="1" smtClean="0">
                <a:solidFill>
                  <a:srgbClr val="FF0000"/>
                </a:solidFill>
              </a:rPr>
              <a:t>accès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libre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peuvent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l</a:t>
            </a:r>
            <a:r>
              <a:rPr lang="en-US" sz="2000" dirty="0" smtClean="0">
                <a:solidFill>
                  <a:srgbClr val="FF0000"/>
                </a:solidFill>
              </a:rPr>
              <a:t>e </a:t>
            </a:r>
            <a:r>
              <a:rPr lang="en-US" sz="2000" dirty="0" err="1" smtClean="0">
                <a:solidFill>
                  <a:srgbClr val="FF0000"/>
                </a:solidFill>
              </a:rPr>
              <a:t>devenir</a:t>
            </a:r>
            <a:r>
              <a:rPr lang="en-US" sz="2000" dirty="0" smtClean="0">
                <a:solidFill>
                  <a:srgbClr val="FF0000"/>
                </a:solidFill>
              </a:rPr>
              <a:t> en </a:t>
            </a:r>
            <a:r>
              <a:rPr lang="en-US" sz="2000" dirty="0" err="1" smtClean="0">
                <a:solidFill>
                  <a:srgbClr val="FF0000"/>
                </a:solidFill>
              </a:rPr>
              <a:t>deux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clics</a:t>
            </a:r>
            <a:r>
              <a:rPr lang="en-US" sz="2000" dirty="0" smtClean="0">
                <a:solidFill>
                  <a:srgbClr val="FF0000"/>
                </a:solidFill>
              </a:rPr>
              <a:t>, et </a:t>
            </a:r>
            <a:r>
              <a:rPr lang="en-US" sz="2000" dirty="0" err="1" smtClean="0">
                <a:solidFill>
                  <a:srgbClr val="FF0000"/>
                </a:solidFill>
              </a:rPr>
              <a:t>ce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gratuitement</a:t>
            </a:r>
            <a:r>
              <a:rPr lang="en-US" sz="2000" dirty="0" smtClean="0">
                <a:solidFill>
                  <a:srgbClr val="FF0000"/>
                </a:solidFill>
              </a:rPr>
              <a:t> :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2843644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1600" y="3923764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71600" y="5291916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396552" y="-90264"/>
            <a:ext cx="950505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 Le code de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est en accès libre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8" name="Image 7" descr="Screen Shot 2016-06-07 at 16.53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1006033"/>
            <a:ext cx="9144000" cy="6023367"/>
          </a:xfrm>
          <a:prstGeom prst="rect">
            <a:avLst/>
          </a:prstGeom>
        </p:spPr>
      </p:pic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9" name="ZoneTexte 3"/>
          <p:cNvSpPr txBox="1"/>
          <p:nvPr/>
        </p:nvSpPr>
        <p:spPr>
          <a:xfrm>
            <a:off x="5565998" y="5445224"/>
            <a:ext cx="1969785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Le téléchargement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du code source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est gratuit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0521" y="1700808"/>
            <a:ext cx="667987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 </a:t>
            </a:r>
            <a:r>
              <a:rPr lang="en-US" dirty="0" smtClean="0">
                <a:solidFill>
                  <a:srgbClr val="28C191"/>
                </a:solidFill>
              </a:rPr>
              <a:t>  Le code source </a:t>
            </a:r>
            <a:r>
              <a:rPr lang="en-US" dirty="0" err="1" smtClean="0">
                <a:solidFill>
                  <a:srgbClr val="28C191"/>
                </a:solidFill>
              </a:rPr>
              <a:t>est</a:t>
            </a:r>
            <a:r>
              <a:rPr lang="en-US" dirty="0" smtClean="0">
                <a:solidFill>
                  <a:srgbClr val="28C191"/>
                </a:solidFill>
              </a:rPr>
              <a:t> </a:t>
            </a:r>
            <a:r>
              <a:rPr lang="en-US" dirty="0" err="1" smtClean="0">
                <a:solidFill>
                  <a:srgbClr val="28C191"/>
                </a:solidFill>
              </a:rPr>
              <a:t>téléchargeable</a:t>
            </a:r>
            <a:r>
              <a:rPr lang="en-US" dirty="0" smtClean="0">
                <a:solidFill>
                  <a:srgbClr val="28C191"/>
                </a:solidFill>
              </a:rPr>
              <a:t> </a:t>
            </a:r>
            <a:r>
              <a:rPr lang="en-US" dirty="0" err="1" smtClean="0">
                <a:solidFill>
                  <a:srgbClr val="28C191"/>
                </a:solidFill>
              </a:rPr>
              <a:t>à</a:t>
            </a:r>
            <a:r>
              <a:rPr lang="en-US" dirty="0" smtClean="0">
                <a:solidFill>
                  <a:srgbClr val="28C191"/>
                </a:solidFill>
              </a:rPr>
              <a:t> </a:t>
            </a:r>
            <a:r>
              <a:rPr lang="en-US" dirty="0" err="1" smtClean="0">
                <a:solidFill>
                  <a:srgbClr val="28C191"/>
                </a:solidFill>
              </a:rPr>
              <a:t>partir</a:t>
            </a:r>
            <a:r>
              <a:rPr lang="en-US" dirty="0" smtClean="0">
                <a:solidFill>
                  <a:srgbClr val="28C191"/>
                </a:solidFill>
              </a:rPr>
              <a:t> de http://</a:t>
            </a:r>
            <a:r>
              <a:rPr lang="en-US" dirty="0" err="1" smtClean="0">
                <a:solidFill>
                  <a:srgbClr val="28C191"/>
                </a:solidFill>
              </a:rPr>
              <a:t>github.com</a:t>
            </a:r>
            <a:r>
              <a:rPr lang="en-US" dirty="0">
                <a:solidFill>
                  <a:srgbClr val="28C191"/>
                </a:solidFill>
              </a:rPr>
              <a:t> </a:t>
            </a:r>
            <a:r>
              <a:rPr lang="en-US" dirty="0" smtClean="0">
                <a:solidFill>
                  <a:srgbClr val="28C191"/>
                </a:solidFill>
              </a:rPr>
              <a:t>                        </a:t>
            </a:r>
            <a:endParaRPr lang="en-US" dirty="0">
              <a:solidFill>
                <a:srgbClr val="28C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7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3"/>
          <p:cNvSpPr txBox="1"/>
          <p:nvPr/>
        </p:nvSpPr>
        <p:spPr>
          <a:xfrm>
            <a:off x="2843808" y="4759984"/>
            <a:ext cx="3888432" cy="1477328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dissem.in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association.dissem.in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github.com</a:t>
            </a:r>
            <a:r>
              <a:rPr lang="fr-FR" i="1" dirty="0">
                <a:latin typeface="Times"/>
              </a:rPr>
              <a:t>/</a:t>
            </a:r>
            <a:r>
              <a:rPr lang="fr-FR" i="1" dirty="0" err="1">
                <a:latin typeface="Times"/>
              </a:rPr>
              <a:t>dissemin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>
                <a:latin typeface="Times"/>
              </a:rPr>
              <a:t>@</a:t>
            </a:r>
            <a:r>
              <a:rPr lang="fr-FR" i="1" dirty="0" err="1" smtClean="0">
                <a:latin typeface="Times"/>
              </a:rPr>
              <a:t>disseminOA</a:t>
            </a:r>
            <a:endParaRPr lang="fr-FR" i="1" dirty="0" smtClean="0">
              <a:latin typeface="Times"/>
            </a:endParaRPr>
          </a:p>
          <a:p>
            <a:pPr algn="ctr"/>
            <a:r>
              <a:rPr lang="fr-FR" i="1" dirty="0" err="1" smtClean="0">
                <a:latin typeface="Times"/>
              </a:rPr>
              <a:t>team</a:t>
            </a:r>
            <a:r>
              <a:rPr lang="fr-FR" i="1" dirty="0" err="1">
                <a:latin typeface="Times"/>
              </a:rPr>
              <a:t>@</a:t>
            </a:r>
            <a:r>
              <a:rPr lang="fr-FR" i="1" dirty="0" err="1" smtClean="0">
                <a:latin typeface="Times"/>
              </a:rPr>
              <a:t>dissem.in</a:t>
            </a:r>
            <a:endParaRPr lang="fr-FR" i="1" dirty="0">
              <a:latin typeface="Time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239" y="332656"/>
            <a:ext cx="5803105" cy="4032447"/>
          </a:xfrm>
          <a:prstGeom prst="rect">
            <a:avLst/>
          </a:prstGeom>
        </p:spPr>
      </p:pic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5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Second principe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-72008" y="1395348"/>
            <a:ext cx="9324528" cy="498598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000" b="0" dirty="0" smtClean="0">
              <a:latin typeface="Calibri"/>
            </a:endParaRPr>
          </a:p>
          <a:p>
            <a:pPr algn="ctr"/>
            <a:r>
              <a:rPr lang="en-US" sz="2200" dirty="0" smtClean="0"/>
              <a:t>La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reproductibilité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>
                <a:solidFill>
                  <a:srgbClr val="FF0000"/>
                </a:solidFill>
              </a:rPr>
              <a:t>des </a:t>
            </a:r>
            <a:r>
              <a:rPr lang="en-US" sz="2200" dirty="0" err="1" smtClean="0">
                <a:solidFill>
                  <a:srgbClr val="FF0000"/>
                </a:solidFill>
              </a:rPr>
              <a:t>résultats</a:t>
            </a:r>
            <a:r>
              <a:rPr lang="en-US" sz="2200" dirty="0">
                <a:solidFill>
                  <a:srgbClr val="28C191"/>
                </a:solidFill>
              </a:rPr>
              <a:t> </a:t>
            </a:r>
            <a:r>
              <a:rPr lang="en-US" sz="2200" dirty="0" smtClean="0">
                <a:solidFill>
                  <a:srgbClr val="FF0000"/>
                </a:solidFill>
              </a:rPr>
              <a:t>des </a:t>
            </a:r>
            <a:r>
              <a:rPr lang="en-US" sz="2200" dirty="0" err="1" smtClean="0">
                <a:solidFill>
                  <a:srgbClr val="FF0000"/>
                </a:solidFill>
              </a:rPr>
              <a:t>expériences</a:t>
            </a:r>
            <a:r>
              <a:rPr lang="en-US" sz="2200" dirty="0" smtClean="0"/>
              <a:t>, de </a:t>
            </a:r>
            <a:r>
              <a:rPr lang="en-US" sz="2200" dirty="0" err="1" smtClean="0"/>
              <a:t>laboratoire</a:t>
            </a:r>
            <a:r>
              <a:rPr lang="en-US" sz="2200" dirty="0" smtClean="0"/>
              <a:t> et des </a:t>
            </a:r>
          </a:p>
          <a:p>
            <a:pPr algn="ctr"/>
            <a:r>
              <a:rPr lang="en-US" sz="2200" dirty="0" err="1" smtClean="0"/>
              <a:t>expériences</a:t>
            </a:r>
            <a:r>
              <a:rPr lang="en-US" sz="2200" dirty="0" smtClean="0"/>
              <a:t> </a:t>
            </a:r>
            <a:r>
              <a:rPr lang="en-US" sz="2200" dirty="0" err="1" smtClean="0"/>
              <a:t>numériques</a:t>
            </a:r>
            <a:r>
              <a:rPr lang="en-US" sz="2200" dirty="0" smtClean="0"/>
              <a:t>, et </a:t>
            </a:r>
            <a:r>
              <a:rPr lang="en-US" sz="2200" dirty="0" err="1" smtClean="0"/>
              <a:t>l’</a:t>
            </a:r>
            <a:r>
              <a:rPr lang="en-US" sz="2200" dirty="0" err="1" smtClean="0">
                <a:solidFill>
                  <a:srgbClr val="FF0000"/>
                </a:solidFill>
              </a:rPr>
              <a:t>exactitude</a:t>
            </a:r>
            <a:r>
              <a:rPr lang="en-US" sz="2200" dirty="0" smtClean="0">
                <a:solidFill>
                  <a:srgbClr val="FF0000"/>
                </a:solidFill>
              </a:rPr>
              <a:t> des </a:t>
            </a:r>
            <a:r>
              <a:rPr lang="en-US" sz="2200" dirty="0" err="1" smtClean="0">
                <a:solidFill>
                  <a:srgbClr val="FF0000"/>
                </a:solidFill>
              </a:rPr>
              <a:t>théories</a:t>
            </a:r>
            <a:r>
              <a:rPr lang="en-US" sz="2200" dirty="0" smtClean="0">
                <a:solidFill>
                  <a:srgbClr val="FF0000"/>
                </a:solidFill>
              </a:rPr>
              <a:t> et des </a:t>
            </a:r>
            <a:r>
              <a:rPr lang="en-US" sz="2200" dirty="0" err="1" smtClean="0">
                <a:solidFill>
                  <a:srgbClr val="FF0000"/>
                </a:solidFill>
              </a:rPr>
              <a:t>calculs</a:t>
            </a:r>
            <a:endParaRPr lang="en-US" sz="2200" dirty="0" smtClean="0">
              <a:solidFill>
                <a:srgbClr val="FF0000"/>
              </a:solidFill>
            </a:endParaRPr>
          </a:p>
          <a:p>
            <a:pPr algn="ctr"/>
            <a:r>
              <a:rPr lang="en-US" sz="2200" dirty="0" err="1" smtClean="0">
                <a:solidFill>
                  <a:srgbClr val="000000"/>
                </a:solidFill>
              </a:rPr>
              <a:t>sont</a:t>
            </a:r>
            <a:r>
              <a:rPr lang="en-US" sz="2200" dirty="0" smtClean="0">
                <a:solidFill>
                  <a:srgbClr val="000000"/>
                </a:solidFill>
              </a:rPr>
              <a:t> les </a:t>
            </a:r>
            <a:r>
              <a:rPr lang="en-US" sz="2200" dirty="0" err="1" smtClean="0">
                <a:solidFill>
                  <a:srgbClr val="FF0000"/>
                </a:solidFill>
              </a:rPr>
              <a:t>fondations</a:t>
            </a:r>
            <a:r>
              <a:rPr lang="en-US" sz="2200" dirty="0" smtClean="0">
                <a:solidFill>
                  <a:srgbClr val="28C191"/>
                </a:solidFill>
              </a:rPr>
              <a:t> </a:t>
            </a:r>
            <a:r>
              <a:rPr lang="en-US" sz="2200" dirty="0" err="1" smtClean="0"/>
              <a:t>à</a:t>
            </a:r>
            <a:r>
              <a:rPr lang="en-US" sz="2200" dirty="0" smtClean="0"/>
              <a:t> </a:t>
            </a:r>
            <a:r>
              <a:rPr lang="en-US" sz="2200" dirty="0" err="1" smtClean="0"/>
              <a:t>partir</a:t>
            </a:r>
            <a:r>
              <a:rPr lang="en-US" sz="2200" dirty="0" smtClean="0"/>
              <a:t> </a:t>
            </a:r>
            <a:r>
              <a:rPr lang="en-US" sz="2200" dirty="0" err="1" smtClean="0"/>
              <a:t>desquelles</a:t>
            </a:r>
            <a:r>
              <a:rPr lang="en-US" sz="2200" dirty="0" smtClean="0"/>
              <a:t> les </a:t>
            </a:r>
            <a:r>
              <a:rPr lang="en-US" sz="2200" dirty="0" err="1" smtClean="0"/>
              <a:t>chercheurs</a:t>
            </a:r>
            <a:r>
              <a:rPr lang="en-US" sz="2200" dirty="0" smtClean="0"/>
              <a:t> </a:t>
            </a:r>
            <a:r>
              <a:rPr lang="en-US" sz="2200" dirty="0" err="1" smtClean="0"/>
              <a:t>construisent</a:t>
            </a:r>
            <a:r>
              <a:rPr lang="en-US" sz="2200" dirty="0" smtClean="0"/>
              <a:t>.</a:t>
            </a:r>
            <a:r>
              <a:rPr lang="en-US" sz="2200" dirty="0" smtClean="0">
                <a:solidFill>
                  <a:srgbClr val="28C191"/>
                </a:solidFill>
              </a:rPr>
              <a:t> 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 err="1" smtClean="0">
                <a:solidFill>
                  <a:srgbClr val="3366FF"/>
                </a:solidFill>
              </a:rPr>
              <a:t>L'objectivité</a:t>
            </a:r>
            <a:r>
              <a:rPr lang="en-US" sz="2200" dirty="0" smtClean="0">
                <a:solidFill>
                  <a:srgbClr val="3366FF"/>
                </a:solidFill>
              </a:rPr>
              <a:t> </a:t>
            </a:r>
            <a:r>
              <a:rPr lang="en-US" sz="2200" dirty="0" err="1">
                <a:solidFill>
                  <a:srgbClr val="3366FF"/>
                </a:solidFill>
              </a:rPr>
              <a:t>est</a:t>
            </a:r>
            <a:r>
              <a:rPr lang="en-US" sz="2200" dirty="0">
                <a:solidFill>
                  <a:srgbClr val="3366FF"/>
                </a:solidFill>
              </a:rPr>
              <a:t> </a:t>
            </a:r>
            <a:r>
              <a:rPr lang="en-US" sz="2200" dirty="0" err="1">
                <a:solidFill>
                  <a:srgbClr val="3366FF"/>
                </a:solidFill>
              </a:rPr>
              <a:t>cruciale</a:t>
            </a:r>
            <a:r>
              <a:rPr lang="en-US" sz="2200" dirty="0">
                <a:solidFill>
                  <a:srgbClr val="3366FF"/>
                </a:solidFill>
              </a:rPr>
              <a:t> </a:t>
            </a:r>
            <a:r>
              <a:rPr lang="en-US" sz="2200" dirty="0" smtClean="0">
                <a:solidFill>
                  <a:srgbClr val="3366FF"/>
                </a:solidFill>
              </a:rPr>
              <a:t>pour </a:t>
            </a:r>
            <a:r>
              <a:rPr lang="en-US" sz="2200" dirty="0">
                <a:solidFill>
                  <a:srgbClr val="3366FF"/>
                </a:solidFill>
              </a:rPr>
              <a:t>la science et </a:t>
            </a:r>
            <a:r>
              <a:rPr lang="en-US" sz="2200" dirty="0" err="1">
                <a:solidFill>
                  <a:srgbClr val="3366FF"/>
                </a:solidFill>
              </a:rPr>
              <a:t>exige</a:t>
            </a:r>
            <a:r>
              <a:rPr lang="en-US" sz="2200" dirty="0">
                <a:solidFill>
                  <a:srgbClr val="3366FF"/>
                </a:solidFill>
              </a:rPr>
              <a:t> </a:t>
            </a:r>
            <a:r>
              <a:rPr lang="en-US" sz="2200" dirty="0" err="1">
                <a:solidFill>
                  <a:srgbClr val="3366FF"/>
                </a:solidFill>
              </a:rPr>
              <a:t>que</a:t>
            </a:r>
            <a:r>
              <a:rPr lang="en-US" sz="2200" dirty="0">
                <a:solidFill>
                  <a:srgbClr val="3366FF"/>
                </a:solidFill>
              </a:rPr>
              <a:t> </a:t>
            </a:r>
            <a:r>
              <a:rPr lang="en-US" sz="2200" dirty="0" err="1" smtClean="0">
                <a:solidFill>
                  <a:srgbClr val="3366FF"/>
                </a:solidFill>
              </a:rPr>
              <a:t>théories</a:t>
            </a:r>
            <a:r>
              <a:rPr lang="en-US" sz="2200" dirty="0" smtClean="0">
                <a:solidFill>
                  <a:srgbClr val="3366FF"/>
                </a:solidFill>
              </a:rPr>
              <a:t>, </a:t>
            </a:r>
            <a:r>
              <a:rPr lang="en-US" sz="2200" dirty="0" err="1" smtClean="0">
                <a:solidFill>
                  <a:srgbClr val="3366FF"/>
                </a:solidFill>
              </a:rPr>
              <a:t>calculs</a:t>
            </a:r>
            <a:r>
              <a:rPr lang="en-US" sz="2200" dirty="0" smtClean="0">
                <a:solidFill>
                  <a:srgbClr val="3366FF"/>
                </a:solidFill>
              </a:rPr>
              <a:t>, observations</a:t>
            </a:r>
            <a:r>
              <a:rPr lang="en-US" sz="2200" dirty="0">
                <a:solidFill>
                  <a:srgbClr val="3366FF"/>
                </a:solidFill>
              </a:rPr>
              <a:t> </a:t>
            </a:r>
            <a:r>
              <a:rPr lang="en-US" sz="2200" dirty="0" smtClean="0">
                <a:solidFill>
                  <a:srgbClr val="3366FF"/>
                </a:solidFill>
              </a:rPr>
              <a:t>et </a:t>
            </a:r>
            <a:r>
              <a:rPr lang="en-US" sz="2200" dirty="0" err="1">
                <a:solidFill>
                  <a:srgbClr val="3366FF"/>
                </a:solidFill>
              </a:rPr>
              <a:t>expériences</a:t>
            </a:r>
            <a:r>
              <a:rPr lang="en-US" sz="2200" dirty="0">
                <a:solidFill>
                  <a:srgbClr val="3366FF"/>
                </a:solidFill>
              </a:rPr>
              <a:t> </a:t>
            </a:r>
            <a:r>
              <a:rPr lang="en-US" sz="2200" dirty="0" err="1" smtClean="0">
                <a:solidFill>
                  <a:srgbClr val="3366FF"/>
                </a:solidFill>
              </a:rPr>
              <a:t>soient</a:t>
            </a:r>
            <a:r>
              <a:rPr lang="en-US" sz="2200" dirty="0" smtClean="0">
                <a:solidFill>
                  <a:srgbClr val="3366FF"/>
                </a:solidFill>
              </a:rPr>
              <a:t> </a:t>
            </a:r>
            <a:r>
              <a:rPr lang="en-US" sz="2200" dirty="0" err="1">
                <a:solidFill>
                  <a:srgbClr val="3366FF"/>
                </a:solidFill>
              </a:rPr>
              <a:t>vérifiées</a:t>
            </a:r>
            <a:r>
              <a:rPr lang="en-US" sz="2200" dirty="0">
                <a:solidFill>
                  <a:srgbClr val="3366FF"/>
                </a:solidFill>
              </a:rPr>
              <a:t> </a:t>
            </a:r>
            <a:r>
              <a:rPr lang="en-US" sz="2200" dirty="0" err="1" smtClean="0">
                <a:solidFill>
                  <a:srgbClr val="3366FF"/>
                </a:solidFill>
              </a:rPr>
              <a:t>indépendamment</a:t>
            </a:r>
            <a:r>
              <a:rPr lang="en-US" sz="2200" dirty="0" smtClean="0">
                <a:solidFill>
                  <a:srgbClr val="3366FF"/>
                </a:solidFill>
              </a:rPr>
              <a:t> </a:t>
            </a:r>
          </a:p>
          <a:p>
            <a:pPr algn="ctr"/>
            <a:r>
              <a:rPr lang="en-US" sz="2200" dirty="0" smtClean="0">
                <a:solidFill>
                  <a:srgbClr val="3366FF"/>
                </a:solidFill>
              </a:rPr>
              <a:t>de </a:t>
            </a:r>
            <a:r>
              <a:rPr lang="en-US" sz="2200" dirty="0" err="1">
                <a:solidFill>
                  <a:srgbClr val="3366FF"/>
                </a:solidFill>
              </a:rPr>
              <a:t>leurs</a:t>
            </a:r>
            <a:r>
              <a:rPr lang="en-US" sz="2200" dirty="0">
                <a:solidFill>
                  <a:srgbClr val="3366FF"/>
                </a:solidFill>
              </a:rPr>
              <a:t> </a:t>
            </a:r>
            <a:r>
              <a:rPr lang="en-US" sz="2200" dirty="0" smtClean="0">
                <a:solidFill>
                  <a:srgbClr val="3366FF"/>
                </a:solidFill>
              </a:rPr>
              <a:t>auteurs </a:t>
            </a:r>
            <a:r>
              <a:rPr lang="en-US" sz="2200" dirty="0" err="1" smtClean="0"/>
              <a:t>avant</a:t>
            </a:r>
            <a:r>
              <a:rPr lang="en-US" sz="2200" dirty="0" smtClean="0"/>
              <a:t> d’être </a:t>
            </a:r>
            <a:r>
              <a:rPr lang="en-US" sz="2200" dirty="0" err="1" smtClean="0"/>
              <a:t>rendues</a:t>
            </a:r>
            <a:r>
              <a:rPr lang="en-US" sz="2200" dirty="0" smtClean="0"/>
              <a:t> </a:t>
            </a:r>
            <a:r>
              <a:rPr lang="en-US" sz="2200" dirty="0" err="1" smtClean="0"/>
              <a:t>publiques</a:t>
            </a:r>
            <a:r>
              <a:rPr lang="en-US" sz="2200" dirty="0" smtClean="0"/>
              <a:t> et </a:t>
            </a:r>
            <a:r>
              <a:rPr lang="en-US" sz="2200" dirty="0" err="1" smtClean="0"/>
              <a:t>préservées</a:t>
            </a:r>
            <a:r>
              <a:rPr lang="en-US" sz="2200" dirty="0" smtClean="0"/>
              <a:t>. 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>
                <a:solidFill>
                  <a:srgbClr val="FF0000"/>
                </a:solidFill>
              </a:rPr>
              <a:t>U</a:t>
            </a:r>
            <a:r>
              <a:rPr lang="en-US" sz="2200" dirty="0" smtClean="0">
                <a:solidFill>
                  <a:srgbClr val="FF0000"/>
                </a:solidFill>
              </a:rPr>
              <a:t>n </a:t>
            </a:r>
            <a:r>
              <a:rPr lang="en-US" sz="2200" dirty="0" err="1">
                <a:solidFill>
                  <a:srgbClr val="FF0000"/>
                </a:solidFill>
              </a:rPr>
              <a:t>résultat</a:t>
            </a:r>
            <a:r>
              <a:rPr lang="en-US" sz="2200" dirty="0">
                <a:solidFill>
                  <a:srgbClr val="FF0000"/>
                </a:solidFill>
              </a:rPr>
              <a:t> pour </a:t>
            </a:r>
            <a:r>
              <a:rPr lang="en-US" sz="2200" dirty="0" err="1">
                <a:solidFill>
                  <a:srgbClr val="FF0000"/>
                </a:solidFill>
              </a:rPr>
              <a:t>être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reconnu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comme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scientifique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doit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être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présenté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endParaRPr lang="en-US" sz="2200" dirty="0" smtClean="0">
              <a:solidFill>
                <a:srgbClr val="FF0000"/>
              </a:solidFill>
            </a:endParaRPr>
          </a:p>
          <a:p>
            <a:pPr algn="ctr"/>
            <a:r>
              <a:rPr lang="en-US" sz="2200" dirty="0" smtClean="0">
                <a:solidFill>
                  <a:srgbClr val="FF0000"/>
                </a:solidFill>
              </a:rPr>
              <a:t>et </a:t>
            </a:r>
            <a:r>
              <a:rPr lang="en-US" sz="2200" dirty="0" err="1">
                <a:solidFill>
                  <a:srgbClr val="FF0000"/>
                </a:solidFill>
              </a:rPr>
              <a:t>expliqué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dans</a:t>
            </a:r>
            <a:r>
              <a:rPr lang="en-US" sz="2200" dirty="0">
                <a:solidFill>
                  <a:srgbClr val="FF0000"/>
                </a:solidFill>
              </a:rPr>
              <a:t> un article qui a </a:t>
            </a:r>
            <a:r>
              <a:rPr lang="en-US" sz="2200" dirty="0" err="1">
                <a:solidFill>
                  <a:srgbClr val="FF0000"/>
                </a:solidFill>
              </a:rPr>
              <a:t>été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revu</a:t>
            </a:r>
            <a:r>
              <a:rPr lang="en-US" sz="2200" dirty="0">
                <a:solidFill>
                  <a:srgbClr val="FF0000"/>
                </a:solidFill>
              </a:rPr>
              <a:t> et </a:t>
            </a:r>
            <a:r>
              <a:rPr lang="en-US" sz="2200" dirty="0" err="1">
                <a:solidFill>
                  <a:srgbClr val="FF0000"/>
                </a:solidFill>
              </a:rPr>
              <a:t>accepté</a:t>
            </a:r>
            <a:r>
              <a:rPr lang="en-US" sz="2200" dirty="0">
                <a:solidFill>
                  <a:srgbClr val="FF0000"/>
                </a:solidFill>
              </a:rPr>
              <a:t> par des pairs</a:t>
            </a:r>
            <a:r>
              <a:rPr lang="en-US" sz="2200" dirty="0"/>
              <a:t>, </a:t>
            </a:r>
            <a:endParaRPr lang="en-US" sz="2200" dirty="0" smtClean="0"/>
          </a:p>
          <a:p>
            <a:pPr algn="ctr"/>
            <a:r>
              <a:rPr lang="en-US" sz="2200" dirty="0" err="1" smtClean="0"/>
              <a:t>c'est</a:t>
            </a:r>
            <a:r>
              <a:rPr lang="en-US" sz="2200" dirty="0"/>
              <a:t>-</a:t>
            </a:r>
            <a:r>
              <a:rPr lang="en-US" sz="2200" dirty="0" err="1"/>
              <a:t>à</a:t>
            </a:r>
            <a:r>
              <a:rPr lang="en-US" sz="2200" dirty="0"/>
              <a:t>-dire des </a:t>
            </a:r>
            <a:r>
              <a:rPr lang="en-US" sz="2200" dirty="0" err="1"/>
              <a:t>chercheurs</a:t>
            </a:r>
            <a:r>
              <a:rPr lang="en-US" sz="2200" dirty="0"/>
              <a:t> </a:t>
            </a:r>
            <a:r>
              <a:rPr lang="en-US" sz="2200" dirty="0" err="1"/>
              <a:t>capables</a:t>
            </a:r>
            <a:r>
              <a:rPr lang="en-US" sz="2200" dirty="0"/>
              <a:t> de le </a:t>
            </a:r>
            <a:r>
              <a:rPr lang="en-US" sz="2200" dirty="0" err="1"/>
              <a:t>comprendre</a:t>
            </a:r>
            <a:r>
              <a:rPr lang="en-US" sz="2200" dirty="0"/>
              <a:t>, de le </a:t>
            </a:r>
            <a:r>
              <a:rPr lang="en-US" sz="2200" dirty="0" err="1"/>
              <a:t>vérifier</a:t>
            </a:r>
            <a:r>
              <a:rPr lang="en-US" sz="2200" dirty="0"/>
              <a:t> </a:t>
            </a:r>
            <a:endParaRPr lang="en-US" sz="2200" dirty="0" smtClean="0"/>
          </a:p>
          <a:p>
            <a:pPr algn="ctr"/>
            <a:r>
              <a:rPr lang="en-US" sz="2200" dirty="0" smtClean="0"/>
              <a:t>et</a:t>
            </a:r>
            <a:r>
              <a:rPr lang="en-US" sz="2200" dirty="0"/>
              <a:t>, </a:t>
            </a:r>
            <a:r>
              <a:rPr lang="en-US" sz="2200" dirty="0" err="1"/>
              <a:t>si</a:t>
            </a:r>
            <a:r>
              <a:rPr lang="en-US" sz="2200" dirty="0"/>
              <a:t> </a:t>
            </a:r>
            <a:r>
              <a:rPr lang="en-US" sz="2200" dirty="0" err="1"/>
              <a:t>nécessaire</a:t>
            </a:r>
            <a:r>
              <a:rPr lang="en-US" sz="2200" dirty="0"/>
              <a:t>, de le </a:t>
            </a:r>
            <a:r>
              <a:rPr lang="en-US" sz="2200" dirty="0" err="1"/>
              <a:t>corriger</a:t>
            </a:r>
            <a:r>
              <a:rPr lang="en-US" sz="2200" dirty="0"/>
              <a:t>. </a:t>
            </a:r>
            <a:r>
              <a:rPr lang="en-US" sz="2200" dirty="0" err="1" smtClean="0">
                <a:solidFill>
                  <a:srgbClr val="28C191"/>
                </a:solidFill>
              </a:rPr>
              <a:t>Ce</a:t>
            </a:r>
            <a:r>
              <a:rPr lang="en-US" sz="2200" dirty="0" smtClean="0">
                <a:solidFill>
                  <a:srgbClr val="28C191"/>
                </a:solidFill>
              </a:rPr>
              <a:t> </a:t>
            </a:r>
            <a:r>
              <a:rPr lang="en-US" sz="2200" dirty="0" err="1" smtClean="0">
                <a:solidFill>
                  <a:srgbClr val="28C191"/>
                </a:solidFill>
              </a:rPr>
              <a:t>n’est</a:t>
            </a:r>
            <a:r>
              <a:rPr lang="en-US" sz="2200" dirty="0" smtClean="0">
                <a:solidFill>
                  <a:srgbClr val="28C191"/>
                </a:solidFill>
              </a:rPr>
              <a:t> </a:t>
            </a:r>
            <a:r>
              <a:rPr lang="en-US" sz="2200" dirty="0" err="1" smtClean="0">
                <a:solidFill>
                  <a:srgbClr val="28C191"/>
                </a:solidFill>
              </a:rPr>
              <a:t>qu’après</a:t>
            </a:r>
            <a:r>
              <a:rPr lang="en-US" sz="2200" dirty="0" smtClean="0">
                <a:solidFill>
                  <a:srgbClr val="28C191"/>
                </a:solidFill>
              </a:rPr>
              <a:t> </a:t>
            </a:r>
            <a:r>
              <a:rPr lang="en-US" sz="2200" dirty="0" err="1" smtClean="0">
                <a:solidFill>
                  <a:srgbClr val="28C191"/>
                </a:solidFill>
              </a:rPr>
              <a:t>avoir</a:t>
            </a:r>
            <a:r>
              <a:rPr lang="en-US" sz="2200" dirty="0" smtClean="0">
                <a:solidFill>
                  <a:srgbClr val="28C191"/>
                </a:solidFill>
              </a:rPr>
              <a:t> </a:t>
            </a:r>
            <a:r>
              <a:rPr lang="en-US" sz="2200" dirty="0" err="1" smtClean="0">
                <a:solidFill>
                  <a:srgbClr val="28C191"/>
                </a:solidFill>
              </a:rPr>
              <a:t>été</a:t>
            </a:r>
            <a:r>
              <a:rPr lang="en-US" sz="2200" dirty="0" smtClean="0">
                <a:solidFill>
                  <a:srgbClr val="28C191"/>
                </a:solidFill>
              </a:rPr>
              <a:t> </a:t>
            </a:r>
            <a:r>
              <a:rPr lang="en-US" sz="2200" dirty="0" err="1" smtClean="0">
                <a:solidFill>
                  <a:srgbClr val="28C191"/>
                </a:solidFill>
              </a:rPr>
              <a:t>publié</a:t>
            </a:r>
            <a:r>
              <a:rPr lang="en-US" sz="2200" dirty="0" smtClean="0">
                <a:solidFill>
                  <a:srgbClr val="28C191"/>
                </a:solidFill>
              </a:rPr>
              <a:t> </a:t>
            </a:r>
          </a:p>
          <a:p>
            <a:pPr algn="ctr"/>
            <a:r>
              <a:rPr lang="en-US" sz="2200" dirty="0" err="1" smtClean="0">
                <a:solidFill>
                  <a:srgbClr val="28C191"/>
                </a:solidFill>
              </a:rPr>
              <a:t>qu’un</a:t>
            </a:r>
            <a:r>
              <a:rPr lang="en-US" sz="2200" dirty="0" smtClean="0">
                <a:solidFill>
                  <a:srgbClr val="28C191"/>
                </a:solidFill>
              </a:rPr>
              <a:t> nouveau </a:t>
            </a:r>
            <a:r>
              <a:rPr lang="en-US" sz="2200" dirty="0" err="1" smtClean="0">
                <a:solidFill>
                  <a:srgbClr val="28C191"/>
                </a:solidFill>
              </a:rPr>
              <a:t>résultat</a:t>
            </a:r>
            <a:r>
              <a:rPr lang="en-US" sz="2200" dirty="0" smtClean="0">
                <a:solidFill>
                  <a:srgbClr val="28C191"/>
                </a:solidFill>
              </a:rPr>
              <a:t> fait </a:t>
            </a:r>
            <a:r>
              <a:rPr lang="en-US" sz="2200" dirty="0" err="1" smtClean="0">
                <a:solidFill>
                  <a:srgbClr val="28C191"/>
                </a:solidFill>
              </a:rPr>
              <a:t>partie</a:t>
            </a:r>
            <a:r>
              <a:rPr lang="en-US" sz="2200" dirty="0" smtClean="0">
                <a:solidFill>
                  <a:srgbClr val="28C191"/>
                </a:solidFill>
              </a:rPr>
              <a:t> de la </a:t>
            </a:r>
            <a:r>
              <a:rPr lang="en-US" sz="2200" dirty="0" err="1" smtClean="0">
                <a:solidFill>
                  <a:srgbClr val="28C191"/>
                </a:solidFill>
              </a:rPr>
              <a:t>connaissance</a:t>
            </a:r>
            <a:r>
              <a:rPr lang="en-US" sz="2200" dirty="0" smtClean="0">
                <a:solidFill>
                  <a:srgbClr val="28C191"/>
                </a:solidFill>
              </a:rPr>
              <a:t> </a:t>
            </a:r>
            <a:r>
              <a:rPr lang="en-US" sz="2200" dirty="0" err="1" smtClean="0">
                <a:solidFill>
                  <a:srgbClr val="28C191"/>
                </a:solidFill>
              </a:rPr>
              <a:t>scientifique</a:t>
            </a:r>
            <a:r>
              <a:rPr lang="en-US" sz="2200" dirty="0" smtClean="0"/>
              <a:t>.</a:t>
            </a:r>
          </a:p>
          <a:p>
            <a:pPr algn="ctr"/>
            <a:endParaRPr lang="en-US" sz="2200" dirty="0"/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5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8511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29600" y="654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179512" y="116632"/>
            <a:ext cx="8740080" cy="15081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>
                <a:solidFill>
                  <a:srgbClr val="3366FF"/>
                </a:solidFill>
                <a:latin typeface="Calibri"/>
              </a:rPr>
              <a:t>F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ormulaire de transfert de ‘copyright’ que j’ai dû signer le </a:t>
            </a:r>
            <a:r>
              <a:rPr lang="fr-FR" sz="2300" i="1" dirty="0">
                <a:solidFill>
                  <a:srgbClr val="3366FF"/>
                </a:solidFill>
              </a:rPr>
              <a:t>6 Mai 2018 </a:t>
            </a:r>
            <a:endParaRPr lang="fr-FR" sz="2300" dirty="0" smtClean="0">
              <a:solidFill>
                <a:srgbClr val="3366FF"/>
              </a:solidFill>
              <a:latin typeface="Calibri"/>
            </a:endParaRPr>
          </a:p>
          <a:p>
            <a:pPr algn="ctr"/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pour que notre article</a:t>
            </a:r>
            <a:r>
              <a:rPr lang="fr-FR" sz="2300" dirty="0" smtClean="0">
                <a:latin typeface="Calibri"/>
              </a:rPr>
              <a:t>, accepté par le </a:t>
            </a:r>
            <a:r>
              <a:rPr lang="fr-FR" sz="2300" i="1" dirty="0" smtClean="0">
                <a:latin typeface="Calibri"/>
              </a:rPr>
              <a:t>JFM (journal par abonnement),  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soit publié en open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access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par 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CUP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en leur payant 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2200€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d’</a:t>
            </a:r>
            <a:r>
              <a:rPr lang="fr-FR" sz="2300" i="1" dirty="0" err="1" smtClean="0">
                <a:solidFill>
                  <a:srgbClr val="FF0000"/>
                </a:solidFill>
                <a:latin typeface="Calibri"/>
              </a:rPr>
              <a:t>APCs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!</a:t>
            </a:r>
          </a:p>
          <a:p>
            <a:pPr algn="ctr"/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J’ai refusé de donner nos copyrights de façon exclusive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puisqu’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on paye.</a:t>
            </a:r>
            <a:endParaRPr lang="fr-FR" sz="2300" b="0" dirty="0">
              <a:solidFill>
                <a:srgbClr val="28C191"/>
              </a:solidFill>
              <a:latin typeface="Calibri"/>
            </a:endParaRPr>
          </a:p>
        </p:txBody>
      </p: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0300"/>
            <a:ext cx="9144000" cy="2044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" y="2497708"/>
            <a:ext cx="9144000" cy="20025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0699" y="1662932"/>
            <a:ext cx="3489773" cy="9019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1916832"/>
            <a:ext cx="4564277" cy="5594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194" y="4446696"/>
            <a:ext cx="8725398" cy="1862624"/>
          </a:xfrm>
          <a:prstGeom prst="rect">
            <a:avLst/>
          </a:prstGeom>
          <a:ln>
            <a:noFill/>
          </a:ln>
        </p:spPr>
      </p:pic>
      <p:sp>
        <p:nvSpPr>
          <p:cNvPr id="10" name="ZoneTexte 14"/>
          <p:cNvSpPr txBox="1"/>
          <p:nvPr/>
        </p:nvSpPr>
        <p:spPr>
          <a:xfrm>
            <a:off x="2483768" y="6413266"/>
            <a:ext cx="4536504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/COPYRIGHTS</a:t>
            </a: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H="1" flipV="1">
            <a:off x="-252539" y="5373216"/>
            <a:ext cx="94330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7236296" y="5229200"/>
            <a:ext cx="295232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H="1" flipV="1">
            <a:off x="-252540" y="5589240"/>
            <a:ext cx="16561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V="1">
            <a:off x="2699792" y="6093296"/>
            <a:ext cx="684076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-180528" y="6245696"/>
            <a:ext cx="987348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H="1" flipV="1">
            <a:off x="-396552" y="4869160"/>
            <a:ext cx="16561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1224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29600" y="654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1691680" y="188640"/>
            <a:ext cx="5400600" cy="800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L’article est publié en ligne le 2</a:t>
            </a:r>
            <a:r>
              <a:rPr lang="fr-FR" sz="2300" i="1" dirty="0" smtClean="0">
                <a:solidFill>
                  <a:srgbClr val="3366FF"/>
                </a:solidFill>
              </a:rPr>
              <a:t>6 Juin 2018 </a:t>
            </a:r>
          </a:p>
          <a:p>
            <a:pPr algn="ctr"/>
            <a:r>
              <a:rPr lang="fr-FR" sz="2300" i="1" dirty="0">
                <a:solidFill>
                  <a:srgbClr val="FF0000"/>
                </a:solidFill>
              </a:rPr>
              <a:t>m</a:t>
            </a:r>
            <a:r>
              <a:rPr lang="fr-FR" sz="2300" i="1" dirty="0" smtClean="0">
                <a:solidFill>
                  <a:srgbClr val="FF0000"/>
                </a:solidFill>
              </a:rPr>
              <a:t>ais </a:t>
            </a:r>
            <a:r>
              <a:rPr lang="is-IS" sz="2300" i="1" dirty="0" smtClean="0">
                <a:solidFill>
                  <a:srgbClr val="FF0000"/>
                </a:solidFill>
              </a:rPr>
              <a:t>…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avec le copyright attribué à CUP!</a:t>
            </a:r>
            <a:endParaRPr lang="fr-FR" sz="2300" b="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0300"/>
            <a:ext cx="9144000" cy="2044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24" y="1243732"/>
            <a:ext cx="7607300" cy="6731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72" y="2131063"/>
            <a:ext cx="7812360" cy="43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33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29600" y="654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251520" y="116632"/>
            <a:ext cx="8740080" cy="15081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J’ai dénoncé ceci auprès de l’éditrice de </a:t>
            </a:r>
            <a:r>
              <a:rPr lang="fr-FR" sz="2300" i="1" dirty="0" smtClean="0">
                <a:solidFill>
                  <a:srgbClr val="3366FF"/>
                </a:solidFill>
                <a:latin typeface="Calibri"/>
              </a:rPr>
              <a:t>CUP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en charge de </a:t>
            </a:r>
            <a:r>
              <a:rPr lang="fr-FR" sz="2300" i="1" dirty="0" smtClean="0">
                <a:solidFill>
                  <a:srgbClr val="3366FF"/>
                </a:solidFill>
                <a:latin typeface="Calibri"/>
              </a:rPr>
              <a:t>JFM,</a:t>
            </a:r>
          </a:p>
          <a:p>
            <a:pPr algn="ctr"/>
            <a:r>
              <a:rPr lang="fr-FR" sz="2300" dirty="0">
                <a:solidFill>
                  <a:srgbClr val="3366FF"/>
                </a:solidFill>
                <a:latin typeface="Calibri"/>
              </a:rPr>
              <a:t>q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ui a dû négocier pendant plusieurs mois avec les juristes de </a:t>
            </a:r>
            <a:r>
              <a:rPr lang="fr-FR" sz="2300" i="1" dirty="0" smtClean="0">
                <a:solidFill>
                  <a:srgbClr val="3366FF"/>
                </a:solidFill>
                <a:latin typeface="Calibri"/>
              </a:rPr>
              <a:t>CUP.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Ils ont reconnu leur faute et accepté de nous rendre notre copyright. 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  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Un erratum a été publié dans le numéro de Décembre 2018 de 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JFM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.</a:t>
            </a:r>
            <a:endParaRPr lang="fr-FR" sz="2300" b="0" dirty="0">
              <a:solidFill>
                <a:srgbClr val="28C191"/>
              </a:solidFill>
              <a:latin typeface="Calibri"/>
            </a:endParaRPr>
          </a:p>
        </p:txBody>
      </p: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10228"/>
            <a:ext cx="946449" cy="331140"/>
          </a:xfrm>
          <a:prstGeom prst="rect">
            <a:avLst/>
          </a:prstGeom>
        </p:spPr>
      </p:pic>
      <p:sp>
        <p:nvSpPr>
          <p:cNvPr id="10" name="ZoneTexte 14"/>
          <p:cNvSpPr txBox="1"/>
          <p:nvPr/>
        </p:nvSpPr>
        <p:spPr>
          <a:xfrm>
            <a:off x="179512" y="6093296"/>
            <a:ext cx="7910535" cy="64633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>
                <a:latin typeface="Times"/>
              </a:rPr>
              <a:t>/COPYRIGHTS_AND_LICENSES/COPYRIGHTS/COPYRIGHT_TRANSFER_FORMS_FOR_HYBRID_JOURNALS/</a:t>
            </a:r>
            <a:endParaRPr lang="fr-FR" i="1" dirty="0" smtClean="0">
              <a:latin typeface="Time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216" y="1844824"/>
            <a:ext cx="5364088" cy="2082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4149080"/>
            <a:ext cx="8017282" cy="18002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09525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7"/>
          <p:cNvSpPr txBox="1">
            <a:spLocks/>
          </p:cNvSpPr>
          <p:nvPr/>
        </p:nvSpPr>
        <p:spPr>
          <a:xfrm>
            <a:off x="35496" y="476672"/>
            <a:ext cx="8928991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3366FF"/>
                </a:solidFill>
              </a:rPr>
              <a:t>Publier </a:t>
            </a:r>
            <a:r>
              <a:rPr lang="fr-FR" sz="2400" dirty="0">
                <a:solidFill>
                  <a:srgbClr val="000000"/>
                </a:solidFill>
              </a:rPr>
              <a:t>d</a:t>
            </a:r>
            <a:r>
              <a:rPr lang="fr-FR" sz="2400" dirty="0" smtClean="0">
                <a:solidFill>
                  <a:srgbClr val="000000"/>
                </a:solidFill>
              </a:rPr>
              <a:t>es </a:t>
            </a:r>
            <a:r>
              <a:rPr lang="fr-FR" sz="2400" dirty="0">
                <a:solidFill>
                  <a:srgbClr val="000000"/>
                </a:solidFill>
              </a:rPr>
              <a:t>résultats </a:t>
            </a:r>
            <a:r>
              <a:rPr lang="fr-FR" sz="2400" dirty="0" smtClean="0">
                <a:solidFill>
                  <a:srgbClr val="000000"/>
                </a:solidFill>
              </a:rPr>
              <a:t>de la recherche </a:t>
            </a:r>
            <a:r>
              <a:rPr lang="fr-FR" sz="2400" dirty="0" smtClean="0"/>
              <a:t>signifie</a:t>
            </a:r>
            <a:r>
              <a:rPr lang="fr-FR" sz="2400" dirty="0" smtClean="0">
                <a:solidFill>
                  <a:srgbClr val="000000"/>
                </a:solidFill>
              </a:rPr>
              <a:t> les </a:t>
            </a:r>
            <a:r>
              <a:rPr lang="fr-FR" sz="2400" dirty="0" smtClean="0">
                <a:solidFill>
                  <a:srgbClr val="0000FF"/>
                </a:solidFill>
              </a:rPr>
              <a:t>rendre publics’</a:t>
            </a:r>
            <a:r>
              <a:rPr lang="fr-FR" sz="2400" dirty="0" smtClean="0"/>
              <a:t>,</a:t>
            </a:r>
          </a:p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/>
              <a:t>a</a:t>
            </a:r>
            <a:r>
              <a:rPr lang="fr-FR" sz="2400" dirty="0" smtClean="0"/>
              <a:t>fin d’être </a:t>
            </a:r>
            <a:r>
              <a:rPr lang="fr-FR" sz="2400" dirty="0" smtClean="0">
                <a:solidFill>
                  <a:srgbClr val="0000FF"/>
                </a:solidFill>
              </a:rPr>
              <a:t>vérifiés</a:t>
            </a:r>
            <a:r>
              <a:rPr lang="fr-FR" sz="2400" dirty="0" smtClean="0"/>
              <a:t>,</a:t>
            </a:r>
            <a:r>
              <a:rPr lang="fr-FR" sz="2400" dirty="0" smtClean="0">
                <a:solidFill>
                  <a:srgbClr val="3366FF"/>
                </a:solidFill>
              </a:rPr>
              <a:t> </a:t>
            </a:r>
            <a:r>
              <a:rPr lang="fr-FR" sz="2400" dirty="0" smtClean="0">
                <a:solidFill>
                  <a:srgbClr val="0000FF"/>
                </a:solidFill>
              </a:rPr>
              <a:t>clarifiés</a:t>
            </a:r>
            <a:r>
              <a:rPr lang="fr-FR" sz="2400" dirty="0" smtClean="0">
                <a:solidFill>
                  <a:srgbClr val="000000"/>
                </a:solidFill>
              </a:rPr>
              <a:t>,</a:t>
            </a:r>
            <a:r>
              <a:rPr lang="fr-FR" sz="2400" dirty="0" smtClean="0">
                <a:solidFill>
                  <a:srgbClr val="3366FF"/>
                </a:solidFill>
              </a:rPr>
              <a:t> </a:t>
            </a:r>
            <a:r>
              <a:rPr lang="fr-FR" sz="2400" dirty="0" smtClean="0">
                <a:solidFill>
                  <a:srgbClr val="0000FF"/>
                </a:solidFill>
              </a:rPr>
              <a:t>diffusés</a:t>
            </a:r>
            <a:r>
              <a:rPr lang="fr-FR" sz="2400" dirty="0" smtClean="0">
                <a:solidFill>
                  <a:srgbClr val="000000"/>
                </a:solidFill>
              </a:rPr>
              <a:t>,</a:t>
            </a:r>
            <a:r>
              <a:rPr lang="fr-FR" sz="2400" dirty="0" smtClean="0">
                <a:solidFill>
                  <a:srgbClr val="3366FF"/>
                </a:solidFill>
              </a:rPr>
              <a:t> </a:t>
            </a:r>
            <a:r>
              <a:rPr lang="fr-FR" sz="2400" dirty="0" smtClean="0">
                <a:solidFill>
                  <a:srgbClr val="0000FF"/>
                </a:solidFill>
              </a:rPr>
              <a:t>utilisés</a:t>
            </a:r>
            <a:r>
              <a:rPr lang="fr-FR" sz="2400" dirty="0" smtClean="0">
                <a:solidFill>
                  <a:srgbClr val="000000"/>
                </a:solidFill>
              </a:rPr>
              <a:t> et </a:t>
            </a:r>
            <a:r>
              <a:rPr lang="fr-FR" sz="2400" dirty="0" smtClean="0">
                <a:solidFill>
                  <a:srgbClr val="0000FF"/>
                </a:solidFill>
              </a:rPr>
              <a:t>améliorés</a:t>
            </a:r>
            <a:r>
              <a:rPr lang="fr-FR" sz="2400" dirty="0" smtClean="0">
                <a:solidFill>
                  <a:srgbClr val="3366FF"/>
                </a:solidFill>
              </a:rPr>
              <a:t> </a:t>
            </a:r>
            <a:r>
              <a:rPr lang="fr-FR" sz="2400" dirty="0" smtClean="0"/>
              <a:t>par d’autres.</a:t>
            </a:r>
            <a:endParaRPr lang="fr-FR" sz="2400" dirty="0"/>
          </a:p>
        </p:txBody>
      </p:sp>
      <p:sp>
        <p:nvSpPr>
          <p:cNvPr id="6" name="Espace réservé du contenu 27"/>
          <p:cNvSpPr txBox="1">
            <a:spLocks/>
          </p:cNvSpPr>
          <p:nvPr/>
        </p:nvSpPr>
        <p:spPr>
          <a:xfrm>
            <a:off x="0" y="3096344"/>
            <a:ext cx="9108504" cy="29249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fr-FR" sz="2800" dirty="0" smtClean="0">
              <a:solidFill>
                <a:srgbClr val="28C191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/>
              <a:t>Un</a:t>
            </a:r>
            <a:r>
              <a:rPr lang="fr-FR" sz="9600" dirty="0" smtClean="0">
                <a:solidFill>
                  <a:srgbClr val="28C191"/>
                </a:solidFill>
              </a:rPr>
              <a:t> pair </a:t>
            </a:r>
            <a:r>
              <a:rPr lang="fr-FR" sz="9600" dirty="0" smtClean="0">
                <a:solidFill>
                  <a:srgbClr val="000000"/>
                </a:solidFill>
              </a:rPr>
              <a:t>est un</a:t>
            </a:r>
            <a:r>
              <a:rPr lang="fr-FR" sz="9600" b="1" dirty="0" smtClean="0">
                <a:solidFill>
                  <a:srgbClr val="000000"/>
                </a:solidFill>
              </a:rPr>
              <a:t> </a:t>
            </a:r>
            <a:r>
              <a:rPr lang="fr-FR" sz="9600" dirty="0" smtClean="0">
                <a:solidFill>
                  <a:srgbClr val="000000"/>
                </a:solidFill>
              </a:rPr>
              <a:t> </a:t>
            </a:r>
            <a:r>
              <a:rPr lang="fr-FR" sz="9600" dirty="0" smtClean="0">
                <a:solidFill>
                  <a:srgbClr val="28C191"/>
                </a:solidFill>
              </a:rPr>
              <a:t>chercheur en activité spécialiste du sujet </a:t>
            </a:r>
            <a:r>
              <a:rPr lang="fr-FR" sz="9600" dirty="0" smtClean="0"/>
              <a:t>de la revue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/>
              <a:t>c</a:t>
            </a:r>
            <a:r>
              <a:rPr lang="fr-FR" sz="9600" dirty="0" smtClean="0"/>
              <a:t>apable de </a:t>
            </a:r>
            <a:r>
              <a:rPr lang="fr-FR" sz="9600" dirty="0" smtClean="0">
                <a:solidFill>
                  <a:srgbClr val="28C191"/>
                </a:solidFill>
              </a:rPr>
              <a:t>vérifier que les idées et résultats </a:t>
            </a:r>
            <a:r>
              <a:rPr lang="fr-FR" sz="9600" dirty="0" smtClean="0">
                <a:solidFill>
                  <a:srgbClr val="000000"/>
                </a:solidFill>
              </a:rPr>
              <a:t>présentés dans l’article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>
                <a:solidFill>
                  <a:srgbClr val="28C191"/>
                </a:solidFill>
              </a:rPr>
              <a:t>sont</a:t>
            </a:r>
            <a:r>
              <a:rPr lang="fr-FR" sz="9600" dirty="0" smtClean="0"/>
              <a:t> </a:t>
            </a:r>
            <a:r>
              <a:rPr lang="fr-FR" sz="9600" dirty="0" smtClean="0">
                <a:solidFill>
                  <a:srgbClr val="28C191"/>
                </a:solidFill>
              </a:rPr>
              <a:t>originaux</a:t>
            </a:r>
            <a:r>
              <a:rPr lang="fr-FR" sz="9600" dirty="0" smtClean="0">
                <a:solidFill>
                  <a:srgbClr val="000000"/>
                </a:solidFill>
              </a:rPr>
              <a:t>,</a:t>
            </a:r>
            <a:r>
              <a:rPr lang="fr-FR" sz="9600" dirty="0" smtClean="0">
                <a:solidFill>
                  <a:srgbClr val="28C191"/>
                </a:solidFill>
              </a:rPr>
              <a:t> valides</a:t>
            </a:r>
            <a:r>
              <a:rPr lang="fr-FR" sz="9600" dirty="0" smtClean="0">
                <a:solidFill>
                  <a:srgbClr val="000000"/>
                </a:solidFill>
              </a:rPr>
              <a:t> et </a:t>
            </a:r>
            <a:r>
              <a:rPr lang="fr-FR" sz="9600" dirty="0">
                <a:solidFill>
                  <a:srgbClr val="000000"/>
                </a:solidFill>
              </a:rPr>
              <a:t>suffisamment</a:t>
            </a:r>
            <a:r>
              <a:rPr lang="fr-FR" sz="9600" dirty="0">
                <a:solidFill>
                  <a:srgbClr val="28C191"/>
                </a:solidFill>
              </a:rPr>
              <a:t> </a:t>
            </a:r>
            <a:r>
              <a:rPr lang="fr-FR" sz="9600" dirty="0" smtClean="0">
                <a:solidFill>
                  <a:srgbClr val="28C191"/>
                </a:solidFill>
              </a:rPr>
              <a:t>pertinents</a:t>
            </a:r>
            <a:r>
              <a:rPr lang="fr-FR" sz="9600" dirty="0" smtClean="0"/>
              <a:t> pour être publiés.</a:t>
            </a:r>
            <a:r>
              <a:rPr lang="fr-FR" sz="9600" dirty="0" smtClean="0">
                <a:solidFill>
                  <a:srgbClr val="28C191"/>
                </a:solidFill>
              </a:rPr>
              <a:t> </a:t>
            </a:r>
            <a:endParaRPr lang="fr-FR" sz="9600" dirty="0" smtClean="0">
              <a:solidFill>
                <a:srgbClr val="000000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>
                <a:solidFill>
                  <a:srgbClr val="000000"/>
                </a:solidFill>
              </a:rPr>
              <a:t>Leur rôle est de </a:t>
            </a:r>
            <a:r>
              <a:rPr lang="fr-FR" sz="9600" dirty="0" smtClean="0">
                <a:solidFill>
                  <a:srgbClr val="28C191"/>
                </a:solidFill>
              </a:rPr>
              <a:t>corriger les erreurs </a:t>
            </a:r>
            <a:r>
              <a:rPr lang="fr-FR" sz="9600" dirty="0" smtClean="0">
                <a:solidFill>
                  <a:srgbClr val="000000"/>
                </a:solidFill>
              </a:rPr>
              <a:t>et</a:t>
            </a:r>
            <a:r>
              <a:rPr lang="fr-FR" sz="9600" dirty="0" smtClean="0">
                <a:solidFill>
                  <a:srgbClr val="28C191"/>
                </a:solidFill>
              </a:rPr>
              <a:t> suggérer des améliorations</a:t>
            </a:r>
            <a:r>
              <a:rPr lang="fr-FR" sz="9600" dirty="0" smtClean="0"/>
              <a:t>.</a:t>
            </a:r>
            <a:r>
              <a:rPr lang="fr-FR" sz="9600" dirty="0" smtClean="0">
                <a:solidFill>
                  <a:srgbClr val="000000"/>
                </a:solidFill>
              </a:rPr>
              <a:t>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>
                <a:solidFill>
                  <a:srgbClr val="000000"/>
                </a:solidFill>
              </a:rPr>
              <a:t>Ils agissent en tant qu’</a:t>
            </a:r>
            <a:r>
              <a:rPr lang="fr-FR" sz="9600" dirty="0" smtClean="0">
                <a:solidFill>
                  <a:srgbClr val="FF0000"/>
                </a:solidFill>
              </a:rPr>
              <a:t>éditeur</a:t>
            </a:r>
            <a:r>
              <a:rPr lang="fr-FR" sz="9600" dirty="0" smtClean="0">
                <a:solidFill>
                  <a:srgbClr val="000000"/>
                </a:solidFill>
              </a:rPr>
              <a:t> (`editor’) ou </a:t>
            </a:r>
            <a:r>
              <a:rPr lang="fr-FR" sz="9600" dirty="0" smtClean="0">
                <a:solidFill>
                  <a:srgbClr val="FF0000"/>
                </a:solidFill>
              </a:rPr>
              <a:t>évaluateur</a:t>
            </a:r>
            <a:r>
              <a:rPr lang="fr-FR" sz="9600" dirty="0" smtClean="0">
                <a:solidFill>
                  <a:srgbClr val="000000"/>
                </a:solidFill>
              </a:rPr>
              <a:t> (`referee’)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/>
              <a:t>puis </a:t>
            </a:r>
            <a:r>
              <a:rPr lang="fr-FR" sz="9600" dirty="0" smtClean="0">
                <a:solidFill>
                  <a:srgbClr val="FF0000"/>
                </a:solidFill>
              </a:rPr>
              <a:t>transmettent les articles acceptés au </a:t>
            </a:r>
            <a:r>
              <a:rPr lang="fr-FR" sz="9600" dirty="0" err="1" smtClean="0">
                <a:solidFill>
                  <a:srgbClr val="FF0000"/>
                </a:solidFill>
              </a:rPr>
              <a:t>publicheur</a:t>
            </a:r>
            <a:r>
              <a:rPr lang="fr-FR" sz="9600" dirty="0" smtClean="0">
                <a:solidFill>
                  <a:srgbClr val="FF0000"/>
                </a:solidFill>
              </a:rPr>
              <a:t> </a:t>
            </a:r>
            <a:r>
              <a:rPr lang="fr-FR" sz="9600" dirty="0" smtClean="0"/>
              <a:t>(`</a:t>
            </a:r>
            <a:r>
              <a:rPr lang="fr-FR" sz="9600" dirty="0" err="1" smtClean="0"/>
              <a:t>publisher</a:t>
            </a:r>
            <a:r>
              <a:rPr lang="fr-FR" sz="9600" dirty="0" smtClean="0"/>
              <a:t>’) </a:t>
            </a:r>
            <a:r>
              <a:rPr lang="fr-FR" sz="9600" dirty="0" smtClean="0">
                <a:solidFill>
                  <a:srgbClr val="000000"/>
                </a:solidFill>
              </a:rPr>
              <a:t>.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/>
              <a:t>Afin de préserver leur objectivité,</a:t>
            </a:r>
            <a:r>
              <a:rPr lang="fr-FR" sz="9600" dirty="0" smtClean="0">
                <a:solidFill>
                  <a:srgbClr val="FF0000"/>
                </a:solidFill>
              </a:rPr>
              <a:t> </a:t>
            </a:r>
            <a:r>
              <a:rPr lang="fr-FR" sz="9600" dirty="0" smtClean="0">
                <a:solidFill>
                  <a:srgbClr val="3366FF"/>
                </a:solidFill>
              </a:rPr>
              <a:t>les pairs doivent être</a:t>
            </a:r>
            <a:r>
              <a:rPr lang="fr-FR" sz="9600" dirty="0">
                <a:solidFill>
                  <a:srgbClr val="3366FF"/>
                </a:solidFill>
              </a:rPr>
              <a:t> indépendants</a:t>
            </a:r>
            <a:endParaRPr lang="fr-FR" sz="9600" dirty="0" smtClean="0">
              <a:solidFill>
                <a:srgbClr val="3366FF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>
                <a:solidFill>
                  <a:srgbClr val="3366FF"/>
                </a:solidFill>
              </a:rPr>
              <a:t>du `</a:t>
            </a:r>
            <a:r>
              <a:rPr lang="fr-FR" sz="9600" dirty="0" err="1" smtClean="0">
                <a:solidFill>
                  <a:srgbClr val="3366FF"/>
                </a:solidFill>
              </a:rPr>
              <a:t>publicheur</a:t>
            </a:r>
            <a:r>
              <a:rPr lang="fr-FR" sz="9600" dirty="0" smtClean="0">
                <a:solidFill>
                  <a:srgbClr val="3366FF"/>
                </a:solidFill>
              </a:rPr>
              <a:t>’</a:t>
            </a:r>
            <a:r>
              <a:rPr lang="fr-FR" sz="9600" dirty="0" smtClean="0">
                <a:solidFill>
                  <a:srgbClr val="FF0000"/>
                </a:solidFill>
              </a:rPr>
              <a:t> </a:t>
            </a:r>
            <a:r>
              <a:rPr lang="fr-FR" sz="9600" dirty="0" smtClean="0">
                <a:solidFill>
                  <a:srgbClr val="000000"/>
                </a:solidFill>
              </a:rPr>
              <a:t>et non rétribués par celui-ci (`editor in </a:t>
            </a:r>
            <a:r>
              <a:rPr lang="fr-FR" sz="9600" dirty="0" err="1" smtClean="0">
                <a:solidFill>
                  <a:srgbClr val="000000"/>
                </a:solidFill>
              </a:rPr>
              <a:t>residence</a:t>
            </a:r>
            <a:r>
              <a:rPr lang="fr-FR" sz="9600" dirty="0" smtClean="0">
                <a:solidFill>
                  <a:srgbClr val="000000"/>
                </a:solidFill>
              </a:rPr>
              <a:t>’)</a:t>
            </a:r>
            <a:r>
              <a:rPr lang="fr-FR" sz="9600" dirty="0" smtClean="0"/>
              <a:t>.</a:t>
            </a:r>
          </a:p>
          <a:p>
            <a:pPr marL="0" indent="0">
              <a:buFont typeface="Arial"/>
              <a:buNone/>
            </a:pPr>
            <a:endParaRPr lang="fr-FR" sz="2800" dirty="0" smtClean="0"/>
          </a:p>
          <a:p>
            <a:pPr marL="0" indent="0">
              <a:buFont typeface="Arial"/>
              <a:buNone/>
            </a:pPr>
            <a:endParaRPr lang="fr-FR" sz="2800" dirty="0" smtClean="0"/>
          </a:p>
          <a:p>
            <a:pPr marL="0" indent="0">
              <a:buFont typeface="Arial"/>
              <a:buNone/>
            </a:pPr>
            <a:endParaRPr lang="fr-FR" sz="3000" dirty="0" smtClean="0"/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" y="-90264"/>
            <a:ext cx="91085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Définitions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9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0" name="Espace réservé du contenu 27"/>
          <p:cNvSpPr txBox="1">
            <a:spLocks/>
          </p:cNvSpPr>
          <p:nvPr/>
        </p:nvSpPr>
        <p:spPr>
          <a:xfrm>
            <a:off x="179513" y="1916832"/>
            <a:ext cx="8722968" cy="132697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/>
              <a:t>La publication d’articles dans des </a:t>
            </a:r>
            <a:r>
              <a:rPr lang="fr-FR" sz="2400" dirty="0" smtClean="0">
                <a:solidFill>
                  <a:srgbClr val="FF0000"/>
                </a:solidFill>
              </a:rPr>
              <a:t>revues à comité de lecture</a:t>
            </a:r>
          </a:p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000000"/>
                </a:solidFill>
              </a:rPr>
              <a:t>est la </a:t>
            </a:r>
            <a:r>
              <a:rPr lang="fr-FR" sz="2400" dirty="0" smtClean="0">
                <a:solidFill>
                  <a:srgbClr val="FF0000"/>
                </a:solidFill>
              </a:rPr>
              <a:t>colonne vertébrale </a:t>
            </a:r>
            <a:r>
              <a:rPr lang="fr-FR" sz="2400" dirty="0" smtClean="0">
                <a:solidFill>
                  <a:srgbClr val="000000"/>
                </a:solidFill>
              </a:rPr>
              <a:t>qui </a:t>
            </a:r>
            <a:r>
              <a:rPr lang="fr-FR" sz="2400" dirty="0" smtClean="0"/>
              <a:t>assure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000000"/>
                </a:solidFill>
              </a:rPr>
              <a:t>la</a:t>
            </a:r>
            <a:r>
              <a:rPr lang="fr-FR" sz="2400" dirty="0" smtClean="0">
                <a:solidFill>
                  <a:srgbClr val="FF0000"/>
                </a:solidFill>
              </a:rPr>
              <a:t> validation collective </a:t>
            </a:r>
          </a:p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>
                <a:solidFill>
                  <a:srgbClr val="000000"/>
                </a:solidFill>
              </a:rPr>
              <a:t>d</a:t>
            </a:r>
            <a:r>
              <a:rPr lang="fr-FR" sz="2400" dirty="0" smtClean="0">
                <a:solidFill>
                  <a:srgbClr val="000000"/>
                </a:solidFill>
              </a:rPr>
              <a:t>es articles de recherche</a:t>
            </a:r>
            <a:r>
              <a:rPr lang="fr-FR" sz="2400" dirty="0" smtClean="0">
                <a:solidFill>
                  <a:srgbClr val="FF0000"/>
                </a:solidFill>
              </a:rPr>
              <a:t> grâce à l’évaluation par les pairs</a:t>
            </a:r>
            <a:r>
              <a:rPr lang="fr-FR" sz="2400" dirty="0" smtClean="0">
                <a:solidFill>
                  <a:srgbClr val="000000"/>
                </a:solidFill>
              </a:rPr>
              <a:t>.</a:t>
            </a:r>
            <a:endParaRPr lang="fr-FR" sz="2400" dirty="0">
              <a:solidFill>
                <a:srgbClr val="000000"/>
              </a:solidFill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7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20710" y="2564904"/>
            <a:ext cx="5457744" cy="1200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Bref</a:t>
            </a:r>
            <a:r>
              <a:rPr lang="en-US" sz="2400" dirty="0" smtClean="0"/>
              <a:t> </a:t>
            </a:r>
            <a:r>
              <a:rPr lang="en-US" sz="2400" dirty="0" err="1" smtClean="0"/>
              <a:t>historique</a:t>
            </a:r>
            <a:r>
              <a:rPr lang="en-US" sz="2400" dirty="0" smtClean="0"/>
              <a:t> de la publication </a:t>
            </a:r>
          </a:p>
          <a:p>
            <a:pPr algn="ctr"/>
            <a:r>
              <a:rPr lang="en-US" sz="2400" dirty="0" smtClean="0"/>
              <a:t>et de la diffusion des articles de </a:t>
            </a:r>
            <a:r>
              <a:rPr lang="en-US" sz="2400" dirty="0" err="1" smtClean="0"/>
              <a:t>recherche</a:t>
            </a:r>
            <a:endParaRPr lang="en-US" sz="2400" dirty="0" smtClean="0"/>
          </a:p>
          <a:p>
            <a:pPr algn="ctr"/>
            <a:r>
              <a:rPr lang="en-US" sz="2400" dirty="0" err="1"/>
              <a:t>a</a:t>
            </a:r>
            <a:r>
              <a:rPr lang="en-US" sz="2400" dirty="0" err="1" smtClean="0"/>
              <a:t>insi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de </a:t>
            </a:r>
            <a:r>
              <a:rPr lang="en-US" sz="2400" dirty="0" err="1" smtClean="0"/>
              <a:t>leur</a:t>
            </a:r>
            <a:r>
              <a:rPr lang="en-US" sz="2400" dirty="0" smtClean="0"/>
              <a:t> </a:t>
            </a:r>
            <a:r>
              <a:rPr lang="en-US" sz="2400" dirty="0" err="1" smtClean="0"/>
              <a:t>propriété</a:t>
            </a:r>
            <a:r>
              <a:rPr lang="en-US" sz="2400" dirty="0" smtClean="0"/>
              <a:t> </a:t>
            </a:r>
            <a:r>
              <a:rPr lang="en-US" sz="2400" dirty="0" err="1" smtClean="0"/>
              <a:t>intellectuelle</a:t>
            </a:r>
            <a:r>
              <a:rPr lang="en-US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655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36512" y="-9026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Invention des revues de recherche</a:t>
            </a:r>
          </a:p>
        </p:txBody>
      </p:sp>
      <p:pic>
        <p:nvPicPr>
          <p:cNvPr id="10" name="Image 9" descr="Journal-des-savants_image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726805"/>
            <a:ext cx="2232248" cy="346710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747224"/>
            <a:ext cx="2376264" cy="3411231"/>
          </a:xfrm>
          <a:prstGeom prst="rect">
            <a:avLst/>
          </a:prstGeom>
        </p:spPr>
      </p:pic>
      <p:sp>
        <p:nvSpPr>
          <p:cNvPr id="8" name="ZoneTexte 8"/>
          <p:cNvSpPr txBox="1"/>
          <p:nvPr/>
        </p:nvSpPr>
        <p:spPr>
          <a:xfrm>
            <a:off x="1043608" y="6237312"/>
            <a:ext cx="3240360" cy="461665"/>
          </a:xfrm>
          <a:prstGeom prst="rect">
            <a:avLst/>
          </a:prstGeom>
          <a:solidFill>
            <a:srgbClr val="FFD8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Times"/>
              </a:rPr>
              <a:t>Paris, </a:t>
            </a:r>
            <a:r>
              <a:rPr lang="fr-FR" sz="2400" i="1" dirty="0" smtClean="0">
                <a:latin typeface="Times"/>
              </a:rPr>
              <a:t>5 Janvier 1665</a:t>
            </a:r>
            <a:endParaRPr lang="fr-FR" sz="2400" i="1" dirty="0">
              <a:latin typeface="Time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72000" y="6237312"/>
            <a:ext cx="3528392" cy="461665"/>
          </a:xfrm>
          <a:prstGeom prst="rect">
            <a:avLst/>
          </a:prstGeom>
          <a:solidFill>
            <a:srgbClr val="FFD8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Times"/>
              </a:rPr>
              <a:t>Londres, </a:t>
            </a:r>
            <a:r>
              <a:rPr lang="fr-FR" sz="2400" i="1" dirty="0" smtClean="0">
                <a:latin typeface="Times"/>
              </a:rPr>
              <a:t>6 Mars 1665</a:t>
            </a:r>
            <a:endParaRPr lang="fr-FR" sz="2400" i="1" dirty="0">
              <a:latin typeface="Times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cxnSp>
        <p:nvCxnSpPr>
          <p:cNvPr id="11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2" name="ZoneTexte 8"/>
          <p:cNvSpPr txBox="1"/>
          <p:nvPr/>
        </p:nvSpPr>
        <p:spPr>
          <a:xfrm>
            <a:off x="1411057" y="1196752"/>
            <a:ext cx="2600052" cy="1200328"/>
          </a:xfrm>
          <a:prstGeom prst="rect">
            <a:avLst/>
          </a:prstGeom>
          <a:solidFill>
            <a:srgbClr val="FFD8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Times"/>
              </a:rPr>
              <a:t>Londres, </a:t>
            </a:r>
            <a:r>
              <a:rPr lang="fr-FR" sz="2400" i="1" dirty="0" smtClean="0">
                <a:latin typeface="Times"/>
              </a:rPr>
              <a:t>1534</a:t>
            </a:r>
          </a:p>
          <a:p>
            <a:pPr algn="ctr"/>
            <a:r>
              <a:rPr lang="fr-FR" sz="2400" dirty="0" smtClean="0">
                <a:latin typeface="Times"/>
              </a:rPr>
              <a:t>Henry VIII </a:t>
            </a:r>
            <a:r>
              <a:rPr lang="fr-FR" sz="2400" dirty="0" err="1" smtClean="0">
                <a:latin typeface="Times"/>
              </a:rPr>
              <a:t>created</a:t>
            </a:r>
            <a:endParaRPr lang="fr-FR" sz="2400" dirty="0" smtClean="0">
              <a:latin typeface="Times"/>
            </a:endParaRPr>
          </a:p>
          <a:p>
            <a:pPr algn="ctr"/>
            <a:r>
              <a:rPr lang="fr-FR" sz="2400" dirty="0">
                <a:latin typeface="Times"/>
              </a:rPr>
              <a:t>t</a:t>
            </a:r>
            <a:r>
              <a:rPr lang="fr-FR" sz="2400" dirty="0" smtClean="0">
                <a:latin typeface="Times"/>
              </a:rPr>
              <a:t>he </a:t>
            </a:r>
            <a:r>
              <a:rPr lang="fr-FR" sz="2400" dirty="0" err="1" smtClean="0">
                <a:latin typeface="Times"/>
              </a:rPr>
              <a:t>King’s</a:t>
            </a:r>
            <a:r>
              <a:rPr lang="fr-FR" sz="2400" dirty="0" smtClean="0">
                <a:latin typeface="Times"/>
              </a:rPr>
              <a:t> printer</a:t>
            </a:r>
            <a:endParaRPr lang="fr-FR" sz="2400" dirty="0">
              <a:latin typeface="Time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1341325"/>
            <a:ext cx="3600400" cy="90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25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9036</TotalTime>
  <Words>4446</Words>
  <Application>Microsoft Macintosh PowerPoint</Application>
  <PresentationFormat>On-screen Show (4:3)</PresentationFormat>
  <Paragraphs>544</Paragraphs>
  <Slides>63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Thème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</dc:creator>
  <cp:lastModifiedBy>Marie Farge</cp:lastModifiedBy>
  <cp:revision>1027</cp:revision>
  <cp:lastPrinted>2023-04-03T07:43:51Z</cp:lastPrinted>
  <dcterms:created xsi:type="dcterms:W3CDTF">2016-05-09T15:32:15Z</dcterms:created>
  <dcterms:modified xsi:type="dcterms:W3CDTF">2023-04-03T07:44:00Z</dcterms:modified>
</cp:coreProperties>
</file>