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471" r:id="rId3"/>
    <p:sldId id="466" r:id="rId4"/>
    <p:sldId id="467" r:id="rId5"/>
    <p:sldId id="403" r:id="rId6"/>
    <p:sldId id="377" r:id="rId7"/>
    <p:sldId id="359" r:id="rId8"/>
    <p:sldId id="409" r:id="rId9"/>
    <p:sldId id="387" r:id="rId10"/>
    <p:sldId id="457" r:id="rId11"/>
    <p:sldId id="385" r:id="rId12"/>
    <p:sldId id="448" r:id="rId13"/>
    <p:sldId id="453" r:id="rId14"/>
    <p:sldId id="379" r:id="rId15"/>
    <p:sldId id="434" r:id="rId16"/>
    <p:sldId id="404" r:id="rId17"/>
    <p:sldId id="442" r:id="rId18"/>
    <p:sldId id="436" r:id="rId19"/>
    <p:sldId id="437" r:id="rId20"/>
    <p:sldId id="483" r:id="rId21"/>
    <p:sldId id="479" r:id="rId22"/>
    <p:sldId id="484" r:id="rId23"/>
    <p:sldId id="480" r:id="rId24"/>
    <p:sldId id="432" r:id="rId25"/>
    <p:sldId id="366" r:id="rId26"/>
    <p:sldId id="474" r:id="rId27"/>
    <p:sldId id="341" r:id="rId28"/>
    <p:sldId id="414" r:id="rId29"/>
    <p:sldId id="358" r:id="rId30"/>
    <p:sldId id="297" r:id="rId31"/>
    <p:sldId id="298" r:id="rId32"/>
    <p:sldId id="421" r:id="rId33"/>
    <p:sldId id="464" r:id="rId34"/>
    <p:sldId id="472" r:id="rId35"/>
    <p:sldId id="376" r:id="rId36"/>
    <p:sldId id="492" r:id="rId37"/>
    <p:sldId id="493" r:id="rId38"/>
    <p:sldId id="455" r:id="rId39"/>
    <p:sldId id="489" r:id="rId40"/>
    <p:sldId id="487" r:id="rId41"/>
    <p:sldId id="488" r:id="rId42"/>
    <p:sldId id="459" r:id="rId43"/>
    <p:sldId id="425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471"/>
            <p14:sldId id="466"/>
            <p14:sldId id="467"/>
            <p14:sldId id="403"/>
            <p14:sldId id="377"/>
            <p14:sldId id="359"/>
            <p14:sldId id="409"/>
            <p14:sldId id="387"/>
            <p14:sldId id="457"/>
            <p14:sldId id="385"/>
            <p14:sldId id="448"/>
            <p14:sldId id="453"/>
            <p14:sldId id="379"/>
            <p14:sldId id="434"/>
            <p14:sldId id="404"/>
            <p14:sldId id="442"/>
            <p14:sldId id="436"/>
          </p14:sldIdLst>
        </p14:section>
        <p14:section name="Untitled Section" id="{A3E5495C-A597-2D4A-B26B-FE96549CFF23}">
          <p14:sldIdLst>
            <p14:sldId id="437"/>
            <p14:sldId id="483"/>
            <p14:sldId id="479"/>
            <p14:sldId id="484"/>
            <p14:sldId id="480"/>
            <p14:sldId id="432"/>
            <p14:sldId id="366"/>
            <p14:sldId id="474"/>
            <p14:sldId id="341"/>
            <p14:sldId id="414"/>
            <p14:sldId id="358"/>
            <p14:sldId id="297"/>
            <p14:sldId id="298"/>
            <p14:sldId id="421"/>
            <p14:sldId id="464"/>
            <p14:sldId id="472"/>
            <p14:sldId id="376"/>
            <p14:sldId id="492"/>
            <p14:sldId id="493"/>
            <p14:sldId id="455"/>
            <p14:sldId id="489"/>
            <p14:sldId id="487"/>
            <p14:sldId id="488"/>
            <p14:sldId id="459"/>
            <p14:sldId id="4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8C191"/>
    <a:srgbClr val="FFB21B"/>
    <a:srgbClr val="FFD84A"/>
    <a:srgbClr val="3B679D"/>
    <a:srgbClr val="3F6DA6"/>
    <a:srgbClr val="4373AF"/>
    <a:srgbClr val="4A7DBC"/>
    <a:srgbClr val="38E3E3"/>
    <a:srgbClr val="3AEBE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84" autoAdjust="0"/>
  </p:normalViewPr>
  <p:slideViewPr>
    <p:cSldViewPr snapToObjects="1">
      <p:cViewPr>
        <p:scale>
          <a:sx n="90" d="100"/>
          <a:sy n="90" d="100"/>
        </p:scale>
        <p:origin x="-1032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7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15/02/20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5.pn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59600" y="3717032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1733" y="5589240"/>
            <a:ext cx="38756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Aux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s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ciences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, </a:t>
            </a:r>
            <a:r>
              <a:rPr lang="it-IT" sz="2300" i="1" dirty="0" err="1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c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itoyens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!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Université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Populaire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du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Havre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10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Février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2020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688294" y="1844824"/>
            <a:ext cx="4208924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La science devrait être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u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 bien commun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 l’humanité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5180"/>
            <a:ext cx="1368152" cy="12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4624"/>
            <a:ext cx="1152127" cy="123368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80" y="152400"/>
            <a:ext cx="990600" cy="990600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8406"/>
            <a:ext cx="2448271" cy="1376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84584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chercheurs doivent payer pour publier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96752"/>
            <a:ext cx="9108504" cy="3888432"/>
          </a:xfrm>
          <a:prstGeom prst="rect">
            <a:avLst/>
          </a:prstGeom>
        </p:spPr>
      </p:pic>
      <p:sp>
        <p:nvSpPr>
          <p:cNvPr id="19" name="ZoneTexte 12"/>
          <p:cNvSpPr txBox="1"/>
          <p:nvPr/>
        </p:nvSpPr>
        <p:spPr>
          <a:xfrm>
            <a:off x="3347864" y="4509120"/>
            <a:ext cx="2876772" cy="33575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32761"/>
            <a:ext cx="910850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/>
              <a:t> </a:t>
            </a:r>
            <a:r>
              <a:rPr lang="en-US" i="1" dirty="0" smtClean="0"/>
              <a:t>en 2016 </a:t>
            </a:r>
            <a:r>
              <a:rPr lang="en-US" i="1" dirty="0" err="1" smtClean="0"/>
              <a:t>divisé</a:t>
            </a:r>
            <a:r>
              <a:rPr lang="en-US" i="1" dirty="0" smtClean="0"/>
              <a:t> par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de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23" name="ZoneTexte 14"/>
          <p:cNvSpPr txBox="1">
            <a:spLocks noChangeArrowheads="1"/>
          </p:cNvSpPr>
          <p:nvPr/>
        </p:nvSpPr>
        <p:spPr bwMode="auto">
          <a:xfrm>
            <a:off x="687115" y="4945231"/>
            <a:ext cx="8133357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 les maisons d’édition pour publier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leurs articles en accès libre </a:t>
            </a:r>
            <a:r>
              <a:rPr lang="fr-FR" sz="2300" dirty="0" smtClean="0">
                <a:latin typeface="Calibri"/>
              </a:rPr>
              <a:t>(modèle </a:t>
            </a:r>
            <a:r>
              <a:rPr lang="fr-FR" sz="2300" i="1" dirty="0" smtClean="0">
                <a:latin typeface="Calibri"/>
              </a:rPr>
              <a:t>Gold Open Access</a:t>
            </a:r>
            <a:r>
              <a:rPr lang="fr-FR" sz="2300" dirty="0" smtClean="0">
                <a:latin typeface="Calibri"/>
              </a:rPr>
              <a:t>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court à la banqueroute</a:t>
            </a:r>
            <a:r>
              <a:rPr lang="fr-FR" sz="2300" dirty="0">
                <a:latin typeface="Calibri"/>
              </a:rPr>
              <a:t>!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Une solution serait alors d’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empêcher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les chercheurs de publier</a:t>
            </a:r>
            <a:r>
              <a:rPr lang="is-IS" sz="2300" dirty="0" smtClean="0">
                <a:latin typeface="Calibri"/>
              </a:rPr>
              <a:t>…</a:t>
            </a:r>
            <a:r>
              <a:rPr lang="fr-FR" sz="2300" dirty="0" smtClean="0">
                <a:latin typeface="Calibri"/>
              </a:rPr>
              <a:t>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8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725144"/>
            <a:ext cx="9144000" cy="29169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8" y="5013176"/>
            <a:ext cx="8951788" cy="136815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557040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6630"/>
            <a:ext cx="9144000" cy="15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8193"/>
            <a:ext cx="9144000" cy="942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640" y="1637801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84708" y="188640"/>
            <a:ext cx="8951788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ormulaire de transfert de ‘copyright’ que j’ai dû signer le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24 Janvier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notre article accepté par les éditeurs du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j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ournal par abonnement et publié uniquement sous forme électronique</a:t>
            </a:r>
            <a:endParaRPr lang="fr-FR" sz="2300" b="0" dirty="0">
              <a:solidFill>
                <a:srgbClr val="3366FF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-252537" y="2996952"/>
            <a:ext cx="705678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252538" y="2780928"/>
            <a:ext cx="957706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7532711" y="2564904"/>
            <a:ext cx="251189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3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14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65" y="5229200"/>
            <a:ext cx="4549355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Les </a:t>
            </a:r>
            <a:r>
              <a:rPr lang="en-US" sz="2300" dirty="0" err="1" smtClean="0">
                <a:solidFill>
                  <a:srgbClr val="28C191"/>
                </a:solidFill>
              </a:rPr>
              <a:t>lecteurs</a:t>
            </a:r>
            <a:r>
              <a:rPr lang="en-US" sz="2300" dirty="0" smtClean="0">
                <a:solidFill>
                  <a:srgbClr val="28C191"/>
                </a:solidFill>
              </a:rPr>
              <a:t> et les auteurs</a:t>
            </a:r>
          </a:p>
          <a:p>
            <a:pPr algn="ctr"/>
            <a:r>
              <a:rPr lang="en-US" sz="2300" dirty="0" err="1" smtClean="0">
                <a:solidFill>
                  <a:srgbClr val="28C191"/>
                </a:solidFill>
              </a:rPr>
              <a:t>doivent</a:t>
            </a:r>
            <a:r>
              <a:rPr lang="en-US" sz="2300" dirty="0" smtClean="0">
                <a:solidFill>
                  <a:srgbClr val="28C191"/>
                </a:solidFill>
              </a:rPr>
              <a:t> payer 82 €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i="1" dirty="0" err="1" smtClean="0">
                <a:solidFill>
                  <a:srgbClr val="28C191"/>
                </a:solidFill>
              </a:rPr>
              <a:t>Taylor&amp;Francis</a:t>
            </a:r>
            <a:r>
              <a:rPr lang="en-US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300" dirty="0">
                <a:solidFill>
                  <a:srgbClr val="28C191"/>
                </a:solidFill>
              </a:rPr>
              <a:t>p</a:t>
            </a:r>
            <a:r>
              <a:rPr lang="en-US" sz="2300" dirty="0" smtClean="0">
                <a:solidFill>
                  <a:srgbClr val="28C191"/>
                </a:solidFill>
              </a:rPr>
              <a:t>our </a:t>
            </a:r>
            <a:r>
              <a:rPr lang="en-US" sz="2300" dirty="0" err="1" smtClean="0">
                <a:solidFill>
                  <a:srgbClr val="28C191"/>
                </a:solidFill>
              </a:rPr>
              <a:t>accèder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notre</a:t>
            </a:r>
            <a:r>
              <a:rPr lang="en-US" sz="2300" dirty="0" smtClean="0">
                <a:solidFill>
                  <a:srgbClr val="28C191"/>
                </a:solidFill>
              </a:rPr>
              <a:t> article</a:t>
            </a:r>
          </a:p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pendant 30 </a:t>
            </a:r>
            <a:r>
              <a:rPr lang="en-US" sz="2300" dirty="0" err="1" smtClean="0">
                <a:solidFill>
                  <a:srgbClr val="28C191"/>
                </a:solidFill>
              </a:rPr>
              <a:t>jours</a:t>
            </a:r>
            <a:r>
              <a:rPr lang="en-US" sz="2300" dirty="0" smtClean="0">
                <a:solidFill>
                  <a:srgbClr val="28C191"/>
                </a:solidFill>
              </a:rPr>
              <a:t>, au plus !</a:t>
            </a:r>
            <a:endParaRPr lang="en-US" sz="2300" dirty="0">
              <a:solidFill>
                <a:srgbClr val="28C191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44016" y="116632"/>
            <a:ext cx="8748464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000000"/>
                </a:solidFill>
              </a:rPr>
              <a:t>e </a:t>
            </a:r>
            <a:r>
              <a:rPr lang="fr-FR" sz="2300" dirty="0">
                <a:solidFill>
                  <a:srgbClr val="000000"/>
                </a:solidFill>
              </a:rPr>
              <a:t>6 </a:t>
            </a:r>
            <a:r>
              <a:rPr lang="fr-FR" sz="2300" i="1" dirty="0">
                <a:solidFill>
                  <a:srgbClr val="000000"/>
                </a:solidFill>
              </a:rPr>
              <a:t>Février 2017 </a:t>
            </a:r>
            <a:r>
              <a:rPr lang="fr-FR" sz="2300" i="1" dirty="0" smtClean="0">
                <a:solidFill>
                  <a:srgbClr val="0000FF"/>
                </a:solidFill>
              </a:rPr>
              <a:t>n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otre article a été publié (mais qu’électroniquement)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e</a:t>
            </a:r>
            <a:r>
              <a:rPr lang="fr-FR" sz="2300" dirty="0" smtClean="0">
                <a:latin typeface="Calibri"/>
              </a:rPr>
              <a:t>t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nous devons payer </a:t>
            </a:r>
            <a:r>
              <a:rPr lang="fr-FR" sz="2300" i="1" dirty="0" err="1" smtClean="0">
                <a:solidFill>
                  <a:srgbClr val="000000"/>
                </a:solidFill>
                <a:latin typeface="Calibri"/>
              </a:rPr>
              <a:t>Taylor&amp;Francis</a:t>
            </a:r>
            <a:r>
              <a:rPr lang="fr-FR" sz="2300" i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pour le lire (que quelques jours)!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79512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ormulaire de transfert de ‘copyright’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que j’ai dû signer le </a:t>
            </a:r>
            <a:r>
              <a:rPr lang="fr-FR" sz="2300" i="1" dirty="0">
                <a:solidFill>
                  <a:srgbClr val="000000"/>
                </a:solidFill>
              </a:rPr>
              <a:t>6 Mai 2018 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pour que notre article</a:t>
            </a:r>
            <a:r>
              <a:rPr lang="fr-FR" sz="2300" dirty="0" smtClean="0">
                <a:latin typeface="Calibri"/>
              </a:rPr>
              <a:t>, accepté par un journal vendu par abonnement),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soit publié en accès libre, ceci à condition que nous leur payons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2200€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!</a:t>
            </a: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J’ai refusé de donner nos copyrights de façon exclusive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puisqu’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on paye.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497708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699" y="1662932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1683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94" y="4446696"/>
            <a:ext cx="8725398" cy="1862624"/>
          </a:xfrm>
          <a:prstGeom prst="rect">
            <a:avLst/>
          </a:prstGeom>
          <a:ln>
            <a:noFill/>
          </a:ln>
        </p:spPr>
      </p:pic>
      <p:sp>
        <p:nvSpPr>
          <p:cNvPr id="10" name="ZoneTexte 14"/>
          <p:cNvSpPr txBox="1"/>
          <p:nvPr/>
        </p:nvSpPr>
        <p:spPr>
          <a:xfrm>
            <a:off x="2483768" y="6413266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-252539" y="5373216"/>
            <a:ext cx="9433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7236296" y="5229200"/>
            <a:ext cx="295232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-252540" y="558924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699792" y="6093296"/>
            <a:ext cx="68407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-180528" y="6245696"/>
            <a:ext cx="987348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396552" y="486916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9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0" y="1052736"/>
            <a:ext cx="910850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Aujourd’hui les maisons d’édition possèdent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les articles scientifiques</a:t>
            </a:r>
            <a:r>
              <a:rPr lang="fr-FR" sz="2400" dirty="0" smtClean="0">
                <a:solidFill>
                  <a:srgbClr val="000000"/>
                </a:solidFill>
              </a:rPr>
              <a:t>, car</a:t>
            </a:r>
            <a:r>
              <a:rPr lang="fr-FR" sz="2400" dirty="0" smtClean="0"/>
              <a:t> ils obligent les chercheurs à leur donner leurs droits d’auteur.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Ils possèdent aussi </a:t>
            </a:r>
            <a:r>
              <a:rPr lang="fr-FR" sz="2400" dirty="0" smtClean="0">
                <a:solidFill>
                  <a:srgbClr val="0000FF"/>
                </a:solidFill>
              </a:rPr>
              <a:t>les revues et les </a:t>
            </a:r>
            <a:r>
              <a:rPr lang="fr-FR" sz="2400" dirty="0">
                <a:solidFill>
                  <a:srgbClr val="0000FF"/>
                </a:solidFill>
              </a:rPr>
              <a:t>plateformes </a:t>
            </a:r>
            <a:r>
              <a:rPr lang="fr-FR" sz="2400" dirty="0" smtClean="0">
                <a:solidFill>
                  <a:srgbClr val="0000FF"/>
                </a:solidFill>
              </a:rPr>
              <a:t>numériques utilisées </a:t>
            </a:r>
            <a:r>
              <a:rPr lang="fr-FR" sz="2400" dirty="0">
                <a:solidFill>
                  <a:srgbClr val="0000FF"/>
                </a:solidFill>
              </a:rPr>
              <a:t>pour </a:t>
            </a:r>
            <a:r>
              <a:rPr lang="fr-FR" sz="2400" dirty="0" smtClean="0">
                <a:solidFill>
                  <a:srgbClr val="0000FF"/>
                </a:solidFill>
              </a:rPr>
              <a:t>l’évaluation </a:t>
            </a:r>
            <a:r>
              <a:rPr lang="fr-FR" sz="2400" dirty="0">
                <a:solidFill>
                  <a:srgbClr val="0000FF"/>
                </a:solidFill>
              </a:rPr>
              <a:t>des articles, </a:t>
            </a:r>
            <a:r>
              <a:rPr lang="fr-FR" sz="2400" dirty="0" smtClean="0">
                <a:solidFill>
                  <a:srgbClr val="0000FF"/>
                </a:solidFill>
              </a:rPr>
              <a:t>pour leur </a:t>
            </a:r>
            <a:r>
              <a:rPr lang="fr-FR" sz="2400" dirty="0">
                <a:solidFill>
                  <a:srgbClr val="0000FF"/>
                </a:solidFill>
              </a:rPr>
              <a:t>diffusion et </a:t>
            </a:r>
            <a:r>
              <a:rPr lang="fr-FR" sz="2400" dirty="0" smtClean="0">
                <a:solidFill>
                  <a:srgbClr val="0000FF"/>
                </a:solidFill>
              </a:rPr>
              <a:t>pour la </a:t>
            </a:r>
            <a:r>
              <a:rPr lang="fr-FR" sz="2400" dirty="0" smtClean="0">
                <a:solidFill>
                  <a:srgbClr val="3366FF"/>
                </a:solidFill>
              </a:rPr>
              <a:t>bibliométrie</a:t>
            </a:r>
            <a:r>
              <a:rPr lang="fr-FR" sz="2400" dirty="0"/>
              <a:t>.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996952"/>
            <a:ext cx="849694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date</a:t>
            </a:r>
            <a:r>
              <a:rPr lang="fr-FR" sz="2400" dirty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et n’a plus de sens à l’ère numérique, sinon celui d’augmenter les profits des maisons d’édition </a:t>
            </a:r>
            <a:r>
              <a:rPr lang="fr-FR" sz="2400" dirty="0" smtClean="0"/>
              <a:t>dominant le marché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Pour en savoir plus, voir sur </a:t>
            </a:r>
            <a:r>
              <a:rPr lang="fr-FR" sz="2000" i="1" dirty="0" err="1" smtClean="0">
                <a:latin typeface="Times"/>
              </a:rPr>
              <a:t>YouTube</a:t>
            </a:r>
            <a:r>
              <a:rPr lang="fr-FR" sz="2000" i="1" dirty="0" smtClean="0">
                <a:latin typeface="Times"/>
              </a:rPr>
              <a:t> :</a:t>
            </a:r>
          </a:p>
          <a:p>
            <a:pPr algn="ctr"/>
            <a:r>
              <a:rPr lang="fr-FR" sz="2000" i="1" dirty="0" smtClean="0">
                <a:latin typeface="Times"/>
              </a:rPr>
              <a:t>#</a:t>
            </a:r>
            <a:r>
              <a:rPr lang="fr-FR" sz="2000" i="1" dirty="0" err="1" smtClean="0">
                <a:latin typeface="Times"/>
              </a:rPr>
              <a:t>DataGueule</a:t>
            </a:r>
            <a:r>
              <a:rPr lang="fr-FR" sz="20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 modèle économique date de l’imprimerie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144016" y="4327937"/>
            <a:ext cx="8892480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doivent reprendre le contrôle des revues </a:t>
            </a:r>
            <a:r>
              <a:rPr lang="fr-FR" sz="2400" dirty="0" smtClean="0"/>
              <a:t>(dont ils assurent l’évaluation par les pairs) </a:t>
            </a:r>
            <a:r>
              <a:rPr lang="fr-FR" sz="2400" dirty="0" smtClean="0">
                <a:solidFill>
                  <a:srgbClr val="28C191"/>
                </a:solidFill>
              </a:rPr>
              <a:t>et des articles </a:t>
            </a:r>
            <a:r>
              <a:rPr lang="fr-FR" sz="2400" dirty="0" smtClean="0">
                <a:solidFill>
                  <a:srgbClr val="000000"/>
                </a:solidFill>
              </a:rPr>
              <a:t>(qu’ils écrivent) </a:t>
            </a:r>
            <a:r>
              <a:rPr lang="fr-FR" sz="2400" dirty="0" smtClean="0">
                <a:solidFill>
                  <a:srgbClr val="28C191"/>
                </a:solidFill>
              </a:rPr>
              <a:t>afin de maximiser leur dissémination à l’aide de plateformes numériques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7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En 2012 quelques chercheurs se fâchent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129480" y="836712"/>
            <a:ext cx="897902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Sir 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et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collègues mathématiciens (dont je suis)</a:t>
            </a:r>
            <a:r>
              <a:rPr lang="fr-FR" sz="2300" dirty="0" smtClean="0">
                <a:latin typeface="Calibri"/>
              </a:rPr>
              <a:t> avons lancé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 mouvement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The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Cost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Knowledge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qui appelle à </a:t>
            </a:r>
            <a:r>
              <a:rPr lang="fr-FR" sz="2300" dirty="0">
                <a:solidFill>
                  <a:srgbClr val="FF0000"/>
                </a:solidFill>
              </a:rPr>
              <a:t>boycotter </a:t>
            </a:r>
            <a:r>
              <a:rPr lang="fr-FR" sz="2300" i="1" dirty="0">
                <a:solidFill>
                  <a:srgbClr val="FF0000"/>
                </a:solidFill>
              </a:rPr>
              <a:t>Elsevier</a:t>
            </a:r>
            <a:r>
              <a:rPr lang="fr-FR" sz="2300" dirty="0">
                <a:solidFill>
                  <a:srgbClr val="000000"/>
                </a:solidFill>
              </a:rPr>
              <a:t>,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ce qui a permis de stopper 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28C191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Act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au Congrès américain</a:t>
            </a:r>
            <a:r>
              <a:rPr lang="fr-FR" sz="2300" dirty="0" smtClean="0">
                <a:latin typeface="Calibri"/>
              </a:rPr>
              <a:t>,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u</a:t>
            </a:r>
            <a:r>
              <a:rPr lang="fr-FR" sz="2300" dirty="0" smtClean="0">
                <a:latin typeface="Calibri"/>
              </a:rPr>
              <a:t>ne proposition de loi déposée sous la pression du lobbying d’</a:t>
            </a:r>
            <a:r>
              <a:rPr lang="fr-FR" sz="2300" i="1" dirty="0" smtClean="0">
                <a:latin typeface="Calibri"/>
              </a:rPr>
              <a:t>Elsevie</a:t>
            </a:r>
            <a:r>
              <a:rPr lang="fr-FR" sz="2300" dirty="0" smtClean="0">
                <a:latin typeface="Calibri"/>
              </a:rPr>
              <a:t>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" y="2674655"/>
            <a:ext cx="2261999" cy="3392997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2699792" y="6197242"/>
            <a:ext cx="4392488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www.thecostofknowledge.com</a:t>
            </a:r>
            <a:r>
              <a:rPr lang="fr-FR" sz="2000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76" y="6023029"/>
            <a:ext cx="194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</a:t>
            </a:r>
            <a:r>
              <a:rPr lang="en-US" i="1" dirty="0"/>
              <a:t>M</a:t>
            </a:r>
            <a:r>
              <a:rPr lang="en-US" i="1" dirty="0" smtClean="0"/>
              <a:t>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24" y="2636912"/>
            <a:ext cx="5313908" cy="3451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00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-90264"/>
            <a:ext cx="8727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Nous voulons publier en accès libre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40766" y="1748424"/>
            <a:ext cx="714360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400" dirty="0" smtClean="0">
                <a:solidFill>
                  <a:srgbClr val="FF0000"/>
                </a:solidFill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</a:rPr>
              <a:t>journeaux</a:t>
            </a:r>
            <a:r>
              <a:rPr lang="fr-FR" sz="2400" dirty="0" smtClean="0">
                <a:solidFill>
                  <a:srgbClr val="FF0000"/>
                </a:solidFill>
              </a:rPr>
              <a:t> appartiennent à leur comité éditorial,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composé exclusivement de chercheurs</a:t>
            </a:r>
            <a:r>
              <a:rPr lang="fr-FR" sz="2400" dirty="0" smtClean="0">
                <a:solidFill>
                  <a:srgbClr val="000000"/>
                </a:solidFill>
              </a:rPr>
              <a:t> qui continuent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d’assurer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40635" y="3068960"/>
            <a:ext cx="5523117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Les auteurs gardent leur droit d’auteur </a:t>
            </a:r>
          </a:p>
          <a:p>
            <a:pPr algn="ctr"/>
            <a:r>
              <a:rPr lang="fr-FR" sz="2400" dirty="0" smtClean="0"/>
              <a:t>et mettent leurs </a:t>
            </a:r>
            <a:r>
              <a:rPr lang="fr-FR" sz="2400" dirty="0" smtClean="0">
                <a:solidFill>
                  <a:srgbClr val="0000FF"/>
                </a:solidFill>
              </a:rPr>
              <a:t>articles en accès libre</a:t>
            </a:r>
            <a:endParaRPr lang="fr-FR" sz="2400" i="1" dirty="0" smtClean="0">
              <a:solidFill>
                <a:srgbClr val="0000FF"/>
              </a:solidFill>
            </a:endParaRP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sous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une licence </a:t>
            </a:r>
            <a:r>
              <a:rPr lang="fr-FR" sz="2400" i="1" dirty="0" err="1" smtClean="0">
                <a:solidFill>
                  <a:srgbClr val="3366FF"/>
                </a:solidFill>
              </a:rPr>
              <a:t>Creative</a:t>
            </a:r>
            <a:r>
              <a:rPr lang="fr-FR" sz="2400" i="1" dirty="0" smtClean="0">
                <a:solidFill>
                  <a:srgbClr val="3366FF"/>
                </a:solidFill>
              </a:rPr>
              <a:t> Commons CC-BY</a:t>
            </a:r>
            <a:r>
              <a:rPr lang="fr-FR" sz="2400" dirty="0" smtClean="0"/>
              <a:t>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54780" y="4437112"/>
            <a:ext cx="90938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fr-FR" sz="2400" dirty="0" smtClean="0">
                <a:solidFill>
                  <a:srgbClr val="28C191"/>
                </a:solidFill>
              </a:rPr>
              <a:t>Les institutions publiques financent et possèdent </a:t>
            </a: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plateformes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(d’évaluation, publication et bibliométrie)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développées en logiciel libre</a:t>
            </a:r>
            <a:r>
              <a:rPr lang="fr-FR" sz="2400" dirty="0" smtClean="0"/>
              <a:t>. </a:t>
            </a:r>
          </a:p>
          <a:p>
            <a:pPr marL="342900" indent="-342900" algn="ctr">
              <a:buFont typeface="Arial"/>
              <a:buChar char="•"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bibliothécaires aident les chercheurs à publier </a:t>
            </a:r>
          </a:p>
          <a:p>
            <a:pPr algn="ctr"/>
            <a:r>
              <a:rPr lang="fr-FR" sz="2400" dirty="0" smtClean="0"/>
              <a:t>leurs articles grâce aux plateformes.</a:t>
            </a:r>
          </a:p>
          <a:p>
            <a:pPr marL="342900" indent="-342900" algn="ctr">
              <a:buFont typeface="Arial"/>
              <a:buChar char="•"/>
            </a:pPr>
            <a:r>
              <a:rPr lang="fr-FR" sz="2400" dirty="0" smtClean="0">
                <a:solidFill>
                  <a:srgbClr val="28C191"/>
                </a:solidFill>
              </a:rPr>
              <a:t> Les maisons d’édition </a:t>
            </a:r>
            <a:r>
              <a:rPr lang="fr-FR" sz="2400" dirty="0" smtClean="0"/>
              <a:t>assurent divers services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après avoir été mises en concurrence par appel d’offre</a:t>
            </a:r>
            <a:r>
              <a:rPr lang="fr-FR" sz="2400" dirty="0" smtClean="0"/>
              <a:t>.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032" y="1196752"/>
            <a:ext cx="8119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Nous </a:t>
            </a:r>
            <a:r>
              <a:rPr lang="en-US" sz="2400" dirty="0" err="1" smtClean="0">
                <a:solidFill>
                  <a:srgbClr val="3366FF"/>
                </a:solidFill>
              </a:rPr>
              <a:t>proposons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err="1" smtClean="0">
                <a:solidFill>
                  <a:srgbClr val="3366FF"/>
                </a:solidFill>
              </a:rPr>
              <a:t>l’accès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err="1" smtClean="0">
                <a:solidFill>
                  <a:srgbClr val="3366FF"/>
                </a:solidFill>
              </a:rPr>
              <a:t>libre</a:t>
            </a:r>
            <a:r>
              <a:rPr lang="en-US" sz="2400" dirty="0" smtClean="0">
                <a:solidFill>
                  <a:srgbClr val="3366FF"/>
                </a:solidFill>
              </a:rPr>
              <a:t> ‘</a:t>
            </a:r>
            <a:r>
              <a:rPr lang="en-US" sz="2400" dirty="0" err="1" smtClean="0">
                <a:solidFill>
                  <a:srgbClr val="3366FF"/>
                </a:solidFill>
              </a:rPr>
              <a:t>Diamant</a:t>
            </a:r>
            <a:r>
              <a:rPr lang="en-US" sz="2400" dirty="0" smtClean="0">
                <a:solidFill>
                  <a:srgbClr val="3366FF"/>
                </a:solidFill>
              </a:rPr>
              <a:t>’ (</a:t>
            </a:r>
            <a:r>
              <a:rPr lang="en-US" sz="2400" i="1" dirty="0" smtClean="0">
                <a:solidFill>
                  <a:srgbClr val="3366FF"/>
                </a:solidFill>
              </a:rPr>
              <a:t>Diamond OA</a:t>
            </a:r>
            <a:r>
              <a:rPr lang="en-US" sz="2400" dirty="0" smtClean="0">
                <a:solidFill>
                  <a:srgbClr val="3366FF"/>
                </a:solidFill>
              </a:rPr>
              <a:t>), </a:t>
            </a:r>
            <a:r>
              <a:rPr lang="en-US" sz="2400" dirty="0" err="1" smtClean="0"/>
              <a:t>tel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683772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2264" y="1953414"/>
            <a:ext cx="81852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 smtClean="0"/>
              <a:t>`</a:t>
            </a:r>
            <a:r>
              <a:rPr lang="en-US" sz="2200" dirty="0"/>
              <a:t>I</a:t>
            </a:r>
            <a:r>
              <a:rPr lang="en-US" sz="2200" dirty="0" smtClean="0"/>
              <a:t>l </a:t>
            </a:r>
            <a:r>
              <a:rPr lang="en-US" sz="2200" dirty="0" err="1" smtClean="0"/>
              <a:t>est</a:t>
            </a:r>
            <a:r>
              <a:rPr lang="en-US" sz="2200" dirty="0"/>
              <a:t> </a:t>
            </a:r>
            <a:r>
              <a:rPr lang="en-US" sz="2200" dirty="0" smtClean="0"/>
              <a:t>indispensable </a:t>
            </a:r>
            <a:r>
              <a:rPr lang="en-US" sz="2200" dirty="0" err="1"/>
              <a:t>que</a:t>
            </a:r>
            <a:r>
              <a:rPr lang="en-US" sz="2200" dirty="0"/>
              <a:t> les </a:t>
            </a:r>
            <a:r>
              <a:rPr lang="en-US" sz="2200" dirty="0" err="1"/>
              <a:t>chercheurs</a:t>
            </a:r>
            <a:r>
              <a:rPr lang="en-US" sz="2200" dirty="0"/>
              <a:t> </a:t>
            </a:r>
            <a:r>
              <a:rPr lang="en-US" sz="2200" dirty="0" err="1"/>
              <a:t>puissent</a:t>
            </a:r>
            <a:r>
              <a:rPr lang="en-US" sz="2200" dirty="0"/>
              <a:t> </a:t>
            </a:r>
            <a:r>
              <a:rPr lang="en-US" sz="2200" dirty="0" err="1"/>
              <a:t>développer</a:t>
            </a:r>
            <a:r>
              <a:rPr lang="en-US" sz="2200" dirty="0"/>
              <a:t> </a:t>
            </a:r>
            <a:endParaRPr lang="en-US" sz="2200" dirty="0" smtClean="0"/>
          </a:p>
          <a:p>
            <a:pPr algn="ctr"/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>
                <a:solidFill>
                  <a:srgbClr val="FF0000"/>
                </a:solidFill>
              </a:rPr>
              <a:t>troisième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voie</a:t>
            </a:r>
            <a:r>
              <a:rPr lang="en-US" sz="2200" dirty="0"/>
              <a:t>, </a:t>
            </a:r>
            <a:r>
              <a:rPr lang="en-US" sz="2200" dirty="0" smtClean="0"/>
              <a:t>beaucoup </a:t>
            </a:r>
            <a:r>
              <a:rPr lang="en-US" sz="2200" dirty="0" err="1" smtClean="0"/>
              <a:t>moins</a:t>
            </a:r>
            <a:r>
              <a:rPr lang="en-US" sz="2200" dirty="0" smtClean="0"/>
              <a:t> </a:t>
            </a:r>
            <a:r>
              <a:rPr lang="en-US" sz="2200" dirty="0" err="1"/>
              <a:t>coûteuse</a:t>
            </a:r>
            <a:r>
              <a:rPr lang="en-US" sz="2200" dirty="0"/>
              <a:t> </a:t>
            </a:r>
            <a:r>
              <a:rPr lang="en-US" sz="2200" dirty="0" smtClean="0"/>
              <a:t>[</a:t>
            </a:r>
            <a:r>
              <a:rPr lang="is-IS" sz="2200" dirty="0" smtClean="0"/>
              <a:t>…]</a:t>
            </a:r>
            <a:r>
              <a:rPr lang="en-US" sz="2200" dirty="0" smtClean="0"/>
              <a:t> 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appelée</a:t>
            </a:r>
            <a:r>
              <a:rPr lang="en-US" sz="2200" dirty="0" smtClean="0"/>
              <a:t> </a:t>
            </a:r>
          </a:p>
          <a:p>
            <a:pPr algn="ctr"/>
            <a:r>
              <a:rPr lang="en-US" sz="2200" i="1" dirty="0" smtClean="0">
                <a:solidFill>
                  <a:srgbClr val="FF0000"/>
                </a:solidFill>
              </a:rPr>
              <a:t>Diamond OA </a:t>
            </a:r>
            <a:r>
              <a:rPr lang="en-US" sz="2200" dirty="0"/>
              <a:t>et se </a:t>
            </a:r>
            <a:r>
              <a:rPr lang="en-US" sz="2200" dirty="0" err="1"/>
              <a:t>caractérise</a:t>
            </a:r>
            <a:r>
              <a:rPr lang="en-US" sz="2200" dirty="0"/>
              <a:t> par le fait </a:t>
            </a:r>
            <a:r>
              <a:rPr lang="en-US" sz="2200" dirty="0" err="1"/>
              <a:t>que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28C191"/>
                </a:solidFill>
              </a:rPr>
              <a:t>ni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smtClean="0">
                <a:solidFill>
                  <a:srgbClr val="28C191"/>
                </a:solidFill>
              </a:rPr>
              <a:t>le </a:t>
            </a:r>
            <a:r>
              <a:rPr lang="en-US" sz="2200" dirty="0" err="1" smtClean="0">
                <a:solidFill>
                  <a:srgbClr val="28C191"/>
                </a:solidFill>
              </a:rPr>
              <a:t>lecteur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ni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r>
              <a:rPr lang="en-US" sz="2200" dirty="0" err="1">
                <a:solidFill>
                  <a:srgbClr val="28C191"/>
                </a:solidFill>
              </a:rPr>
              <a:t>l'auteur</a:t>
            </a:r>
            <a:r>
              <a:rPr lang="en-US" sz="2200" dirty="0">
                <a:solidFill>
                  <a:srgbClr val="28C191"/>
                </a:solidFill>
              </a:rPr>
              <a:t> </a:t>
            </a:r>
            <a:endParaRPr lang="en-US" sz="2200" dirty="0" smtClean="0">
              <a:solidFill>
                <a:srgbClr val="28C191"/>
              </a:solidFill>
            </a:endParaRP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ne </a:t>
            </a:r>
            <a:r>
              <a:rPr lang="en-US" sz="2200" dirty="0" err="1">
                <a:solidFill>
                  <a:srgbClr val="28C191"/>
                </a:solidFill>
              </a:rPr>
              <a:t>doivent</a:t>
            </a:r>
            <a:r>
              <a:rPr lang="en-US" sz="2200" dirty="0">
                <a:solidFill>
                  <a:srgbClr val="28C191"/>
                </a:solidFill>
              </a:rPr>
              <a:t> payer</a:t>
            </a:r>
            <a:r>
              <a:rPr lang="en-US" sz="2200" dirty="0"/>
              <a:t> et </a:t>
            </a:r>
            <a:r>
              <a:rPr lang="en-US" sz="2200" dirty="0" err="1"/>
              <a:t>que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le journal </a:t>
            </a:r>
            <a:r>
              <a:rPr lang="en-US" sz="2200" dirty="0" err="1" smtClean="0">
                <a:solidFill>
                  <a:srgbClr val="FF0000"/>
                </a:solidFill>
              </a:rPr>
              <a:t>appartient</a:t>
            </a:r>
            <a:r>
              <a:rPr lang="en-US" sz="2200" dirty="0" smtClean="0">
                <a:solidFill>
                  <a:srgbClr val="FF0000"/>
                </a:solidFill>
              </a:rPr>
              <a:t>, </a:t>
            </a:r>
            <a:r>
              <a:rPr lang="en-US" sz="2200" dirty="0">
                <a:solidFill>
                  <a:srgbClr val="FF0000"/>
                </a:solidFill>
              </a:rPr>
              <a:t>non plus </a:t>
            </a:r>
            <a:r>
              <a:rPr lang="en-US" sz="2200" dirty="0" err="1">
                <a:solidFill>
                  <a:srgbClr val="FF0000"/>
                </a:solidFill>
              </a:rPr>
              <a:t>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une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maison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err="1" smtClean="0">
                <a:solidFill>
                  <a:srgbClr val="FF0000"/>
                </a:solidFill>
              </a:rPr>
              <a:t>d’édition</a:t>
            </a:r>
            <a:r>
              <a:rPr lang="en-US" sz="2200" dirty="0" smtClean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mais</a:t>
            </a:r>
            <a:r>
              <a:rPr lang="en-US" sz="2200" dirty="0">
                <a:solidFill>
                  <a:srgbClr val="FF0000"/>
                </a:solidFill>
              </a:rPr>
              <a:t> au </a:t>
            </a:r>
            <a:r>
              <a:rPr lang="en-US" sz="2200" dirty="0" err="1">
                <a:solidFill>
                  <a:srgbClr val="FF0000"/>
                </a:solidFill>
              </a:rPr>
              <a:t>comité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éditorial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[</a:t>
            </a:r>
            <a:r>
              <a:rPr lang="is-IS" sz="2200" dirty="0" smtClean="0"/>
              <a:t>…] un collège de chercheurs </a:t>
            </a:r>
            <a:r>
              <a:rPr lang="is-IS" sz="2200" dirty="0" smtClean="0">
                <a:solidFill>
                  <a:srgbClr val="28C191"/>
                </a:solidFill>
              </a:rPr>
              <a:t>qui</a:t>
            </a:r>
          </a:p>
          <a:p>
            <a:r>
              <a:rPr lang="en-US" sz="2200" dirty="0" smtClean="0">
                <a:solidFill>
                  <a:srgbClr val="28C191"/>
                </a:solidFill>
              </a:rPr>
              <a:t>s</a:t>
            </a:r>
            <a:r>
              <a:rPr lang="is-IS" sz="2200" dirty="0" smtClean="0">
                <a:solidFill>
                  <a:srgbClr val="28C191"/>
                </a:solidFill>
              </a:rPr>
              <a:t>e charge de la publication des articles</a:t>
            </a:r>
            <a:r>
              <a:rPr lang="is-IS" sz="2200" dirty="0" smtClean="0"/>
              <a:t> </a:t>
            </a:r>
            <a:r>
              <a:rPr lang="en-US" sz="2200" dirty="0" smtClean="0">
                <a:solidFill>
                  <a:srgbClr val="28C191"/>
                </a:solidFill>
              </a:rPr>
              <a:t>avec </a:t>
            </a:r>
            <a:r>
              <a:rPr lang="en-US" sz="2200" dirty="0" err="1" smtClean="0">
                <a:solidFill>
                  <a:srgbClr val="28C191"/>
                </a:solidFill>
              </a:rPr>
              <a:t>l'aide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d'unités</a:t>
            </a:r>
            <a:r>
              <a:rPr lang="en-US" sz="2200" dirty="0" smtClean="0">
                <a:solidFill>
                  <a:srgbClr val="28C191"/>
                </a:solidFill>
              </a:rPr>
              <a:t> de service</a:t>
            </a:r>
            <a:r>
              <a:rPr lang="en-US" sz="2200" dirty="0" smtClean="0"/>
              <a:t>.</a:t>
            </a:r>
            <a:r>
              <a:rPr lang="fr-FR" sz="2200" dirty="0" smtClean="0"/>
              <a:t>’</a:t>
            </a:r>
            <a:endParaRPr lang="fr-FR" sz="2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843020" y="4725144"/>
            <a:ext cx="31523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Times"/>
              </a:rPr>
              <a:t>La terminologie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OA</a:t>
            </a:r>
            <a:r>
              <a:rPr lang="fr-FR" dirty="0" smtClean="0">
                <a:latin typeface="Times"/>
              </a:rPr>
              <a:t> </a:t>
            </a:r>
          </a:p>
          <a:p>
            <a:pPr algn="ctr"/>
            <a:r>
              <a:rPr lang="fr-FR" dirty="0">
                <a:latin typeface="Times"/>
              </a:rPr>
              <a:t>v</a:t>
            </a:r>
            <a:r>
              <a:rPr lang="fr-FR" dirty="0" smtClean="0">
                <a:latin typeface="Times"/>
              </a:rPr>
              <a:t>ient du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 qui </a:t>
            </a:r>
            <a:r>
              <a:rPr lang="fr-FR" dirty="0" smtClean="0">
                <a:latin typeface="Times"/>
              </a:rPr>
              <a:t>est</a:t>
            </a:r>
          </a:p>
          <a:p>
            <a:pPr algn="ctr"/>
            <a:r>
              <a:rPr lang="fr-FR" dirty="0">
                <a:latin typeface="Times"/>
              </a:rPr>
              <a:t>l</a:t>
            </a:r>
            <a:r>
              <a:rPr lang="fr-FR" dirty="0" smtClean="0">
                <a:latin typeface="Times"/>
              </a:rPr>
              <a:t>e premier texte imprimé connu,</a:t>
            </a:r>
          </a:p>
          <a:p>
            <a:pPr algn="ctr"/>
            <a:r>
              <a:rPr lang="fr-FR" dirty="0">
                <a:latin typeface="Times"/>
              </a:rPr>
              <a:t>p</a:t>
            </a:r>
            <a:r>
              <a:rPr lang="fr-FR" dirty="0" smtClean="0">
                <a:latin typeface="Times"/>
              </a:rPr>
              <a:t>ublié en Chine le </a:t>
            </a:r>
            <a:r>
              <a:rPr lang="fr-FR" i="1" dirty="0" smtClean="0">
                <a:latin typeface="Times"/>
              </a:rPr>
              <a:t>11 Mai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49767" y="6021288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Londres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83768" y="4211796"/>
            <a:ext cx="439248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" y="-152400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Nous proposons l’accès libre Diamant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44016" y="1153195"/>
            <a:ext cx="9468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3366FF"/>
                </a:solidFill>
                <a:latin typeface="Times"/>
              </a:rPr>
              <a:t>N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ote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sur la publication en accès libre rédigée 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le 29 Juin 2012 par </a:t>
            </a:r>
            <a:r>
              <a:rPr lang="fr-FR" sz="2000" i="1" dirty="0">
                <a:solidFill>
                  <a:srgbClr val="3366FF"/>
                </a:solidFill>
                <a:latin typeface="Arial"/>
                <a:cs typeface="Arial"/>
              </a:rPr>
              <a:t>Marie Farge </a:t>
            </a:r>
            <a:endParaRPr lang="fr-FR" sz="2000" i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à la demande de </a:t>
            </a:r>
            <a:r>
              <a:rPr lang="fr-FR" sz="2000" i="1" dirty="0" smtClean="0">
                <a:solidFill>
                  <a:srgbClr val="3366FF"/>
                </a:solidFill>
                <a:latin typeface="Arial"/>
                <a:cs typeface="Arial"/>
              </a:rPr>
              <a:t>Geneviève </a:t>
            </a:r>
            <a:r>
              <a:rPr lang="fr-FR" sz="2000" i="1" dirty="0" err="1">
                <a:solidFill>
                  <a:srgbClr val="3366FF"/>
                </a:solidFill>
                <a:latin typeface="Arial"/>
                <a:cs typeface="Arial"/>
              </a:rPr>
              <a:t>Fioraso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ministre </a:t>
            </a:r>
            <a:r>
              <a:rPr lang="fr-FR" sz="2000" dirty="0">
                <a:solidFill>
                  <a:srgbClr val="3366FF"/>
                </a:solidFill>
                <a:latin typeface="Arial"/>
                <a:cs typeface="Arial"/>
              </a:rPr>
              <a:t>de la 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cs typeface="Arial"/>
              </a:rPr>
              <a:t>recherche :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948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Deux plateformes publiques de publication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32413" y="1844824"/>
            <a:ext cx="3069182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00FF"/>
                </a:solidFill>
              </a:rPr>
              <a:t>Créée</a:t>
            </a:r>
            <a:r>
              <a:rPr lang="en-US" sz="22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200" dirty="0" err="1">
                <a:solidFill>
                  <a:srgbClr val="0000FF"/>
                </a:solidFill>
              </a:rPr>
              <a:t>à</a:t>
            </a:r>
            <a:r>
              <a:rPr lang="en-US" sz="2200" dirty="0" smtClean="0">
                <a:solidFill>
                  <a:srgbClr val="0000FF"/>
                </a:solidFill>
              </a:rPr>
              <a:t> Marseille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par </a:t>
            </a:r>
            <a:r>
              <a:rPr lang="en-US" sz="2200" i="1" dirty="0">
                <a:solidFill>
                  <a:srgbClr val="0000FF"/>
                </a:solidFill>
              </a:rPr>
              <a:t>M</a:t>
            </a:r>
            <a:r>
              <a:rPr lang="en-US" sz="2200" i="1" dirty="0" smtClean="0">
                <a:solidFill>
                  <a:srgbClr val="0000FF"/>
                </a:solidFill>
              </a:rPr>
              <a:t>arin </a:t>
            </a:r>
            <a:r>
              <a:rPr lang="en-US" sz="2200" i="1" dirty="0" err="1" smtClean="0">
                <a:solidFill>
                  <a:srgbClr val="0000FF"/>
                </a:solidFill>
              </a:rPr>
              <a:t>Dacos</a:t>
            </a:r>
            <a:r>
              <a:rPr lang="en-US" sz="22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200" dirty="0" err="1"/>
              <a:t>e</a:t>
            </a:r>
            <a:r>
              <a:rPr lang="en-US" sz="2200" dirty="0" err="1" smtClean="0"/>
              <a:t>lle</a:t>
            </a:r>
            <a:r>
              <a:rPr lang="en-US" sz="2200" dirty="0" smtClean="0"/>
              <a:t> </a:t>
            </a:r>
            <a:r>
              <a:rPr lang="en-US" sz="2200" dirty="0" err="1" smtClean="0"/>
              <a:t>publie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534 revues de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sciences </a:t>
            </a:r>
            <a:r>
              <a:rPr lang="en-US" sz="2200" dirty="0" err="1" smtClean="0">
                <a:solidFill>
                  <a:srgbClr val="FF0000"/>
                </a:solidFill>
              </a:rPr>
              <a:t>humaines</a:t>
            </a:r>
            <a:r>
              <a:rPr lang="en-US" sz="2200" dirty="0" smtClean="0">
                <a:solidFill>
                  <a:srgbClr val="FF0000"/>
                </a:solidFill>
              </a:rPr>
              <a:t> et</a:t>
            </a:r>
            <a:endParaRPr lang="en-US" sz="2200" dirty="0">
              <a:solidFill>
                <a:srgbClr val="FF0000"/>
              </a:solidFill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sociales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en-US" sz="2200" dirty="0" smtClean="0"/>
              <a:t>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financée</a:t>
            </a:r>
            <a:r>
              <a:rPr lang="en-US" sz="2200" dirty="0" smtClean="0"/>
              <a:t> </a:t>
            </a:r>
            <a:r>
              <a:rPr lang="en-US" sz="2200" dirty="0" err="1" smtClean="0"/>
              <a:t>sur</a:t>
            </a:r>
            <a:endParaRPr lang="en-US" sz="2200" dirty="0" smtClean="0"/>
          </a:p>
          <a:p>
            <a:pPr algn="ctr"/>
            <a:r>
              <a:rPr lang="en-US" sz="2200" dirty="0" err="1" smtClean="0"/>
              <a:t>fonds</a:t>
            </a:r>
            <a:r>
              <a:rPr lang="en-US" sz="2200" dirty="0" smtClean="0"/>
              <a:t> publics: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CNRS,  EHESS, BSN, </a:t>
            </a:r>
          </a:p>
          <a:p>
            <a:pPr algn="ctr"/>
            <a:r>
              <a:rPr lang="en-US" sz="2200" dirty="0" err="1" smtClean="0">
                <a:solidFill>
                  <a:srgbClr val="28C191"/>
                </a:solidFill>
              </a:rPr>
              <a:t>universités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</a:t>
            </a:r>
            <a:r>
              <a:rPr lang="en-US" sz="2200" dirty="0" smtClean="0">
                <a:solidFill>
                  <a:srgbClr val="28C191"/>
                </a:solidFill>
              </a:rPr>
              <a:t>’ Avignon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et </a:t>
            </a:r>
            <a:r>
              <a:rPr lang="en-US" sz="2200" dirty="0" err="1" smtClean="0">
                <a:solidFill>
                  <a:srgbClr val="28C191"/>
                </a:solidFill>
              </a:rPr>
              <a:t>d’Aix</a:t>
            </a:r>
            <a:r>
              <a:rPr lang="en-US" sz="2200" dirty="0" smtClean="0">
                <a:solidFill>
                  <a:srgbClr val="28C191"/>
                </a:solidFill>
              </a:rPr>
              <a:t>-Marseille</a:t>
            </a:r>
            <a:r>
              <a:rPr lang="fr-FR" sz="2200" dirty="0" smtClean="0"/>
              <a:t>.</a:t>
            </a:r>
            <a:endParaRPr lang="en-US" sz="2200" dirty="0" smtClean="0">
              <a:solidFill>
                <a:srgbClr val="28C191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51868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114929" y="2235636"/>
            <a:ext cx="29941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00FF"/>
                </a:solidFill>
              </a:rPr>
              <a:t>Créée</a:t>
            </a:r>
            <a:r>
              <a:rPr lang="en-US" sz="22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200" dirty="0" err="1">
                <a:solidFill>
                  <a:srgbClr val="0000FF"/>
                </a:solidFill>
              </a:rPr>
              <a:t>à</a:t>
            </a:r>
            <a:r>
              <a:rPr lang="en-US" sz="2200" dirty="0" smtClean="0">
                <a:solidFill>
                  <a:srgbClr val="0000FF"/>
                </a:solidFill>
              </a:rPr>
              <a:t> Sao Paulo (</a:t>
            </a:r>
            <a:r>
              <a:rPr lang="en-US" sz="2200" dirty="0" err="1" smtClean="0">
                <a:solidFill>
                  <a:srgbClr val="0000FF"/>
                </a:solidFill>
              </a:rPr>
              <a:t>Brésil</a:t>
            </a:r>
            <a:r>
              <a:rPr lang="en-US" sz="2200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par </a:t>
            </a:r>
            <a:r>
              <a:rPr lang="en-US" sz="2200" i="1" dirty="0" smtClean="0">
                <a:solidFill>
                  <a:srgbClr val="0000FF"/>
                </a:solidFill>
              </a:rPr>
              <a:t>Abel Packer</a:t>
            </a:r>
            <a:r>
              <a:rPr lang="en-US" sz="2200" dirty="0" smtClean="0"/>
              <a:t>,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200" dirty="0" err="1"/>
              <a:t>e</a:t>
            </a:r>
            <a:r>
              <a:rPr lang="en-US" sz="2200" dirty="0" err="1" smtClean="0"/>
              <a:t>lle</a:t>
            </a:r>
            <a:r>
              <a:rPr lang="en-US" sz="2200" dirty="0" smtClean="0"/>
              <a:t> </a:t>
            </a:r>
            <a:r>
              <a:rPr lang="en-US" sz="2200" dirty="0" err="1" smtClean="0"/>
              <a:t>publie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en </a:t>
            </a:r>
            <a:r>
              <a:rPr lang="en-US" sz="2200" dirty="0" err="1">
                <a:solidFill>
                  <a:srgbClr val="FF0000"/>
                </a:solidFill>
              </a:rPr>
              <a:t>accès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libre</a:t>
            </a:r>
            <a:endParaRPr lang="en-US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375 revues de </a:t>
            </a: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toutes</a:t>
            </a:r>
            <a:r>
              <a:rPr lang="en-US" sz="2200" dirty="0" smtClean="0">
                <a:solidFill>
                  <a:srgbClr val="FF0000"/>
                </a:solidFill>
              </a:rPr>
              <a:t> disciplines</a:t>
            </a:r>
            <a:r>
              <a:rPr lang="en-US" sz="2200" dirty="0" smtClean="0"/>
              <a:t>.</a:t>
            </a:r>
          </a:p>
          <a:p>
            <a:pPr algn="ctr"/>
            <a:r>
              <a:rPr lang="en-US" sz="2200" dirty="0" smtClean="0"/>
              <a:t> Elle </a:t>
            </a:r>
            <a:r>
              <a:rPr lang="en-US" sz="2200" dirty="0" err="1" smtClean="0"/>
              <a:t>est</a:t>
            </a:r>
            <a:r>
              <a:rPr lang="en-US" sz="2200" dirty="0" smtClean="0"/>
              <a:t> </a:t>
            </a:r>
            <a:r>
              <a:rPr lang="en-US" sz="2200" dirty="0" err="1" smtClean="0"/>
              <a:t>financée</a:t>
            </a:r>
            <a:r>
              <a:rPr lang="en-US" sz="2200" dirty="0" smtClean="0"/>
              <a:t> </a:t>
            </a:r>
            <a:r>
              <a:rPr lang="en-US" sz="2200" dirty="0" err="1" smtClean="0"/>
              <a:t>sur</a:t>
            </a:r>
            <a:endParaRPr lang="en-US" sz="2200" dirty="0" smtClean="0"/>
          </a:p>
          <a:p>
            <a:pPr algn="ctr"/>
            <a:r>
              <a:rPr lang="en-US" sz="2200" dirty="0" err="1" smtClean="0"/>
              <a:t>fonds</a:t>
            </a:r>
            <a:r>
              <a:rPr lang="en-US" sz="2200" dirty="0" smtClean="0"/>
              <a:t> publics par :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FAPESP, </a:t>
            </a:r>
            <a:r>
              <a:rPr lang="en-US" sz="2200" dirty="0" err="1" smtClean="0">
                <a:solidFill>
                  <a:srgbClr val="28C191"/>
                </a:solidFill>
              </a:rPr>
              <a:t>CNPq</a:t>
            </a:r>
            <a:r>
              <a:rPr lang="en-US" sz="2200" dirty="0" smtClean="0">
                <a:solidFill>
                  <a:srgbClr val="28C191"/>
                </a:solidFill>
              </a:rPr>
              <a:t>, </a:t>
            </a:r>
          </a:p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et BIREME</a:t>
            </a:r>
            <a:r>
              <a:rPr lang="fr-FR" sz="2200" dirty="0" smtClean="0"/>
              <a:t>.</a:t>
            </a:r>
            <a:endParaRPr lang="en-US" sz="2200" dirty="0">
              <a:solidFill>
                <a:srgbClr val="28C19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80" y="1002209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554244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84004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84004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2018, création de la plateforme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827584" y="548680"/>
            <a:ext cx="7632848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>
                <a:solidFill>
                  <a:srgbClr val="3366FF"/>
                </a:solidFill>
              </a:rPr>
              <a:t>Plateforme de publication en accès libre Diamant et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>
                <a:solidFill>
                  <a:srgbClr val="3366FF"/>
                </a:solidFill>
              </a:rPr>
              <a:t>d’évaluation par </a:t>
            </a:r>
            <a:r>
              <a:rPr lang="fr-FR" sz="2200" dirty="0">
                <a:solidFill>
                  <a:srgbClr val="3366FF"/>
                </a:solidFill>
              </a:rPr>
              <a:t>les </a:t>
            </a:r>
            <a:r>
              <a:rPr lang="fr-FR" sz="2200" dirty="0" smtClean="0">
                <a:solidFill>
                  <a:srgbClr val="3366FF"/>
                </a:solidFill>
              </a:rPr>
              <a:t>pairs </a:t>
            </a:r>
            <a:r>
              <a:rPr lang="fr-FR" sz="2200" dirty="0" smtClean="0"/>
              <a:t>de revues académiques,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28C191"/>
                </a:solidFill>
              </a:rPr>
              <a:t>créée en 2018 à Grenoble dans le cadre de la cellule </a:t>
            </a:r>
            <a:r>
              <a:rPr lang="fr-FR" sz="2200" i="1" dirty="0" err="1">
                <a:solidFill>
                  <a:srgbClr val="28C191"/>
                </a:solidFill>
              </a:rPr>
              <a:t>Mathdoc</a:t>
            </a:r>
            <a:endParaRPr lang="fr-FR" sz="2200" i="1" dirty="0"/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00"/>
                </a:solidFill>
              </a:rPr>
              <a:t> (</a:t>
            </a:r>
            <a:r>
              <a:rPr lang="fr-FR" sz="2200" dirty="0"/>
              <a:t>unité de service CNRS-INSMI et Université de Grenoble)</a:t>
            </a:r>
            <a:r>
              <a:rPr lang="fr-FR" sz="2200" dirty="0">
                <a:solidFill>
                  <a:srgbClr val="000000"/>
                </a:solidFill>
              </a:rPr>
              <a:t>.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 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232466" y="2780928"/>
            <a:ext cx="7155958" cy="20162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 smtClean="0"/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Qualité de l’évaluation par les pairs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Service public non lucratif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>
                <a:solidFill>
                  <a:srgbClr val="FF0000"/>
                </a:solidFill>
              </a:rPr>
              <a:t>A</a:t>
            </a:r>
            <a:r>
              <a:rPr lang="fr-FR" sz="2200" dirty="0" smtClean="0">
                <a:solidFill>
                  <a:srgbClr val="FF0000"/>
                </a:solidFill>
              </a:rPr>
              <a:t>rchivage pérenne</a:t>
            </a:r>
            <a:r>
              <a:rPr lang="fr-FR" sz="22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200" dirty="0" smtClean="0">
                <a:solidFill>
                  <a:srgbClr val="FF0000"/>
                </a:solidFill>
              </a:rPr>
              <a:t>Transparence sur les  coûts et la sélection des revues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  <a:r>
              <a:rPr lang="fr-FR" sz="2200" dirty="0" smtClean="0">
                <a:solidFill>
                  <a:srgbClr val="FF0000"/>
                </a:solidFill>
              </a:rPr>
              <a:t> </a:t>
            </a:r>
            <a:endParaRPr lang="fr-FR" sz="22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9190" y="5004928"/>
            <a:ext cx="7783539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FF"/>
                </a:solidFill>
              </a:rPr>
              <a:t>La mise en page </a:t>
            </a:r>
            <a:r>
              <a:rPr lang="fr-FR" sz="2200" dirty="0">
                <a:solidFill>
                  <a:srgbClr val="000000"/>
                </a:solidFill>
              </a:rPr>
              <a:t>des articles est faite avec le </a:t>
            </a:r>
            <a:r>
              <a:rPr lang="fr-FR" sz="2200" dirty="0">
                <a:solidFill>
                  <a:srgbClr val="0000FF"/>
                </a:solidFill>
              </a:rPr>
              <a:t>logiciel libre </a:t>
            </a:r>
            <a:r>
              <a:rPr lang="fr-FR" sz="2200" i="1" dirty="0" err="1">
                <a:solidFill>
                  <a:srgbClr val="0000FF"/>
                </a:solidFill>
              </a:rPr>
              <a:t>LaTeX</a:t>
            </a:r>
            <a:r>
              <a:rPr lang="fr-FR" sz="2200" i="1" dirty="0">
                <a:solidFill>
                  <a:srgbClr val="000000"/>
                </a:solidFill>
              </a:rPr>
              <a:t>,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00"/>
                </a:solidFill>
              </a:rPr>
              <a:t>tandis-que </a:t>
            </a:r>
            <a:r>
              <a:rPr lang="fr-FR" sz="2200" dirty="0">
                <a:solidFill>
                  <a:srgbClr val="0000FF"/>
                </a:solidFill>
              </a:rPr>
              <a:t>le processus éditorial </a:t>
            </a:r>
            <a:r>
              <a:rPr lang="fr-FR" sz="2200" dirty="0">
                <a:solidFill>
                  <a:srgbClr val="000000"/>
                </a:solidFill>
              </a:rPr>
              <a:t>et</a:t>
            </a:r>
            <a:r>
              <a:rPr lang="fr-FR" sz="2200" dirty="0">
                <a:solidFill>
                  <a:srgbClr val="0000FF"/>
                </a:solidFill>
              </a:rPr>
              <a:t> la publication </a:t>
            </a:r>
            <a:r>
              <a:rPr lang="fr-FR" sz="2200" dirty="0">
                <a:solidFill>
                  <a:srgbClr val="000000"/>
                </a:solidFill>
              </a:rPr>
              <a:t>sont faits avec le </a:t>
            </a:r>
          </a:p>
          <a:p>
            <a:pPr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200" dirty="0">
                <a:solidFill>
                  <a:srgbClr val="0000FF"/>
                </a:solidFill>
              </a:rPr>
              <a:t>logiciel libre </a:t>
            </a:r>
            <a:r>
              <a:rPr lang="fr-FR" sz="2200" i="1" dirty="0">
                <a:solidFill>
                  <a:srgbClr val="0000FF"/>
                </a:solidFill>
              </a:rPr>
              <a:t>OJS (Open Journal System).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08504" cy="52565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b="1" dirty="0" smtClean="0">
              <a:solidFill>
                <a:srgbClr val="3366FF"/>
              </a:solidFill>
            </a:endParaRPr>
          </a:p>
          <a:p>
            <a:pPr algn="ctr"/>
            <a:r>
              <a:rPr lang="en-US" b="1" dirty="0" smtClean="0">
                <a:solidFill>
                  <a:srgbClr val="3366FF"/>
                </a:solidFill>
              </a:rPr>
              <a:t>Les missions des </a:t>
            </a:r>
            <a:r>
              <a:rPr lang="en-US" b="1" dirty="0" err="1" smtClean="0">
                <a:solidFill>
                  <a:srgbClr val="3366FF"/>
                </a:solidFill>
              </a:rPr>
              <a:t>chercheurs</a:t>
            </a:r>
            <a:r>
              <a:rPr lang="en-US" b="1" dirty="0" smtClean="0">
                <a:solidFill>
                  <a:srgbClr val="3366FF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366FF"/>
                </a:solidFill>
              </a:rPr>
              <a:t>e</a:t>
            </a:r>
            <a:r>
              <a:rPr lang="en-US" b="1" dirty="0" smtClean="0">
                <a:solidFill>
                  <a:srgbClr val="3366FF"/>
                </a:solidFill>
              </a:rPr>
              <a:t>t comment </a:t>
            </a:r>
            <a:r>
              <a:rPr lang="en-US" b="1" dirty="0" err="1" smtClean="0">
                <a:solidFill>
                  <a:srgbClr val="3366FF"/>
                </a:solidFill>
              </a:rPr>
              <a:t>communiquent-ils</a:t>
            </a:r>
            <a:endParaRPr lang="en-US" b="1" dirty="0">
              <a:solidFill>
                <a:srgbClr val="3366FF"/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Comment </a:t>
            </a:r>
            <a:r>
              <a:rPr lang="en-US" b="1" dirty="0">
                <a:solidFill>
                  <a:srgbClr val="FF0000"/>
                </a:solidFill>
              </a:rPr>
              <a:t>les </a:t>
            </a:r>
            <a:r>
              <a:rPr lang="en-US" b="1" dirty="0" err="1">
                <a:solidFill>
                  <a:srgbClr val="FF0000"/>
                </a:solidFill>
              </a:rPr>
              <a:t>chercheurs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publient-ils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t qui </a:t>
            </a:r>
            <a:r>
              <a:rPr lang="en-US" b="1" dirty="0" err="1">
                <a:solidFill>
                  <a:srgbClr val="FF0000"/>
                </a:solidFill>
              </a:rPr>
              <a:t>contôle</a:t>
            </a:r>
            <a:r>
              <a:rPr lang="en-US" b="1" dirty="0">
                <a:solidFill>
                  <a:srgbClr val="FF0000"/>
                </a:solidFill>
              </a:rPr>
              <a:t> la publication </a:t>
            </a:r>
            <a:r>
              <a:rPr lang="en-US" b="1" dirty="0" err="1" smtClean="0">
                <a:solidFill>
                  <a:srgbClr val="FF0000"/>
                </a:solidFill>
              </a:rPr>
              <a:t>scientifique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28C191"/>
                </a:solidFill>
              </a:rPr>
              <a:t>L</a:t>
            </a:r>
            <a:r>
              <a:rPr lang="en-US" b="1" dirty="0" smtClean="0">
                <a:solidFill>
                  <a:srgbClr val="28C191"/>
                </a:solidFill>
              </a:rPr>
              <a:t>es articles </a:t>
            </a:r>
            <a:r>
              <a:rPr lang="en-US" b="1" dirty="0" err="1" smtClean="0">
                <a:solidFill>
                  <a:srgbClr val="28C191"/>
                </a:solidFill>
              </a:rPr>
              <a:t>scientifiques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  <a:r>
              <a:rPr lang="en-US" b="1" dirty="0" err="1" smtClean="0">
                <a:solidFill>
                  <a:srgbClr val="28C191"/>
                </a:solidFill>
              </a:rPr>
              <a:t>devraient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  <a:r>
              <a:rPr lang="en-US" b="1" dirty="0" err="1" smtClean="0">
                <a:solidFill>
                  <a:srgbClr val="28C191"/>
                </a:solidFill>
              </a:rPr>
              <a:t>être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28C191"/>
                </a:solidFill>
              </a:rPr>
              <a:t>r</a:t>
            </a:r>
            <a:r>
              <a:rPr lang="en-US" b="1" dirty="0" err="1" smtClean="0">
                <a:solidFill>
                  <a:srgbClr val="28C191"/>
                </a:solidFill>
              </a:rPr>
              <a:t>econnus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  <a:r>
              <a:rPr lang="en-US" b="1" dirty="0" err="1" smtClean="0">
                <a:solidFill>
                  <a:srgbClr val="28C191"/>
                </a:solidFill>
              </a:rPr>
              <a:t>comme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  <a:r>
              <a:rPr lang="en-US" b="1" dirty="0" err="1" smtClean="0">
                <a:solidFill>
                  <a:srgbClr val="28C191"/>
                </a:solidFill>
              </a:rPr>
              <a:t>biens</a:t>
            </a:r>
            <a:r>
              <a:rPr lang="en-US" b="1" dirty="0" smtClean="0">
                <a:solidFill>
                  <a:srgbClr val="28C191"/>
                </a:solidFill>
              </a:rPr>
              <a:t> </a:t>
            </a:r>
            <a:r>
              <a:rPr lang="en-US" b="1" dirty="0" err="1" smtClean="0">
                <a:solidFill>
                  <a:srgbClr val="28C191"/>
                </a:solidFill>
              </a:rPr>
              <a:t>communs</a:t>
            </a:r>
            <a:r>
              <a:rPr lang="en-US" b="1" dirty="0" smtClean="0">
                <a:solidFill>
                  <a:srgbClr val="28C191"/>
                </a:solidFill>
              </a:rPr>
              <a:t> de </a:t>
            </a:r>
            <a:r>
              <a:rPr lang="en-US" b="1" dirty="0" err="1" smtClean="0">
                <a:solidFill>
                  <a:srgbClr val="28C191"/>
                </a:solidFill>
              </a:rPr>
              <a:t>l’humanité</a:t>
            </a:r>
            <a:endParaRPr lang="en-US" b="1" dirty="0" smtClean="0">
              <a:solidFill>
                <a:srgbClr val="28C191"/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i="1" dirty="0" err="1" smtClean="0"/>
              <a:t>Quelques</a:t>
            </a:r>
            <a:r>
              <a:rPr lang="en-US" b="1" i="1" dirty="0" smtClean="0"/>
              <a:t> liens </a:t>
            </a:r>
            <a:r>
              <a:rPr lang="en-US" b="1" i="1" dirty="0" err="1" smtClean="0"/>
              <a:t>si</a:t>
            </a:r>
            <a:r>
              <a:rPr lang="en-US" b="1" i="1" dirty="0" smtClean="0"/>
              <a:t> </a:t>
            </a:r>
            <a:r>
              <a:rPr lang="en-US" b="1" i="1" dirty="0" err="1" smtClean="0"/>
              <a:t>vous</a:t>
            </a:r>
            <a:r>
              <a:rPr lang="en-US" b="1" i="1" dirty="0" smtClean="0"/>
              <a:t> </a:t>
            </a:r>
            <a:r>
              <a:rPr lang="en-US" b="1" i="1" dirty="0" err="1" smtClean="0"/>
              <a:t>voulez</a:t>
            </a:r>
            <a:r>
              <a:rPr lang="en-US" b="1" i="1" dirty="0" smtClean="0"/>
              <a:t> en savoir plus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Questions et discussion</a:t>
            </a:r>
            <a:endParaRPr lang="en-US" b="1" dirty="0"/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60"/>
            <a:ext cx="9144000" cy="2862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6080"/>
            <a:ext cx="9144000" cy="3860579"/>
          </a:xfrm>
          <a:prstGeom prst="rect">
            <a:avLst/>
          </a:prstGeom>
        </p:spPr>
      </p:pic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ZoneTexte 19"/>
          <p:cNvSpPr txBox="1"/>
          <p:nvPr/>
        </p:nvSpPr>
        <p:spPr>
          <a:xfrm>
            <a:off x="5148064" y="44624"/>
            <a:ext cx="36004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7754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6" name="ZoneTexte 13"/>
          <p:cNvSpPr txBox="1"/>
          <p:nvPr/>
        </p:nvSpPr>
        <p:spPr>
          <a:xfrm>
            <a:off x="1102568" y="609503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430" y="1196752"/>
            <a:ext cx="5081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recommandation pour les CRAS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2276872"/>
            <a:ext cx="7200801" cy="3527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4657" y="1268760"/>
            <a:ext cx="7669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Les </a:t>
            </a:r>
            <a:r>
              <a:rPr lang="en-US" sz="2200" b="1" i="1" dirty="0" err="1" smtClean="0"/>
              <a:t>comptes-Rendus</a:t>
            </a:r>
            <a:r>
              <a:rPr lang="en-US" sz="2200" b="1" i="1" dirty="0" smtClean="0"/>
              <a:t> de </a:t>
            </a:r>
            <a:r>
              <a:rPr lang="en-US" sz="2200" b="1" i="1" dirty="0" err="1" smtClean="0"/>
              <a:t>l’Académie</a:t>
            </a:r>
            <a:r>
              <a:rPr lang="en-US" sz="2200" b="1" i="1" dirty="0" smtClean="0"/>
              <a:t> des Sciences de Paris (CRAS)</a:t>
            </a:r>
          </a:p>
          <a:p>
            <a:pPr algn="ctr"/>
            <a:r>
              <a:rPr lang="en-US" sz="2200" b="1" dirty="0" err="1" smtClean="0"/>
              <a:t>devraient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être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publiés</a:t>
            </a:r>
            <a:r>
              <a:rPr lang="en-US" sz="2200" b="1" dirty="0" smtClean="0"/>
              <a:t> en ‘Diamond Open Access’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7011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717032"/>
            <a:ext cx="4176464" cy="2887360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376" y="-152400"/>
            <a:ext cx="89341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2020, les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CRAS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sont en accès libre Diamant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1124744"/>
            <a:ext cx="914501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28C191"/>
                </a:solidFill>
              </a:rPr>
              <a:t>Les </a:t>
            </a:r>
            <a:r>
              <a:rPr lang="en-US" sz="2200" i="1" dirty="0" err="1">
                <a:solidFill>
                  <a:srgbClr val="28C191"/>
                </a:solidFill>
              </a:rPr>
              <a:t>C</a:t>
            </a:r>
            <a:r>
              <a:rPr lang="en-US" sz="2200" i="1" dirty="0" err="1" smtClean="0">
                <a:solidFill>
                  <a:srgbClr val="28C191"/>
                </a:solidFill>
              </a:rPr>
              <a:t>omptes-Rendus</a:t>
            </a:r>
            <a:r>
              <a:rPr lang="en-US" sz="2200" i="1" dirty="0" smtClean="0">
                <a:solidFill>
                  <a:srgbClr val="28C191"/>
                </a:solidFill>
              </a:rPr>
              <a:t> de </a:t>
            </a:r>
            <a:r>
              <a:rPr lang="en-US" sz="2200" i="1" dirty="0" err="1" smtClean="0">
                <a:solidFill>
                  <a:srgbClr val="28C191"/>
                </a:solidFill>
              </a:rPr>
              <a:t>l’Académie</a:t>
            </a:r>
            <a:r>
              <a:rPr lang="en-US" sz="2200" i="1" dirty="0" smtClean="0">
                <a:solidFill>
                  <a:srgbClr val="28C191"/>
                </a:solidFill>
              </a:rPr>
              <a:t> des Sciences de Paris (CRAS) </a:t>
            </a:r>
          </a:p>
          <a:p>
            <a:pPr algn="ctr"/>
            <a:r>
              <a:rPr lang="en-US" sz="2200" dirty="0" err="1" smtClean="0"/>
              <a:t>étaient</a:t>
            </a:r>
            <a:r>
              <a:rPr lang="en-US" sz="2200" dirty="0" smtClean="0"/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publiés</a:t>
            </a:r>
            <a:r>
              <a:rPr lang="en-US" sz="2200" dirty="0" smtClean="0">
                <a:solidFill>
                  <a:srgbClr val="28C191"/>
                </a:solidFill>
              </a:rPr>
              <a:t> </a:t>
            </a:r>
            <a:r>
              <a:rPr lang="en-US" sz="2200" dirty="0" err="1" smtClean="0">
                <a:solidFill>
                  <a:srgbClr val="28C191"/>
                </a:solidFill>
              </a:rPr>
              <a:t>depuis</a:t>
            </a:r>
            <a:r>
              <a:rPr lang="en-US" sz="2200" dirty="0" smtClean="0">
                <a:solidFill>
                  <a:srgbClr val="28C191"/>
                </a:solidFill>
              </a:rPr>
              <a:t> 1835 </a:t>
            </a:r>
            <a:r>
              <a:rPr lang="en-US" sz="2200" dirty="0" smtClean="0"/>
              <a:t>(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l’initiative</a:t>
            </a:r>
            <a:r>
              <a:rPr lang="en-US" sz="2200" dirty="0" smtClean="0"/>
              <a:t> du </a:t>
            </a:r>
            <a:r>
              <a:rPr lang="en-US" sz="2200" dirty="0" err="1" smtClean="0"/>
              <a:t>physicien</a:t>
            </a:r>
            <a:r>
              <a:rPr lang="en-US" sz="2200" dirty="0" smtClean="0"/>
              <a:t> François </a:t>
            </a:r>
            <a:r>
              <a:rPr lang="en-US" sz="2200" dirty="0" err="1" smtClean="0"/>
              <a:t>Arago</a:t>
            </a:r>
            <a:r>
              <a:rPr lang="en-US" sz="2200" dirty="0" smtClean="0"/>
              <a:t>, </a:t>
            </a:r>
            <a:r>
              <a:rPr lang="en-US" sz="2200" dirty="0" err="1"/>
              <a:t>s</a:t>
            </a:r>
            <a:r>
              <a:rPr lang="en-US" sz="2200" dirty="0" err="1" smtClean="0"/>
              <a:t>ecrétaire</a:t>
            </a:r>
            <a:r>
              <a:rPr lang="en-US" sz="2200" dirty="0" smtClean="0"/>
              <a:t> </a:t>
            </a:r>
            <a:r>
              <a:rPr lang="en-US" sz="2200" dirty="0" err="1" smtClean="0"/>
              <a:t>perpétuel</a:t>
            </a:r>
            <a:r>
              <a:rPr lang="en-US" sz="2200" dirty="0" smtClean="0"/>
              <a:t>) </a:t>
            </a:r>
            <a:r>
              <a:rPr lang="en-US" sz="2200" dirty="0" smtClean="0">
                <a:solidFill>
                  <a:srgbClr val="28C191"/>
                </a:solidFill>
              </a:rPr>
              <a:t>par</a:t>
            </a:r>
            <a:r>
              <a:rPr lang="en-US" sz="2200" dirty="0" smtClean="0"/>
              <a:t> la </a:t>
            </a:r>
            <a:r>
              <a:rPr lang="en-US" sz="2200" dirty="0" err="1" smtClean="0"/>
              <a:t>maison</a:t>
            </a:r>
            <a:r>
              <a:rPr lang="en-US" sz="2200" dirty="0" smtClean="0"/>
              <a:t> </a:t>
            </a:r>
            <a:r>
              <a:rPr lang="en-US" sz="2200" dirty="0" err="1" smtClean="0"/>
              <a:t>d’édition</a:t>
            </a:r>
            <a:r>
              <a:rPr lang="en-US" sz="2200" dirty="0" smtClean="0"/>
              <a:t> </a:t>
            </a:r>
            <a:r>
              <a:rPr lang="en-US" sz="2200" i="1" dirty="0" smtClean="0">
                <a:solidFill>
                  <a:srgbClr val="28C191"/>
                </a:solidFill>
              </a:rPr>
              <a:t>Gauthier-Villars</a:t>
            </a:r>
            <a:r>
              <a:rPr lang="en-US" sz="2200" i="1" dirty="0" smtClean="0"/>
              <a:t>,</a:t>
            </a:r>
          </a:p>
          <a:p>
            <a:pPr algn="ctr"/>
            <a:r>
              <a:rPr lang="en-US" sz="2200" i="1" dirty="0" smtClean="0"/>
              <a:t> </a:t>
            </a:r>
            <a:r>
              <a:rPr lang="en-US" sz="2200" dirty="0" smtClean="0"/>
              <a:t>qui </a:t>
            </a:r>
            <a:r>
              <a:rPr lang="en-US" sz="2200" dirty="0" err="1" smtClean="0"/>
              <a:t>fut</a:t>
            </a:r>
            <a:r>
              <a:rPr lang="en-US" sz="2200" dirty="0" smtClean="0"/>
              <a:t> </a:t>
            </a:r>
            <a:r>
              <a:rPr lang="en-US" sz="2200" dirty="0" err="1" smtClean="0"/>
              <a:t>rachetée</a:t>
            </a:r>
            <a:r>
              <a:rPr lang="en-US" sz="2200" dirty="0" smtClean="0"/>
              <a:t> en 2000 par la </a:t>
            </a:r>
            <a:r>
              <a:rPr lang="en-US" sz="2200" dirty="0" err="1" smtClean="0"/>
              <a:t>société</a:t>
            </a:r>
            <a:r>
              <a:rPr lang="en-US" sz="2200" dirty="0" smtClean="0"/>
              <a:t> </a:t>
            </a:r>
            <a:r>
              <a:rPr lang="en-US" sz="2200" i="1" dirty="0" smtClean="0"/>
              <a:t>Elsevier</a:t>
            </a:r>
            <a:r>
              <a:rPr lang="en-US" sz="2200" dirty="0" smtClean="0"/>
              <a:t>.</a:t>
            </a:r>
          </a:p>
          <a:p>
            <a:pPr algn="ctr"/>
            <a:r>
              <a:rPr lang="en-US" sz="2200" dirty="0" smtClean="0">
                <a:solidFill>
                  <a:srgbClr val="3366FF"/>
                </a:solidFill>
              </a:rPr>
              <a:t>Le 23 </a:t>
            </a:r>
            <a:r>
              <a:rPr lang="en-US" sz="2200" dirty="0" err="1">
                <a:solidFill>
                  <a:srgbClr val="3366FF"/>
                </a:solidFill>
              </a:rPr>
              <a:t>Novembre</a:t>
            </a:r>
            <a:r>
              <a:rPr lang="en-US" sz="2200" dirty="0">
                <a:solidFill>
                  <a:srgbClr val="3366FF"/>
                </a:solidFill>
              </a:rPr>
              <a:t> 2019 </a:t>
            </a:r>
            <a:r>
              <a:rPr lang="en-US" sz="2200" dirty="0" err="1" smtClean="0">
                <a:solidFill>
                  <a:srgbClr val="3366FF"/>
                </a:solidFill>
              </a:rPr>
              <a:t>l</a:t>
            </a:r>
            <a:r>
              <a:rPr lang="en-US" sz="2200" i="1" dirty="0" err="1" smtClean="0">
                <a:solidFill>
                  <a:srgbClr val="3366FF"/>
                </a:solidFill>
              </a:rPr>
              <a:t>’Académie</a:t>
            </a:r>
            <a:r>
              <a:rPr lang="en-US" sz="2200" i="1" dirty="0" smtClean="0">
                <a:solidFill>
                  <a:srgbClr val="3366FF"/>
                </a:solidFill>
              </a:rPr>
              <a:t> </a:t>
            </a:r>
            <a:r>
              <a:rPr lang="en-US" sz="2200" i="1" dirty="0">
                <a:solidFill>
                  <a:srgbClr val="3366FF"/>
                </a:solidFill>
              </a:rPr>
              <a:t>des Sciences de Paris </a:t>
            </a:r>
            <a:r>
              <a:rPr lang="en-US" sz="2200" dirty="0" smtClean="0">
                <a:solidFill>
                  <a:srgbClr val="3366FF"/>
                </a:solidFill>
              </a:rPr>
              <a:t>a </a:t>
            </a:r>
            <a:r>
              <a:rPr lang="en-US" sz="2200" dirty="0" err="1" smtClean="0">
                <a:solidFill>
                  <a:srgbClr val="3366FF"/>
                </a:solidFill>
              </a:rPr>
              <a:t>décidé</a:t>
            </a:r>
            <a:endParaRPr lang="en-US" sz="2200" dirty="0" smtClean="0">
              <a:solidFill>
                <a:srgbClr val="3366FF"/>
              </a:solidFill>
            </a:endParaRPr>
          </a:p>
          <a:p>
            <a:pPr algn="ctr"/>
            <a:r>
              <a:rPr lang="en-US" sz="2200" dirty="0" smtClean="0"/>
              <a:t>de ne pas </a:t>
            </a:r>
            <a:r>
              <a:rPr lang="en-US" sz="2200" dirty="0" err="1" smtClean="0"/>
              <a:t>renouveler</a:t>
            </a:r>
            <a:r>
              <a:rPr lang="en-US" sz="2200" dirty="0" smtClean="0"/>
              <a:t> le </a:t>
            </a:r>
            <a:r>
              <a:rPr lang="en-US" sz="2200" dirty="0" err="1" smtClean="0"/>
              <a:t>contrat</a:t>
            </a:r>
            <a:r>
              <a:rPr lang="en-US" sz="2200" dirty="0" smtClean="0"/>
              <a:t> avec</a:t>
            </a:r>
            <a:r>
              <a:rPr lang="en-US" sz="2200" i="1" dirty="0" smtClean="0"/>
              <a:t> Elsevier </a:t>
            </a:r>
            <a:r>
              <a:rPr lang="en-US" sz="2200" dirty="0" smtClean="0"/>
              <a:t>et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de </a:t>
            </a:r>
            <a:r>
              <a:rPr lang="en-US" sz="2200" dirty="0" err="1" smtClean="0">
                <a:solidFill>
                  <a:srgbClr val="3366FF"/>
                </a:solidFill>
              </a:rPr>
              <a:t>publier</a:t>
            </a:r>
            <a:r>
              <a:rPr lang="en-US" sz="2200" dirty="0" smtClean="0">
                <a:solidFill>
                  <a:srgbClr val="3366FF"/>
                </a:solidFill>
              </a:rPr>
              <a:t> six </a:t>
            </a:r>
            <a:r>
              <a:rPr lang="en-US" sz="2200" i="1" dirty="0" smtClean="0">
                <a:solidFill>
                  <a:srgbClr val="3366FF"/>
                </a:solidFill>
              </a:rPr>
              <a:t>CRAS</a:t>
            </a:r>
          </a:p>
          <a:p>
            <a:pPr algn="ctr"/>
            <a:r>
              <a:rPr lang="en-US" sz="2200" dirty="0">
                <a:solidFill>
                  <a:srgbClr val="3366FF"/>
                </a:solidFill>
              </a:rPr>
              <a:t>e</a:t>
            </a:r>
            <a:r>
              <a:rPr lang="en-US" sz="2200" dirty="0" smtClean="0">
                <a:solidFill>
                  <a:srgbClr val="3366FF"/>
                </a:solidFill>
              </a:rPr>
              <a:t>n </a:t>
            </a:r>
            <a:r>
              <a:rPr lang="en-US" sz="2200" dirty="0" err="1" smtClean="0">
                <a:solidFill>
                  <a:srgbClr val="3366FF"/>
                </a:solidFill>
              </a:rPr>
              <a:t>accès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libre</a:t>
            </a:r>
            <a:r>
              <a:rPr lang="en-US" sz="2200" dirty="0" smtClean="0">
                <a:solidFill>
                  <a:srgbClr val="3366FF"/>
                </a:solidFill>
              </a:rPr>
              <a:t> </a:t>
            </a:r>
            <a:r>
              <a:rPr lang="en-US" sz="2200" dirty="0" err="1" smtClean="0">
                <a:solidFill>
                  <a:srgbClr val="3366FF"/>
                </a:solidFill>
              </a:rPr>
              <a:t>Diamant</a:t>
            </a:r>
            <a:r>
              <a:rPr lang="en-US" sz="2200" dirty="0" smtClean="0">
                <a:solidFill>
                  <a:srgbClr val="3366FF"/>
                </a:solidFill>
              </a:rPr>
              <a:t> avec </a:t>
            </a:r>
            <a:r>
              <a:rPr lang="en-US" sz="2200" dirty="0" err="1" smtClean="0">
                <a:solidFill>
                  <a:srgbClr val="3366FF"/>
                </a:solidFill>
              </a:rPr>
              <a:t>l’aide</a:t>
            </a:r>
            <a:r>
              <a:rPr lang="en-US" sz="2200" dirty="0" smtClean="0">
                <a:solidFill>
                  <a:srgbClr val="3366FF"/>
                </a:solidFill>
              </a:rPr>
              <a:t> du </a:t>
            </a:r>
            <a:r>
              <a:rPr lang="en-US" sz="2200" i="1" dirty="0">
                <a:solidFill>
                  <a:srgbClr val="3366FF"/>
                </a:solidFill>
              </a:rPr>
              <a:t>C</a:t>
            </a:r>
            <a:r>
              <a:rPr lang="en-US" sz="2200" i="1" dirty="0" smtClean="0">
                <a:solidFill>
                  <a:srgbClr val="3366FF"/>
                </a:solidFill>
              </a:rPr>
              <a:t>entre </a:t>
            </a:r>
            <a:r>
              <a:rPr lang="en-US" sz="2200" i="1" dirty="0" err="1" smtClean="0">
                <a:solidFill>
                  <a:srgbClr val="3366FF"/>
                </a:solidFill>
              </a:rPr>
              <a:t>Mersenne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1635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3338403"/>
            <a:ext cx="9144000" cy="2902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49263"/>
            <a:ext cx="9144000" cy="2862943"/>
          </a:xfrm>
          <a:prstGeom prst="rect">
            <a:avLst/>
          </a:prstGeom>
        </p:spPr>
      </p:pic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64" y="3331940"/>
            <a:ext cx="9144000" cy="29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05" y="188640"/>
            <a:ext cx="9144000" cy="2887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3284189"/>
            <a:ext cx="9144000" cy="2872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24" y="289439"/>
            <a:ext cx="9144000" cy="2889901"/>
          </a:xfrm>
          <a:prstGeom prst="rect">
            <a:avLst/>
          </a:prstGeom>
        </p:spPr>
      </p:pic>
      <p:sp>
        <p:nvSpPr>
          <p:cNvPr id="9" name="ZoneTexte 7"/>
          <p:cNvSpPr txBox="1"/>
          <p:nvPr/>
        </p:nvSpPr>
        <p:spPr>
          <a:xfrm>
            <a:off x="1763688" y="6309320"/>
            <a:ext cx="60486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www.academie-sciences.fr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fr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les-comptes-rendus.html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1891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science devrait être un bien commun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657798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2176"/>
            <a:ext cx="9324528" cy="22775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200" dirty="0" smtClean="0">
                <a:solidFill>
                  <a:srgbClr val="FF0000"/>
                </a:solidFill>
                <a:latin typeface="Calibri"/>
              </a:rPr>
              <a:t>Les idées ne sont pas de même nature que les biens matériels</a:t>
            </a:r>
            <a:r>
              <a:rPr lang="fr-FR" sz="22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200" b="0" dirty="0" smtClean="0">
                <a:latin typeface="Calibri"/>
              </a:rPr>
              <a:t>car</a:t>
            </a:r>
            <a:endParaRPr lang="fr-FR" sz="2200" dirty="0" smtClean="0"/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quand vous donnez une idée </a:t>
            </a:r>
            <a:r>
              <a:rPr lang="fr-FR" sz="2200" dirty="0" smtClean="0">
                <a:solidFill>
                  <a:srgbClr val="000000"/>
                </a:solidFill>
              </a:rPr>
              <a:t>à quelqu’un </a:t>
            </a:r>
            <a:r>
              <a:rPr lang="fr-FR" sz="2200" dirty="0" smtClean="0">
                <a:solidFill>
                  <a:srgbClr val="FF0000"/>
                </a:solidFill>
              </a:rPr>
              <a:t>vous ne la perdez pas</a:t>
            </a:r>
            <a:r>
              <a:rPr lang="fr-FR" sz="2200" dirty="0"/>
              <a:t>.</a:t>
            </a:r>
            <a:r>
              <a:rPr lang="fr-FR" sz="2200" dirty="0" smtClean="0"/>
              <a:t> </a:t>
            </a:r>
          </a:p>
          <a:p>
            <a:pPr algn="ctr"/>
            <a:r>
              <a:rPr lang="fr-FR" sz="2200" dirty="0" smtClean="0"/>
              <a:t>Cela n’a donc </a:t>
            </a:r>
            <a:r>
              <a:rPr lang="fr-FR" sz="2200" dirty="0" smtClean="0">
                <a:solidFill>
                  <a:srgbClr val="3366FF"/>
                </a:solidFill>
              </a:rPr>
              <a:t>pas de sens de vouloir commercialiser la connaissance</a:t>
            </a:r>
            <a:r>
              <a:rPr lang="fr-FR" sz="22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200" i="1" dirty="0" smtClean="0">
                <a:solidFill>
                  <a:srgbClr val="000000"/>
                </a:solidFill>
              </a:rPr>
              <a:t>a fortiori </a:t>
            </a:r>
            <a:r>
              <a:rPr lang="fr-FR" sz="2200" dirty="0" smtClean="0">
                <a:solidFill>
                  <a:srgbClr val="3366FF"/>
                </a:solidFill>
              </a:rPr>
              <a:t>spéculer</a:t>
            </a:r>
            <a:r>
              <a:rPr lang="fr-FR" sz="2200" dirty="0" smtClean="0">
                <a:solidFill>
                  <a:srgbClr val="000000"/>
                </a:solidFill>
              </a:rPr>
              <a:t> sur elle, au contraire cela </a:t>
            </a:r>
            <a:r>
              <a:rPr lang="fr-FR" sz="2200" dirty="0" smtClean="0">
                <a:solidFill>
                  <a:srgbClr val="3366FF"/>
                </a:solidFill>
              </a:rPr>
              <a:t>entrave son développement</a:t>
            </a:r>
            <a:r>
              <a:rPr lang="fr-FR" sz="22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200" dirty="0" smtClean="0">
                <a:solidFill>
                  <a:srgbClr val="3366FF"/>
                </a:solidFill>
              </a:rPr>
              <a:t>Une idée ne se développe que si elle est partagée, discutée, vérifiée</a:t>
            </a:r>
            <a:r>
              <a:rPr lang="fr-FR" sz="2200" dirty="0" smtClean="0">
                <a:solidFill>
                  <a:srgbClr val="000000"/>
                </a:solidFill>
              </a:rPr>
              <a:t>.</a:t>
            </a:r>
            <a:endParaRPr lang="fr-FR" sz="2200" dirty="0"/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Les articles de recherche sont des biens communs à protéger</a:t>
            </a:r>
            <a:r>
              <a:rPr lang="fr-FR" sz="22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57646" y="4962361"/>
            <a:ext cx="886992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i="1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2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200" i="1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2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200" dirty="0" smtClean="0">
                <a:latin typeface="Calibri"/>
              </a:rPr>
              <a:t>a eu le </a:t>
            </a:r>
            <a:r>
              <a:rPr lang="fr-FR" sz="2200" i="1" dirty="0" smtClean="0">
                <a:latin typeface="Calibri"/>
              </a:rPr>
              <a:t>Prix Nobel de sciences économiques </a:t>
            </a:r>
            <a:r>
              <a:rPr lang="fr-FR" sz="2200" dirty="0" smtClean="0">
                <a:latin typeface="Calibri"/>
              </a:rPr>
              <a:t>en 2009</a:t>
            </a:r>
            <a:r>
              <a:rPr lang="fr-FR" sz="2200" dirty="0">
                <a:latin typeface="Calibri"/>
              </a:rPr>
              <a:t> </a:t>
            </a:r>
            <a:r>
              <a:rPr lang="fr-FR" sz="2200" dirty="0" smtClean="0">
                <a:latin typeface="Calibri"/>
              </a:rPr>
              <a:t>pour :</a:t>
            </a:r>
          </a:p>
          <a:p>
            <a:pPr algn="ctr"/>
            <a:r>
              <a:rPr lang="fr-FR" sz="2200" i="1" dirty="0" smtClean="0">
                <a:solidFill>
                  <a:srgbClr val="28C191"/>
                </a:solidFill>
                <a:latin typeface="Calibri"/>
              </a:rPr>
              <a:t>‘son analyse de la gouvernance économique,</a:t>
            </a:r>
            <a:r>
              <a:rPr lang="is-IS" sz="2200" i="1" dirty="0" smtClean="0">
                <a:solidFill>
                  <a:srgbClr val="28C191"/>
                </a:solidFill>
                <a:latin typeface="Calibri"/>
              </a:rPr>
              <a:t> en particulier </a:t>
            </a:r>
          </a:p>
          <a:p>
            <a:pPr algn="ctr"/>
            <a:r>
              <a:rPr lang="is-IS" sz="2200" i="1" dirty="0" smtClean="0">
                <a:solidFill>
                  <a:srgbClr val="28C191"/>
                </a:solidFill>
                <a:latin typeface="Calibri"/>
              </a:rPr>
              <a:t>les biens communs en montrant comment des ressources mises en commun</a:t>
            </a:r>
          </a:p>
          <a:p>
            <a:pPr algn="ctr"/>
            <a:r>
              <a:rPr lang="is-IS" sz="2200" i="1" dirty="0" smtClean="0">
                <a:solidFill>
                  <a:srgbClr val="28C191"/>
                </a:solidFill>
                <a:latin typeface="Calibri"/>
              </a:rPr>
              <a:t>peuvent être mieux gérées par les personnes qui les utilisent  </a:t>
            </a:r>
          </a:p>
          <a:p>
            <a:pPr algn="ctr"/>
            <a:r>
              <a:rPr lang="en-US" sz="2200" i="1" dirty="0">
                <a:solidFill>
                  <a:srgbClr val="28C191"/>
                </a:solidFill>
                <a:latin typeface="Calibri"/>
              </a:rPr>
              <a:t>q</a:t>
            </a:r>
            <a:r>
              <a:rPr lang="is-IS" sz="2200" i="1" dirty="0" smtClean="0">
                <a:solidFill>
                  <a:srgbClr val="28C191"/>
                </a:solidFill>
                <a:latin typeface="Calibri"/>
              </a:rPr>
              <a:t>ue par des governements ou des entreprises privées’</a:t>
            </a:r>
            <a:r>
              <a:rPr lang="is-IS" sz="2200" dirty="0" smtClean="0">
                <a:latin typeface="Calibri"/>
              </a:rPr>
              <a:t>.</a:t>
            </a:r>
            <a:endParaRPr lang="fr-FR" sz="22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1000945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P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rofesseure de 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En 2009</a:t>
            </a:r>
          </a:p>
          <a:p>
            <a:pPr algn="ctr"/>
            <a:r>
              <a:rPr lang="fr-FR" sz="2000" dirty="0">
                <a:latin typeface="Calibri"/>
                <a:cs typeface="Calibri"/>
              </a:rPr>
              <a:t>e</a:t>
            </a:r>
            <a:r>
              <a:rPr lang="fr-FR" sz="2000" dirty="0" smtClean="0">
                <a:latin typeface="Calibri"/>
                <a:cs typeface="Calibri"/>
              </a:rPr>
              <a:t>lle fut la 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première femme </a:t>
            </a:r>
            <a:r>
              <a:rPr lang="fr-FR" sz="2000" dirty="0" smtClean="0">
                <a:latin typeface="Calibri"/>
                <a:cs typeface="Calibri"/>
              </a:rPr>
              <a:t>à recevoir</a:t>
            </a:r>
            <a:endParaRPr lang="fr-FR" sz="2000" dirty="0">
              <a:latin typeface="Calibri"/>
              <a:cs typeface="Calibri"/>
            </a:endParaRPr>
          </a:p>
          <a:p>
            <a:pPr algn="ctr"/>
            <a:r>
              <a:rPr lang="fr-FR" sz="2000" dirty="0">
                <a:latin typeface="Calibri"/>
                <a:cs typeface="Calibri"/>
              </a:rPr>
              <a:t>l</a:t>
            </a:r>
            <a:r>
              <a:rPr lang="fr-FR" sz="2000" dirty="0" smtClean="0">
                <a:latin typeface="Calibri"/>
                <a:cs typeface="Calibri"/>
              </a:rPr>
              <a:t>e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  <a:cs typeface="Calibri"/>
              </a:rPr>
              <a:t>Prix Nobel de sciences économiques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En 2019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Esther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  <a:cs typeface="Calibri"/>
              </a:rPr>
              <a:t>Duflo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 été la seconde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25" y="2388484"/>
            <a:ext cx="5034623" cy="237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908764"/>
            <a:ext cx="4824536" cy="1688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2892540"/>
            <a:ext cx="2952328" cy="20725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1958, déclaration de l’UNESCO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7"/>
          <p:cNvSpPr txBox="1"/>
          <p:nvPr/>
        </p:nvSpPr>
        <p:spPr>
          <a:xfrm>
            <a:off x="251519" y="5541192"/>
            <a:ext cx="3096345" cy="83099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"/>
              </a:rPr>
              <a:t>http</a:t>
            </a:r>
            <a:r>
              <a:rPr lang="fr-FR" sz="1600" i="1" dirty="0">
                <a:latin typeface="Times"/>
              </a:rPr>
              <a:t>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</a:t>
            </a:r>
            <a:endParaRPr lang="fr-FR" sz="1600" i="1" dirty="0">
              <a:latin typeface="Times"/>
            </a:endParaRPr>
          </a:p>
          <a:p>
            <a:pPr algn="ctr"/>
            <a:r>
              <a:rPr lang="fr-FR" sz="1600" i="1" dirty="0" smtClean="0">
                <a:latin typeface="Times"/>
              </a:rPr>
              <a:t>ABOUT_OPEN_ACCES/</a:t>
            </a:r>
          </a:p>
          <a:p>
            <a:pPr algn="ctr"/>
            <a:r>
              <a:rPr lang="fr-FR" sz="1600" i="1" dirty="0" smtClean="0">
                <a:latin typeface="Times"/>
              </a:rPr>
              <a:t>DECLARATIONS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7704" y="1124744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Lors de son Assemblée Annuelle de 1958 l’UNESCO s’est engagée à promouvoir l’échange des publications scientifiques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d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façon libre et non commerciale.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281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pour libérer les 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839200" cy="3098800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4"/>
          <p:cNvSpPr txBox="1"/>
          <p:nvPr/>
        </p:nvSpPr>
        <p:spPr>
          <a:xfrm>
            <a:off x="3059832" y="6251403"/>
            <a:ext cx="280831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dissem.in</a:t>
            </a:r>
            <a:endParaRPr lang="fr-FR" sz="2400" i="1" dirty="0" smtClean="0">
              <a:latin typeface="Times"/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711350" y="5334307"/>
            <a:ext cx="7741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P</a:t>
            </a:r>
            <a:r>
              <a:rPr lang="fr-FR" sz="2400" dirty="0" smtClean="0">
                <a:solidFill>
                  <a:srgbClr val="000000"/>
                </a:solidFill>
              </a:rPr>
              <a:t>lateforme numérique </a:t>
            </a:r>
            <a:r>
              <a:rPr lang="fr-FR" sz="2400" dirty="0" smtClean="0">
                <a:solidFill>
                  <a:srgbClr val="FF0000"/>
                </a:solidFill>
              </a:rPr>
              <a:t>créée </a:t>
            </a: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2014 par Antonin </a:t>
            </a:r>
            <a:r>
              <a:rPr lang="fr-FR" sz="2400" dirty="0" err="1" smtClean="0">
                <a:solidFill>
                  <a:srgbClr val="FF0000"/>
                </a:solidFill>
              </a:rPr>
              <a:t>Delpeuch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(quand il était étudiant en math-informatique à l’ENS Paris).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107504" y="1340768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i="1" dirty="0" smtClean="0">
                <a:solidFill>
                  <a:srgbClr val="28C191"/>
                </a:solidFill>
              </a:rPr>
              <a:t>‘</a:t>
            </a:r>
            <a:r>
              <a:rPr lang="fr-FR" sz="2200" i="1" dirty="0" smtClean="0">
                <a:solidFill>
                  <a:srgbClr val="28C191"/>
                </a:solidFill>
              </a:rPr>
              <a:t>Trouver vos articles bloqués par des péages </a:t>
            </a:r>
            <a:r>
              <a:rPr lang="fr-FR" sz="2200" i="1" dirty="0">
                <a:solidFill>
                  <a:srgbClr val="28C191"/>
                </a:solidFill>
              </a:rPr>
              <a:t>e</a:t>
            </a:r>
            <a:r>
              <a:rPr lang="fr-FR" sz="2200" i="1" dirty="0" smtClean="0">
                <a:solidFill>
                  <a:srgbClr val="28C191"/>
                </a:solidFill>
              </a:rPr>
              <a:t>t libérez-les en un clic!’</a:t>
            </a:r>
            <a:endParaRPr lang="fr-FR" sz="2200" b="0" i="1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faite par des chercheurs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884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474240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37112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458631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087140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Pablo </a:t>
            </a:r>
            <a:r>
              <a:rPr lang="fr-FR" sz="2300" i="1" dirty="0" err="1" smtClean="0">
                <a:solidFill>
                  <a:srgbClr val="0000FF"/>
                </a:solidFill>
              </a:rPr>
              <a:t>Rauzy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098064"/>
            <a:ext cx="21833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Antoine </a:t>
            </a:r>
            <a:r>
              <a:rPr lang="fr-FR" sz="2300" i="1" dirty="0" err="1" smtClean="0">
                <a:solidFill>
                  <a:srgbClr val="3366FF"/>
                </a:solidFill>
              </a:rPr>
              <a:t>Amarilli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098064"/>
            <a:ext cx="1717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Marie Farge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098064"/>
            <a:ext cx="23772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Thomas </a:t>
            </a:r>
            <a:r>
              <a:rPr lang="fr-FR" sz="2300" i="1" dirty="0" err="1" smtClean="0">
                <a:solidFill>
                  <a:srgbClr val="0000FF"/>
                </a:solidFill>
              </a:rPr>
              <a:t>Bourgeat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66952" y="950168"/>
            <a:ext cx="866010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/>
              <a:t>La plate-forme </a:t>
            </a:r>
            <a:r>
              <a:rPr lang="fr-FR" sz="2300" i="1" dirty="0" err="1" smtClean="0"/>
              <a:t>dissem.in</a:t>
            </a:r>
            <a:r>
              <a:rPr lang="fr-FR" sz="2300" dirty="0" smtClean="0"/>
              <a:t> est développée par </a:t>
            </a:r>
            <a:r>
              <a:rPr lang="fr-FR" sz="2300" dirty="0" smtClean="0">
                <a:solidFill>
                  <a:srgbClr val="3366FF"/>
                </a:solidFill>
              </a:rPr>
              <a:t>l’association </a:t>
            </a:r>
            <a:r>
              <a:rPr lang="fr-FR" sz="2300" i="1" dirty="0" smtClean="0">
                <a:solidFill>
                  <a:srgbClr val="3366FF"/>
                </a:solidFill>
              </a:rPr>
              <a:t>CAPSH</a:t>
            </a:r>
          </a:p>
          <a:p>
            <a:pPr algn="ctr"/>
            <a:r>
              <a:rPr lang="fr-FR" sz="2300" i="1" dirty="0" smtClean="0">
                <a:solidFill>
                  <a:srgbClr val="3366FF"/>
                </a:solidFill>
              </a:rPr>
              <a:t>(Comité pour l’Accessibilité aux Publications </a:t>
            </a:r>
            <a:r>
              <a:rPr lang="fr-FR" sz="2300" i="1" dirty="0">
                <a:solidFill>
                  <a:srgbClr val="3366FF"/>
                </a:solidFill>
              </a:rPr>
              <a:t>e</a:t>
            </a:r>
            <a:r>
              <a:rPr lang="fr-FR" sz="2300" i="1" dirty="0" smtClean="0">
                <a:solidFill>
                  <a:srgbClr val="3366FF"/>
                </a:solidFill>
              </a:rPr>
              <a:t>n Sciences et Humanités)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</a:t>
            </a:r>
            <a:r>
              <a:rPr lang="fr-FR" sz="2300" i="1" dirty="0" smtClean="0">
                <a:solidFill>
                  <a:srgbClr val="28C191"/>
                </a:solidFill>
              </a:rPr>
              <a:t>5 Septembre 2015 </a:t>
            </a:r>
            <a:r>
              <a:rPr lang="fr-FR" sz="2300" dirty="0" smtClean="0">
                <a:solidFill>
                  <a:srgbClr val="28C191"/>
                </a:solidFill>
              </a:rPr>
              <a:t>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05064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636" y="2060848"/>
            <a:ext cx="1971476" cy="1923096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752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FF0000"/>
                </a:solidFill>
              </a:rPr>
              <a:t>Antonin </a:t>
            </a:r>
            <a:r>
              <a:rPr lang="fr-FR" sz="2300" i="1" dirty="0" err="1" smtClean="0">
                <a:solidFill>
                  <a:srgbClr val="FF0000"/>
                </a:solidFill>
              </a:rPr>
              <a:t>Delpeuch</a:t>
            </a:r>
            <a:endParaRPr lang="fr-FR" sz="2300" i="1" dirty="0">
              <a:solidFill>
                <a:srgbClr val="FF0000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‘moissonne’ les articles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5097378"/>
            <a:ext cx="345638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explore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plus de 100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5"/>
          <p:cNvSpPr txBox="1"/>
          <p:nvPr/>
        </p:nvSpPr>
        <p:spPr>
          <a:xfrm>
            <a:off x="755576" y="2267580"/>
            <a:ext cx="748883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Entrez ici le prénom puis le nom du chercheur dont vous cherchez les articles </a:t>
            </a:r>
          </a:p>
        </p:txBody>
      </p:sp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531628" y="4231248"/>
            <a:ext cx="8015162" cy="18620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 </a:t>
            </a:r>
            <a:endParaRPr lang="fr-FR" sz="2300" dirty="0" smtClean="0">
              <a:solidFill>
                <a:srgbClr val="FF0000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300" b="1" dirty="0" smtClean="0">
                <a:solidFill>
                  <a:srgbClr val="28C191"/>
                </a:solidFill>
                <a:sym typeface="Wingdings"/>
              </a:rPr>
              <a:t>Formation </a:t>
            </a:r>
            <a:r>
              <a:rPr lang="fr-FR" sz="2300" dirty="0" smtClean="0">
                <a:solidFill>
                  <a:srgbClr val="28C191"/>
                </a:solidFill>
                <a:sym typeface="Wingdings"/>
              </a:rPr>
              <a:t>des futurs chercheurs  </a:t>
            </a:r>
            <a:r>
              <a:rPr lang="fr-FR" sz="2300" b="1" dirty="0" smtClean="0">
                <a:solidFill>
                  <a:srgbClr val="28C191"/>
                </a:solidFill>
                <a:sym typeface="Wingdings"/>
              </a:rPr>
              <a:t>Enseignement</a:t>
            </a:r>
            <a:r>
              <a:rPr lang="fr-FR" sz="2300" dirty="0" smtClean="0">
                <a:solidFill>
                  <a:srgbClr val="28C191"/>
                </a:solidFill>
                <a:sym typeface="Wingdings"/>
              </a:rPr>
              <a:t> </a:t>
            </a:r>
          </a:p>
          <a:p>
            <a:pPr algn="ctr"/>
            <a:r>
              <a:rPr lang="fr-FR" sz="2300" dirty="0"/>
              <a:t>p</a:t>
            </a:r>
            <a:r>
              <a:rPr lang="fr-FR" sz="2300" dirty="0" smtClean="0"/>
              <a:t>our transmettre les connaissances, les méthodes de travail </a:t>
            </a:r>
          </a:p>
          <a:p>
            <a:pPr algn="ctr"/>
            <a:r>
              <a:rPr lang="fr-FR" sz="2300" dirty="0" smtClean="0"/>
              <a:t>et le goût de la recherche aux jeunes.</a:t>
            </a:r>
          </a:p>
          <a:p>
            <a:pPr algn="ctr"/>
            <a:endParaRPr lang="fr-FR" sz="2300" dirty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1627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missions des chercheurs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275269" y="1328862"/>
            <a:ext cx="8761227" cy="1308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300" b="1" dirty="0" smtClean="0">
                <a:solidFill>
                  <a:srgbClr val="3366FF"/>
                </a:solidFill>
                <a:latin typeface="Calibri"/>
              </a:rPr>
              <a:t>   Création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de idées</a:t>
            </a:r>
            <a:r>
              <a:rPr lang="fr-FR" sz="2300" b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  <a:sym typeface="Wingdings"/>
              </a:rPr>
              <a:t> </a:t>
            </a:r>
            <a:r>
              <a:rPr lang="fr-FR" sz="2300" b="1" dirty="0" smtClean="0">
                <a:solidFill>
                  <a:srgbClr val="3366FF"/>
                </a:solidFill>
                <a:latin typeface="Calibri"/>
                <a:sym typeface="Wingdings"/>
              </a:rPr>
              <a:t>Production de résultats </a:t>
            </a:r>
            <a:r>
              <a:rPr lang="fr-FR" sz="2300" dirty="0" smtClean="0">
                <a:solidFill>
                  <a:srgbClr val="3366FF"/>
                </a:solidFill>
                <a:latin typeface="Calibri"/>
                <a:sym typeface="Wingdings"/>
              </a:rPr>
              <a:t>nouveaux et originaux </a:t>
            </a:r>
            <a:endParaRPr lang="fr-FR" sz="2300" dirty="0" smtClean="0">
              <a:solidFill>
                <a:srgbClr val="3366FF"/>
              </a:solidFill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L</a:t>
            </a:r>
            <a:r>
              <a:rPr lang="fr-FR" sz="2300" dirty="0" smtClean="0">
                <a:latin typeface="Calibri"/>
              </a:rPr>
              <a:t>e rôle des chercheurs est de faire avancer les connaissances.</a:t>
            </a:r>
            <a:endParaRPr lang="fr-FR" sz="2300" dirty="0" smtClean="0">
              <a:solidFill>
                <a:srgbClr val="FF0000"/>
              </a:solidFill>
              <a:latin typeface="Calibri"/>
            </a:endParaRPr>
          </a:p>
          <a:p>
            <a:pPr algn="ctr"/>
            <a:endParaRPr lang="fr-FR" sz="23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95536" y="2575064"/>
            <a:ext cx="8712967" cy="1862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>
              <a:solidFill>
                <a:srgbClr val="FF0000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300" b="1" dirty="0" smtClean="0">
                <a:solidFill>
                  <a:srgbClr val="FF0000"/>
                </a:solidFill>
                <a:latin typeface="Calibri"/>
              </a:rPr>
              <a:t>Transmission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des résultats obtenus </a:t>
            </a:r>
            <a:r>
              <a:rPr lang="fr-FR" sz="23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sz="2300" b="1" dirty="0" smtClean="0">
                <a:solidFill>
                  <a:srgbClr val="FF0000"/>
                </a:solidFill>
                <a:sym typeface="Wingdings"/>
              </a:rPr>
              <a:t>Publication d’articles</a:t>
            </a:r>
            <a:endParaRPr lang="fr-FR" sz="2300" dirty="0" smtClean="0">
              <a:solidFill>
                <a:srgbClr val="FF0000"/>
              </a:solidFill>
              <a:sym typeface="Wingdings"/>
            </a:endParaRPr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e </a:t>
            </a:r>
            <a:r>
              <a:rPr lang="fr-FR" sz="2300" dirty="0"/>
              <a:t>rôle de la  </a:t>
            </a:r>
            <a:r>
              <a:rPr lang="fr-FR" sz="2300" dirty="0" smtClean="0"/>
              <a:t>publication scientifique </a:t>
            </a:r>
            <a:r>
              <a:rPr lang="fr-FR" sz="2300" dirty="0"/>
              <a:t>est </a:t>
            </a:r>
            <a:endParaRPr lang="fr-FR" sz="2300" dirty="0" smtClean="0"/>
          </a:p>
          <a:p>
            <a:pPr algn="ctr"/>
            <a:r>
              <a:rPr lang="fr-FR" sz="2300" dirty="0" smtClean="0"/>
              <a:t>de valider et transmettre </a:t>
            </a:r>
            <a:r>
              <a:rPr lang="fr-FR" sz="2300" dirty="0"/>
              <a:t>les </a:t>
            </a:r>
            <a:r>
              <a:rPr lang="fr-FR" sz="2300" dirty="0" smtClean="0"/>
              <a:t>connaissances acquises.</a:t>
            </a:r>
          </a:p>
          <a:p>
            <a:pPr marL="342900" indent="-342900" algn="ctr">
              <a:buFont typeface="Arial"/>
              <a:buChar char="•"/>
            </a:pPr>
            <a:endParaRPr lang="fr-FR" sz="2300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6007060"/>
            <a:ext cx="81963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solidFill>
                  <a:srgbClr val="FF0000"/>
                </a:solidFill>
              </a:rPr>
              <a:t>Je </a:t>
            </a:r>
            <a:r>
              <a:rPr lang="en-US" sz="2300" i="1" dirty="0" err="1" smtClean="0">
                <a:solidFill>
                  <a:srgbClr val="FF0000"/>
                </a:solidFill>
              </a:rPr>
              <a:t>vais</a:t>
            </a:r>
            <a:r>
              <a:rPr lang="en-US" sz="2300" i="1" dirty="0" smtClean="0">
                <a:solidFill>
                  <a:srgbClr val="FF0000"/>
                </a:solidFill>
              </a:rPr>
              <a:t> me limiter </a:t>
            </a:r>
            <a:r>
              <a:rPr lang="en-US" sz="2300" i="1" dirty="0" err="1" smtClean="0">
                <a:solidFill>
                  <a:srgbClr val="FF0000"/>
                </a:solidFill>
              </a:rPr>
              <a:t>ici</a:t>
            </a:r>
            <a:r>
              <a:rPr lang="en-US" sz="2300" i="1" dirty="0" smtClean="0">
                <a:solidFill>
                  <a:srgbClr val="FF0000"/>
                </a:solidFill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</a:rPr>
              <a:t>à</a:t>
            </a:r>
            <a:r>
              <a:rPr lang="en-US" sz="2300" i="1" dirty="0" smtClean="0">
                <a:solidFill>
                  <a:srgbClr val="FF0000"/>
                </a:solidFill>
              </a:rPr>
              <a:t> la transmission des </a:t>
            </a:r>
            <a:r>
              <a:rPr lang="en-US" sz="2300" i="1" dirty="0" err="1" smtClean="0">
                <a:solidFill>
                  <a:srgbClr val="FF0000"/>
                </a:solidFill>
              </a:rPr>
              <a:t>résultats</a:t>
            </a:r>
            <a:r>
              <a:rPr lang="en-US" sz="2300" i="1" dirty="0" smtClean="0">
                <a:solidFill>
                  <a:srgbClr val="FF0000"/>
                </a:solidFill>
              </a:rPr>
              <a:t> de la </a:t>
            </a:r>
            <a:r>
              <a:rPr lang="en-US" sz="2300" i="1" dirty="0" err="1" smtClean="0">
                <a:solidFill>
                  <a:srgbClr val="FF0000"/>
                </a:solidFill>
              </a:rPr>
              <a:t>recherche</a:t>
            </a:r>
            <a:r>
              <a:rPr lang="en-US" sz="2300" i="1" dirty="0" smtClean="0">
                <a:solidFill>
                  <a:srgbClr val="FF0000"/>
                </a:solidFill>
              </a:rPr>
              <a:t>. </a:t>
            </a:r>
            <a:endParaRPr lang="en-US" sz="23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2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479079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e </a:t>
            </a:r>
            <a:r>
              <a:rPr lang="en-US" sz="2000" dirty="0" err="1" smtClean="0">
                <a:solidFill>
                  <a:srgbClr val="FF0000"/>
                </a:solidFill>
              </a:rPr>
              <a:t>devenir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, et </a:t>
            </a:r>
            <a:r>
              <a:rPr lang="en-US" sz="2000" dirty="0" err="1" smtClean="0">
                <a:solidFill>
                  <a:srgbClr val="FF0000"/>
                </a:solidFill>
              </a:rPr>
              <a:t>ce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96552" y="-90264"/>
            <a:ext cx="95050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Le code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est en accès libre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06033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65998" y="5445224"/>
            <a:ext cx="19697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est gratuit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521" y="1700808"/>
            <a:ext cx="6679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28C191"/>
                </a:solidFill>
              </a:rPr>
              <a:t>  Le code source </a:t>
            </a:r>
            <a:r>
              <a:rPr lang="en-US" dirty="0" err="1" smtClean="0">
                <a:solidFill>
                  <a:srgbClr val="28C191"/>
                </a:solidFill>
              </a:rPr>
              <a:t>est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téléchargeable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à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partir</a:t>
            </a:r>
            <a:r>
              <a:rPr lang="en-US" dirty="0" smtClean="0">
                <a:solidFill>
                  <a:srgbClr val="28C191"/>
                </a:solidFill>
              </a:rPr>
              <a:t> de http://</a:t>
            </a:r>
            <a:r>
              <a:rPr lang="en-US" dirty="0" err="1" smtClean="0">
                <a:solidFill>
                  <a:srgbClr val="28C191"/>
                </a:solidFill>
              </a:rPr>
              <a:t>github.com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                        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481"/>
            <a:ext cx="9144000" cy="44807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Une autre plateforme révolutionnaire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ZoneTexte 7"/>
          <p:cNvSpPr txBox="1"/>
          <p:nvPr/>
        </p:nvSpPr>
        <p:spPr>
          <a:xfrm>
            <a:off x="1760714" y="5311368"/>
            <a:ext cx="61236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Allez sur le site où l’article est bloqué par un péage,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 recopiez son </a:t>
            </a:r>
            <a:r>
              <a:rPr lang="fr-FR" sz="2000" i="1" dirty="0" smtClean="0">
                <a:solidFill>
                  <a:srgbClr val="28C191"/>
                </a:solidFill>
              </a:rPr>
              <a:t>DOI (Digital Object Identifier)</a:t>
            </a:r>
            <a:r>
              <a:rPr lang="fr-FR" sz="20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puis aller sur </a:t>
            </a:r>
            <a:r>
              <a:rPr lang="fr-FR" sz="2000" i="1" dirty="0" err="1" smtClean="0">
                <a:solidFill>
                  <a:srgbClr val="28C191"/>
                </a:solidFill>
              </a:rPr>
              <a:t>Sci</a:t>
            </a:r>
            <a:r>
              <a:rPr lang="fr-FR" sz="2000" i="1" dirty="0" smtClean="0">
                <a:solidFill>
                  <a:srgbClr val="28C191"/>
                </a:solidFill>
              </a:rPr>
              <a:t>-Hub </a:t>
            </a:r>
            <a:r>
              <a:rPr lang="fr-FR" sz="2000" dirty="0" smtClean="0">
                <a:solidFill>
                  <a:srgbClr val="28C191"/>
                </a:solidFill>
              </a:rPr>
              <a:t>et entrez son </a:t>
            </a:r>
            <a:r>
              <a:rPr lang="fr-FR" sz="2000" i="1" dirty="0" smtClean="0">
                <a:solidFill>
                  <a:srgbClr val="28C191"/>
                </a:solidFill>
              </a:rPr>
              <a:t>DOI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</p:txBody>
      </p:sp>
      <p:sp>
        <p:nvSpPr>
          <p:cNvPr id="15" name="ZoneTexte 7"/>
          <p:cNvSpPr txBox="1"/>
          <p:nvPr/>
        </p:nvSpPr>
        <p:spPr>
          <a:xfrm>
            <a:off x="2627784" y="6381328"/>
            <a:ext cx="4536504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/OTHER/SCIHUB/</a:t>
            </a:r>
          </a:p>
        </p:txBody>
      </p:sp>
    </p:spTree>
    <p:extLst>
      <p:ext uri="{BB962C8B-B14F-4D97-AF65-F5344CB8AC3E}">
        <p14:creationId xmlns:p14="http://schemas.microsoft.com/office/powerpoint/2010/main" val="106730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38948"/>
            <a:ext cx="4680520" cy="191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6" y="3789040"/>
            <a:ext cx="6804248" cy="208857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223188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2016, l’Europe veut faire un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légal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3131839" y="6012576"/>
            <a:ext cx="3096345" cy="58477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/DECLARATIONS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7110" y="3068960"/>
            <a:ext cx="721896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28C191"/>
                </a:solidFill>
              </a:rPr>
              <a:t>Le 4 </a:t>
            </a:r>
            <a:r>
              <a:rPr lang="en-US" sz="2000" i="1" dirty="0" err="1" smtClean="0">
                <a:solidFill>
                  <a:srgbClr val="28C191"/>
                </a:solidFill>
              </a:rPr>
              <a:t>Avril</a:t>
            </a:r>
            <a:r>
              <a:rPr lang="en-US" sz="2000" i="1" dirty="0" smtClean="0">
                <a:solidFill>
                  <a:srgbClr val="28C191"/>
                </a:solidFill>
              </a:rPr>
              <a:t> 2016</a:t>
            </a:r>
            <a:r>
              <a:rPr lang="en-US" sz="2000" i="1" dirty="0" smtClean="0">
                <a:solidFill>
                  <a:srgbClr val="FF0000"/>
                </a:solidFill>
              </a:rPr>
              <a:t>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commissaire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Européen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à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 </a:t>
            </a:r>
            <a:r>
              <a:rPr lang="en-US" sz="2000" i="1" dirty="0" err="1" smtClean="0">
                <a:solidFill>
                  <a:srgbClr val="FF0000"/>
                </a:solidFill>
              </a:rPr>
              <a:t>Recherche</a:t>
            </a:r>
            <a:r>
              <a:rPr lang="en-US" sz="2000" i="1" dirty="0" smtClean="0">
                <a:solidFill>
                  <a:srgbClr val="FF0000"/>
                </a:solidFill>
              </a:rPr>
              <a:t>, la science et </a:t>
            </a:r>
            <a:r>
              <a:rPr lang="en-US" sz="2000" i="1" dirty="0" err="1" smtClean="0">
                <a:solidFill>
                  <a:srgbClr val="FF0000"/>
                </a:solidFill>
              </a:rPr>
              <a:t>l’innovation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28C191"/>
                </a:solidFill>
              </a:rPr>
              <a:t>lance </a:t>
            </a:r>
            <a:r>
              <a:rPr lang="en-US" sz="2000" i="1" dirty="0" err="1" smtClean="0">
                <a:solidFill>
                  <a:srgbClr val="28C191"/>
                </a:solidFill>
              </a:rPr>
              <a:t>l’Appel</a:t>
            </a:r>
            <a:r>
              <a:rPr lang="en-US" sz="2000" i="1" dirty="0" smtClean="0">
                <a:solidFill>
                  <a:srgbClr val="28C191"/>
                </a:solidFill>
              </a:rPr>
              <a:t> </a:t>
            </a:r>
            <a:r>
              <a:rPr lang="en-US" sz="2000" i="1" dirty="0" err="1" smtClean="0">
                <a:solidFill>
                  <a:srgbClr val="28C191"/>
                </a:solidFill>
              </a:rPr>
              <a:t>d’Amsterdam</a:t>
            </a:r>
            <a:r>
              <a:rPr lang="en-US" sz="2000" i="1" dirty="0" smtClean="0">
                <a:solidFill>
                  <a:srgbClr val="28C191"/>
                </a:solidFill>
              </a:rPr>
              <a:t> :</a:t>
            </a:r>
            <a:endParaRPr lang="en-US" sz="2000" i="1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7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4811668"/>
            <a:ext cx="264167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é</a:t>
            </a:r>
            <a:r>
              <a:rPr lang="en-US" sz="2400" dirty="0" err="1" smtClean="0">
                <a:solidFill>
                  <a:srgbClr val="FF0000"/>
                </a:solidFill>
              </a:rPr>
              <a:t>valuées</a:t>
            </a:r>
            <a:r>
              <a:rPr lang="en-US" sz="24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les </a:t>
            </a:r>
            <a:r>
              <a:rPr lang="en-US" sz="2400" dirty="0" err="1" smtClean="0">
                <a:solidFill>
                  <a:srgbClr val="FF0000"/>
                </a:solidFill>
              </a:rPr>
              <a:t>chercheurs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2939460"/>
            <a:ext cx="2294168" cy="1569660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400" dirty="0">
                <a:solidFill>
                  <a:srgbClr val="28C191"/>
                </a:solidFill>
              </a:rPr>
              <a:t>d</a:t>
            </a:r>
            <a:r>
              <a:rPr lang="en-US" sz="2400" dirty="0" smtClean="0">
                <a:solidFill>
                  <a:srgbClr val="28C191"/>
                </a:solidFill>
              </a:rPr>
              <a:t>e </a:t>
            </a:r>
            <a:r>
              <a:rPr lang="en-US" sz="2400" dirty="0" err="1" smtClean="0">
                <a:solidFill>
                  <a:srgbClr val="28C191"/>
                </a:solidFill>
              </a:rPr>
              <a:t>veille</a:t>
            </a:r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scientifique</a:t>
            </a:r>
            <a:r>
              <a:rPr lang="en-US" sz="24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les </a:t>
            </a:r>
            <a:r>
              <a:rPr lang="en-US" sz="2400" dirty="0" err="1" smtClean="0">
                <a:solidFill>
                  <a:srgbClr val="28C191"/>
                </a:solidFill>
              </a:rPr>
              <a:t>entreprises</a:t>
            </a:r>
            <a:endParaRPr lang="en-US" sz="24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8" y="1211268"/>
            <a:ext cx="2289786" cy="156966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400" dirty="0" err="1">
                <a:solidFill>
                  <a:srgbClr val="3366FF"/>
                </a:solidFill>
              </a:rPr>
              <a:t>d</a:t>
            </a:r>
            <a:r>
              <a:rPr lang="en-US" sz="2400" dirty="0" err="1" smtClean="0">
                <a:solidFill>
                  <a:srgbClr val="3366FF"/>
                </a:solidFill>
              </a:rPr>
              <a:t>’information</a:t>
            </a:r>
            <a:endParaRPr lang="en-US" sz="24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err="1">
                <a:solidFill>
                  <a:srgbClr val="3366FF"/>
                </a:solidFill>
              </a:rPr>
              <a:t>s</a:t>
            </a:r>
            <a:r>
              <a:rPr lang="en-US" sz="2400" dirty="0" err="1" smtClean="0">
                <a:solidFill>
                  <a:srgbClr val="3366FF"/>
                </a:solidFill>
              </a:rPr>
              <a:t>cientifique</a:t>
            </a:r>
            <a:r>
              <a:rPr lang="en-US" sz="24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400" dirty="0">
                <a:solidFill>
                  <a:srgbClr val="3366FF"/>
                </a:solidFill>
              </a:rPr>
              <a:t>l</a:t>
            </a:r>
            <a:r>
              <a:rPr lang="en-US" sz="2400" dirty="0" smtClean="0">
                <a:solidFill>
                  <a:srgbClr val="3366FF"/>
                </a:solidFill>
              </a:rPr>
              <a:t>es </a:t>
            </a:r>
            <a:r>
              <a:rPr lang="en-US" sz="2400" dirty="0" err="1" smtClean="0">
                <a:solidFill>
                  <a:srgbClr val="3366FF"/>
                </a:solidFill>
              </a:rPr>
              <a:t>citoyens</a:t>
            </a:r>
            <a:endParaRPr lang="en-US" sz="24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7"/>
          <p:cNvSpPr txBox="1"/>
          <p:nvPr/>
        </p:nvSpPr>
        <p:spPr>
          <a:xfrm>
            <a:off x="899592" y="6834862"/>
            <a:ext cx="4781736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"/>
              </a:rPr>
              <a:t>http</a:t>
            </a:r>
            <a:r>
              <a:rPr lang="fr-FR" sz="1600" i="1" dirty="0">
                <a:latin typeface="Times"/>
              </a:rPr>
              <a:t>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>
                <a:latin typeface="Times"/>
              </a:rPr>
              <a:t>/MARIE_FARGE</a:t>
            </a:r>
            <a:r>
              <a:rPr lang="fr-FR" sz="1600" i="1" dirty="0" smtClean="0">
                <a:latin typeface="Time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61139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Le 9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Septembre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2016 je </a:t>
            </a:r>
            <a:r>
              <a:rPr lang="en-US" sz="2000" i="1" dirty="0" err="1" smtClean="0">
                <a:solidFill>
                  <a:srgbClr val="FF0000"/>
                </a:solidFill>
              </a:rPr>
              <a:t>rédige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diagramme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à</a:t>
            </a:r>
            <a:r>
              <a:rPr lang="en-US" sz="2000" i="1" dirty="0" smtClean="0">
                <a:solidFill>
                  <a:srgbClr val="FF0000"/>
                </a:solidFill>
              </a:rPr>
              <a:t> la </a:t>
            </a:r>
            <a:r>
              <a:rPr lang="en-US" sz="2000" i="1" dirty="0" err="1" smtClean="0">
                <a:solidFill>
                  <a:srgbClr val="FF0000"/>
                </a:solidFill>
              </a:rPr>
              <a:t>demande</a:t>
            </a:r>
            <a:r>
              <a:rPr lang="en-US" sz="2000" i="1" dirty="0" smtClean="0">
                <a:solidFill>
                  <a:srgbClr val="FF0000"/>
                </a:solidFill>
              </a:rPr>
              <a:t> de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107504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accès libre aux articles de recherche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1403649" y="6012576"/>
            <a:ext cx="6480719" cy="58477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/MARIE_FARGE_ARTICLES/</a:t>
            </a:r>
          </a:p>
          <a:p>
            <a:pPr algn="ctr"/>
            <a:r>
              <a:rPr lang="fr-FR" sz="1600" i="1" dirty="0" smtClean="0">
                <a:latin typeface="Times"/>
                <a:cs typeface="Times"/>
              </a:rPr>
              <a:t>2017_05_15_BOOK_CHAPTER_FOR_THE_EUROPEAN_COMMISSION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0528" y="1025441"/>
            <a:ext cx="9468544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En 2017 en </a:t>
            </a:r>
            <a:r>
              <a:rPr lang="en-US" sz="2000" dirty="0" err="1" smtClean="0">
                <a:solidFill>
                  <a:srgbClr val="3366FF"/>
                </a:solidFill>
              </a:rPr>
              <a:t>tant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que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membre</a:t>
            </a:r>
            <a:r>
              <a:rPr lang="en-US" sz="2000" dirty="0" smtClean="0">
                <a:solidFill>
                  <a:srgbClr val="3366FF"/>
                </a:solidFill>
              </a:rPr>
              <a:t> du </a:t>
            </a:r>
            <a:r>
              <a:rPr lang="en-US" sz="2000" dirty="0" err="1" smtClean="0">
                <a:solidFill>
                  <a:srgbClr val="3366FF"/>
                </a:solidFill>
              </a:rPr>
              <a:t>groupe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d’experts</a:t>
            </a:r>
            <a:r>
              <a:rPr lang="en-US" sz="2000" dirty="0" smtClean="0">
                <a:solidFill>
                  <a:srgbClr val="3366FF"/>
                </a:solidFill>
              </a:rPr>
              <a:t> RISE  qui </a:t>
            </a:r>
            <a:r>
              <a:rPr lang="en-US" sz="2000" dirty="0" err="1" smtClean="0">
                <a:solidFill>
                  <a:srgbClr val="3366FF"/>
                </a:solidFill>
              </a:rPr>
              <a:t>conseillait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Carlos </a:t>
            </a:r>
            <a:r>
              <a:rPr lang="en-US" sz="2000" dirty="0" err="1" smtClean="0">
                <a:solidFill>
                  <a:srgbClr val="FF0000"/>
                </a:solidFill>
              </a:rPr>
              <a:t>Moedas</a:t>
            </a:r>
            <a:r>
              <a:rPr lang="en-US" sz="2000" dirty="0" smtClean="0">
                <a:solidFill>
                  <a:srgbClr val="3366FF"/>
                </a:solidFill>
              </a:rPr>
              <a:t>, 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le </a:t>
            </a:r>
            <a:r>
              <a:rPr lang="en-US" sz="2000" dirty="0" err="1" smtClean="0">
                <a:solidFill>
                  <a:srgbClr val="FF0000"/>
                </a:solidFill>
              </a:rPr>
              <a:t>commissaire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Européen</a:t>
            </a:r>
            <a:r>
              <a:rPr lang="en-US" sz="2000" dirty="0" smtClean="0">
                <a:solidFill>
                  <a:srgbClr val="FF0000"/>
                </a:solidFill>
              </a:rPr>
              <a:t> chargé de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la </a:t>
            </a:r>
            <a:r>
              <a:rPr lang="en-US" sz="2000" dirty="0" err="1" smtClean="0">
                <a:solidFill>
                  <a:srgbClr val="FF0000"/>
                </a:solidFill>
              </a:rPr>
              <a:t>Recherche</a:t>
            </a:r>
            <a:r>
              <a:rPr lang="en-US" sz="2000" dirty="0" smtClean="0">
                <a:solidFill>
                  <a:srgbClr val="FF0000"/>
                </a:solidFill>
              </a:rPr>
              <a:t>, de la science et  de </a:t>
            </a:r>
            <a:r>
              <a:rPr lang="en-US" sz="2000" dirty="0" err="1" smtClean="0">
                <a:solidFill>
                  <a:srgbClr val="FF0000"/>
                </a:solidFill>
              </a:rPr>
              <a:t>l’innovation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2000" dirty="0" err="1">
                <a:solidFill>
                  <a:srgbClr val="3366FF"/>
                </a:solidFill>
              </a:rPr>
              <a:t>j</a:t>
            </a:r>
            <a:r>
              <a:rPr lang="en-US" sz="2000" dirty="0" err="1" smtClean="0">
                <a:solidFill>
                  <a:srgbClr val="3366FF"/>
                </a:solidFill>
              </a:rPr>
              <a:t>’ai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 err="1" smtClean="0">
                <a:solidFill>
                  <a:srgbClr val="3366FF"/>
                </a:solidFill>
              </a:rPr>
              <a:t>rédigé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le </a:t>
            </a:r>
            <a:r>
              <a:rPr lang="en-US" sz="2000" dirty="0" err="1">
                <a:solidFill>
                  <a:srgbClr val="3366FF"/>
                </a:solidFill>
              </a:rPr>
              <a:t>chapître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  <a:r>
              <a:rPr lang="en-US" sz="2000" dirty="0" err="1">
                <a:solidFill>
                  <a:srgbClr val="3366FF"/>
                </a:solidFill>
              </a:rPr>
              <a:t>consacré</a:t>
            </a:r>
            <a:r>
              <a:rPr lang="en-US" sz="2000" dirty="0">
                <a:solidFill>
                  <a:srgbClr val="3366FF"/>
                </a:solidFill>
              </a:rPr>
              <a:t> aux articles de </a:t>
            </a:r>
            <a:r>
              <a:rPr lang="en-US" sz="2000" dirty="0" err="1" smtClean="0">
                <a:solidFill>
                  <a:srgbClr val="3366FF"/>
                </a:solidFill>
              </a:rPr>
              <a:t>recherche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l’ouvrage</a:t>
            </a:r>
            <a:r>
              <a:rPr lang="en-US" sz="2000" dirty="0" smtClean="0"/>
              <a:t> ci-</a:t>
            </a:r>
            <a:r>
              <a:rPr lang="en-US" sz="2000" dirty="0" err="1" smtClean="0"/>
              <a:t>dessous</a:t>
            </a:r>
            <a:r>
              <a:rPr lang="en-US" sz="2000" dirty="0" smtClean="0"/>
              <a:t> </a:t>
            </a:r>
            <a:r>
              <a:rPr lang="en-US" sz="2000" dirty="0" err="1" smtClean="0"/>
              <a:t>publié</a:t>
            </a:r>
            <a:r>
              <a:rPr lang="en-US" sz="2000" dirty="0" smtClean="0"/>
              <a:t> par le Commission en 2017</a:t>
            </a:r>
            <a:r>
              <a:rPr lang="en-US" sz="2000" dirty="0" smtClean="0">
                <a:solidFill>
                  <a:srgbClr val="3366FF"/>
                </a:solidFill>
              </a:rPr>
              <a:t>.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303" y="3794264"/>
            <a:ext cx="5250155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J’y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défends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l’idée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que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les articles de </a:t>
            </a:r>
            <a:r>
              <a:rPr lang="en-US" sz="2000" dirty="0" err="1" smtClean="0">
                <a:solidFill>
                  <a:srgbClr val="FF0000"/>
                </a:solidFill>
              </a:rPr>
              <a:t>recherche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srgbClr val="33CCCC"/>
                </a:solidFill>
              </a:rPr>
              <a:t> </a:t>
            </a:r>
          </a:p>
          <a:p>
            <a:pPr algn="ctr"/>
            <a:r>
              <a:rPr lang="en-US" sz="2000" dirty="0" err="1" smtClean="0"/>
              <a:t>ainsi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>
                <a:solidFill>
                  <a:srgbClr val="FF0000"/>
                </a:solidFill>
              </a:rPr>
              <a:t> les </a:t>
            </a:r>
            <a:r>
              <a:rPr lang="en-US" sz="2000" dirty="0" smtClean="0">
                <a:solidFill>
                  <a:srgbClr val="FF6600"/>
                </a:solidFill>
              </a:rPr>
              <a:t>rapports de </a:t>
            </a:r>
            <a:r>
              <a:rPr lang="en-US" sz="2000" dirty="0" err="1">
                <a:solidFill>
                  <a:srgbClr val="FF6600"/>
                </a:solidFill>
              </a:rPr>
              <a:t>révision</a:t>
            </a:r>
            <a:r>
              <a:rPr lang="en-US" sz="2000" dirty="0">
                <a:solidFill>
                  <a:srgbClr val="FF6600"/>
                </a:solidFill>
              </a:rPr>
              <a:t> par les </a:t>
            </a:r>
            <a:r>
              <a:rPr lang="en-US" sz="2000" dirty="0" smtClean="0">
                <a:solidFill>
                  <a:srgbClr val="FF6600"/>
                </a:solidFill>
              </a:rPr>
              <a:t>pairs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  <a:r>
              <a:rPr lang="en-US" sz="2000" dirty="0" smtClean="0">
                <a:solidFill>
                  <a:srgbClr val="33CCCC"/>
                </a:solidFill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devraient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être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en </a:t>
            </a:r>
            <a:r>
              <a:rPr lang="en-US" sz="2000" dirty="0" err="1" smtClean="0">
                <a:solidFill>
                  <a:srgbClr val="FF6600"/>
                </a:solidFill>
              </a:rPr>
              <a:t>accès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libre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et </a:t>
            </a:r>
            <a:r>
              <a:rPr lang="en-US" sz="2000" dirty="0" err="1" smtClean="0">
                <a:solidFill>
                  <a:srgbClr val="FF6600"/>
                </a:solidFill>
              </a:rPr>
              <a:t>gratuit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pour les auteurs et pour les </a:t>
            </a:r>
            <a:r>
              <a:rPr lang="en-US" sz="2000" dirty="0" err="1" smtClean="0">
                <a:solidFill>
                  <a:srgbClr val="FF6600"/>
                </a:solidFill>
              </a:rPr>
              <a:t>lecteurs</a:t>
            </a:r>
            <a:r>
              <a:rPr lang="en-US" sz="2000" dirty="0" smtClean="0">
                <a:solidFill>
                  <a:srgbClr val="3366FF"/>
                </a:solidFill>
              </a:rPr>
              <a:t>,</a:t>
            </a:r>
          </a:p>
          <a:p>
            <a:pPr algn="ctr"/>
            <a:r>
              <a:rPr lang="en-US" sz="2000" dirty="0" err="1" smtClean="0">
                <a:solidFill>
                  <a:srgbClr val="28C191"/>
                </a:solidFill>
              </a:rPr>
              <a:t>afin</a:t>
            </a:r>
            <a:r>
              <a:rPr lang="en-US" sz="2000" dirty="0" smtClean="0">
                <a:solidFill>
                  <a:srgbClr val="28C191"/>
                </a:solidFill>
              </a:rPr>
              <a:t> de </a:t>
            </a:r>
            <a:r>
              <a:rPr lang="en-US" sz="2000" dirty="0" err="1" smtClean="0">
                <a:solidFill>
                  <a:srgbClr val="28C191"/>
                </a:solidFill>
              </a:rPr>
              <a:t>faciliter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leur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accès</a:t>
            </a:r>
            <a:r>
              <a:rPr lang="en-US" sz="2000" dirty="0" smtClean="0">
                <a:solidFill>
                  <a:srgbClr val="28C191"/>
                </a:solidFill>
              </a:rPr>
              <a:t> et de </a:t>
            </a:r>
            <a:r>
              <a:rPr lang="en-US" sz="2000" dirty="0" err="1" smtClean="0">
                <a:solidFill>
                  <a:srgbClr val="28C191"/>
                </a:solidFill>
              </a:rPr>
              <a:t>mieux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garantir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err="1">
                <a:solidFill>
                  <a:srgbClr val="28C191"/>
                </a:solidFill>
              </a:rPr>
              <a:t>q</a:t>
            </a:r>
            <a:r>
              <a:rPr lang="en-US" sz="2000" dirty="0" err="1" smtClean="0">
                <a:solidFill>
                  <a:srgbClr val="28C191"/>
                </a:solidFill>
              </a:rPr>
              <a:t>ue</a:t>
            </a:r>
            <a:r>
              <a:rPr lang="en-US" sz="2000" dirty="0" smtClean="0">
                <a:solidFill>
                  <a:srgbClr val="28C191"/>
                </a:solidFill>
              </a:rPr>
              <a:t> les </a:t>
            </a:r>
            <a:r>
              <a:rPr lang="en-US" sz="2000" dirty="0" err="1" smtClean="0">
                <a:solidFill>
                  <a:srgbClr val="28C191"/>
                </a:solidFill>
              </a:rPr>
              <a:t>résultats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obtenus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soient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reproductibles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78" y="2480393"/>
            <a:ext cx="2831978" cy="332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2489486"/>
            <a:ext cx="3806079" cy="1227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677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porte plainte contre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72816"/>
            <a:ext cx="4796377" cy="3718886"/>
          </a:xfrm>
          <a:prstGeom prst="rect">
            <a:avLst/>
          </a:prstGeom>
        </p:spPr>
      </p:pic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9650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328" y="5085184"/>
            <a:ext cx="5715000" cy="173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601130"/>
            <a:ext cx="3024336" cy="33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19672" y="44624"/>
            <a:ext cx="607369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Le 4 </a:t>
            </a:r>
            <a:r>
              <a:rPr lang="en-US" sz="2000" i="1" dirty="0" err="1" smtClean="0">
                <a:solidFill>
                  <a:srgbClr val="FF0000"/>
                </a:solidFill>
              </a:rPr>
              <a:t>Septembre</a:t>
            </a:r>
            <a:r>
              <a:rPr lang="en-US" sz="2000" i="1" dirty="0" smtClean="0">
                <a:solidFill>
                  <a:srgbClr val="FF0000"/>
                </a:solidFill>
              </a:rPr>
              <a:t> 2018 Carlos </a:t>
            </a:r>
            <a:r>
              <a:rPr lang="en-US" sz="2000" i="1" dirty="0" err="1" smtClean="0">
                <a:solidFill>
                  <a:srgbClr val="FF0000"/>
                </a:solidFill>
              </a:rPr>
              <a:t>Moedas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annonce</a:t>
            </a:r>
            <a:r>
              <a:rPr lang="en-US" sz="2000" i="1" dirty="0" smtClean="0">
                <a:solidFill>
                  <a:srgbClr val="FF0000"/>
                </a:solidFill>
              </a:rPr>
              <a:t> le Plan 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0" y="973733"/>
            <a:ext cx="5292080" cy="1375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508301"/>
            <a:ext cx="8316416" cy="70467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31165"/>
            <a:ext cx="4248472" cy="137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68" y="3212976"/>
            <a:ext cx="4394820" cy="107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68" y="4998581"/>
            <a:ext cx="4441428" cy="515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2" y="4653136"/>
            <a:ext cx="4302898" cy="715794"/>
          </a:xfrm>
          <a:prstGeom prst="rect">
            <a:avLst/>
          </a:prstGeom>
        </p:spPr>
      </p:pic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60" y="4289891"/>
            <a:ext cx="4513436" cy="5728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576" y="5517232"/>
            <a:ext cx="7334470" cy="120032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3366FF"/>
                </a:solidFill>
              </a:rPr>
              <a:t>European Research Council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i="1" dirty="0" smtClean="0">
                <a:solidFill>
                  <a:srgbClr val="3366FF"/>
                </a:solidFill>
              </a:rPr>
              <a:t>Science Europe</a:t>
            </a:r>
            <a:r>
              <a:rPr lang="en-US" dirty="0" smtClean="0">
                <a:solidFill>
                  <a:srgbClr val="3366FF"/>
                </a:solidFill>
              </a:rPr>
              <a:t>, la </a:t>
            </a:r>
            <a:r>
              <a:rPr lang="en-US" i="1" dirty="0" smtClean="0">
                <a:solidFill>
                  <a:srgbClr val="3366FF"/>
                </a:solidFill>
              </a:rPr>
              <a:t>Welcome Trust </a:t>
            </a:r>
            <a:r>
              <a:rPr lang="en-US" dirty="0" smtClean="0">
                <a:solidFill>
                  <a:srgbClr val="3366FF"/>
                </a:solidFill>
              </a:rPr>
              <a:t>(UK),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la </a:t>
            </a:r>
            <a:r>
              <a:rPr lang="en-US" i="1" dirty="0" err="1" smtClean="0">
                <a:solidFill>
                  <a:srgbClr val="3366FF"/>
                </a:solidFill>
              </a:rPr>
              <a:t>Fondation</a:t>
            </a:r>
            <a:r>
              <a:rPr lang="en-US" i="1" dirty="0" smtClean="0">
                <a:solidFill>
                  <a:srgbClr val="3366FF"/>
                </a:solidFill>
              </a:rPr>
              <a:t> Bill et Melinda Gates </a:t>
            </a:r>
            <a:r>
              <a:rPr lang="en-US" dirty="0" smtClean="0">
                <a:solidFill>
                  <a:srgbClr val="3366FF"/>
                </a:solidFill>
              </a:rPr>
              <a:t>(USA</a:t>
            </a:r>
            <a:r>
              <a:rPr lang="en-US" dirty="0">
                <a:solidFill>
                  <a:srgbClr val="3366FF"/>
                </a:solidFill>
              </a:rPr>
              <a:t>) </a:t>
            </a:r>
            <a:r>
              <a:rPr lang="en-US" dirty="0" smtClean="0">
                <a:solidFill>
                  <a:srgbClr val="3366FF"/>
                </a:solidFill>
              </a:rPr>
              <a:t>et les </a:t>
            </a:r>
            <a:r>
              <a:rPr lang="en-US" dirty="0">
                <a:solidFill>
                  <a:srgbClr val="3366FF"/>
                </a:solidFill>
              </a:rPr>
              <a:t>institutions </a:t>
            </a:r>
            <a:r>
              <a:rPr lang="en-US" dirty="0" err="1">
                <a:solidFill>
                  <a:srgbClr val="3366FF"/>
                </a:solidFill>
              </a:rPr>
              <a:t>nationales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de </a:t>
            </a:r>
            <a:r>
              <a:rPr lang="en-US" dirty="0" err="1">
                <a:solidFill>
                  <a:srgbClr val="3366FF"/>
                </a:solidFill>
              </a:rPr>
              <a:t>financement</a:t>
            </a:r>
            <a:r>
              <a:rPr lang="en-US" dirty="0">
                <a:solidFill>
                  <a:srgbClr val="3366FF"/>
                </a:solidFill>
              </a:rPr>
              <a:t> public de la </a:t>
            </a:r>
            <a:r>
              <a:rPr lang="en-US" dirty="0" err="1">
                <a:solidFill>
                  <a:srgbClr val="3366FF"/>
                </a:solidFill>
              </a:rPr>
              <a:t>recherche</a:t>
            </a:r>
            <a:r>
              <a:rPr lang="en-US" dirty="0">
                <a:solidFill>
                  <a:srgbClr val="3366FF"/>
                </a:solidFill>
              </a:rPr>
              <a:t> de 13 pays </a:t>
            </a:r>
            <a:r>
              <a:rPr lang="en-US" dirty="0" err="1" smtClean="0">
                <a:solidFill>
                  <a:srgbClr val="3366FF"/>
                </a:solidFill>
              </a:rPr>
              <a:t>européens</a:t>
            </a:r>
            <a:r>
              <a:rPr lang="en-US" dirty="0" smtClean="0">
                <a:solidFill>
                  <a:srgbClr val="3366FF"/>
                </a:solidFill>
              </a:rPr>
              <a:t>  </a:t>
            </a:r>
          </a:p>
          <a:p>
            <a:pPr algn="ctr"/>
            <a:r>
              <a:rPr lang="en-US" dirty="0" err="1" smtClean="0">
                <a:solidFill>
                  <a:srgbClr val="3366FF"/>
                </a:solidFill>
              </a:rPr>
              <a:t>décident</a:t>
            </a:r>
            <a:r>
              <a:rPr lang="en-US" dirty="0" smtClean="0">
                <a:solidFill>
                  <a:srgbClr val="3366FF"/>
                </a:solidFill>
              </a:rPr>
              <a:t> de </a:t>
            </a:r>
            <a:r>
              <a:rPr lang="en-US" dirty="0" err="1" smtClean="0">
                <a:solidFill>
                  <a:srgbClr val="3366FF"/>
                </a:solidFill>
              </a:rPr>
              <a:t>l’appliquer</a:t>
            </a:r>
            <a:r>
              <a:rPr lang="en-US" dirty="0" smtClean="0">
                <a:solidFill>
                  <a:srgbClr val="3366FF"/>
                </a:solidFill>
              </a:rPr>
              <a:t>.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-252538" y="3501008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-252536" y="3717032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-252536" y="3933056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-252536" y="4149080"/>
            <a:ext cx="273630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788024" y="4581127"/>
            <a:ext cx="4464496" cy="2287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4788024" y="5229200"/>
            <a:ext cx="468052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1691680" y="50758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27" name="ZoneTexte 7"/>
          <p:cNvSpPr txBox="1"/>
          <p:nvPr/>
        </p:nvSpPr>
        <p:spPr>
          <a:xfrm>
            <a:off x="1331640" y="476672"/>
            <a:ext cx="6571079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"/>
              </a:rPr>
              <a:t>http</a:t>
            </a:r>
            <a:r>
              <a:rPr lang="fr-FR" sz="1600" i="1" dirty="0">
                <a:latin typeface="Times"/>
              </a:rPr>
              <a:t>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/ABOUT_OPEN_ACCES/DECLARATIONS</a:t>
            </a:r>
          </a:p>
        </p:txBody>
      </p:sp>
    </p:spTree>
    <p:extLst>
      <p:ext uri="{BB962C8B-B14F-4D97-AF65-F5344CB8AC3E}">
        <p14:creationId xmlns:p14="http://schemas.microsoft.com/office/powerpoint/2010/main" val="23157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82"/>
            <a:ext cx="9144000" cy="3256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3" y="5870225"/>
            <a:ext cx="8675895" cy="957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1" y="3654768"/>
            <a:ext cx="8968514" cy="1975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6885" y="118373"/>
            <a:ext cx="253559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28 </a:t>
            </a:r>
            <a:r>
              <a:rPr lang="en-US" sz="3600" dirty="0" err="1" smtClean="0">
                <a:solidFill>
                  <a:srgbClr val="FF0000"/>
                </a:solidFill>
              </a:rPr>
              <a:t>Juin</a:t>
            </a:r>
            <a:r>
              <a:rPr lang="en-US" sz="3600" dirty="0" smtClean="0">
                <a:solidFill>
                  <a:srgbClr val="FF0000"/>
                </a:solidFill>
              </a:rPr>
              <a:t> 2019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31253" y="-90264"/>
            <a:ext cx="87612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les chercheurs communiquent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971600" y="1057087"/>
            <a:ext cx="7200800" cy="1308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300" b="1" dirty="0" smtClean="0">
                <a:solidFill>
                  <a:srgbClr val="3366FF"/>
                </a:solidFill>
                <a:latin typeface="Calibri"/>
              </a:rPr>
              <a:t> La transmission orale</a:t>
            </a:r>
          </a:p>
          <a:p>
            <a:pPr algn="ctr"/>
            <a:r>
              <a:rPr lang="fr-FR" sz="2300" i="1" dirty="0" smtClean="0">
                <a:latin typeface="Calibri"/>
              </a:rPr>
              <a:t>Séminaires, écoles d’été, cours </a:t>
            </a:r>
            <a:r>
              <a:rPr lang="is-IS" sz="2300" i="1" dirty="0" smtClean="0">
                <a:latin typeface="Calibri"/>
              </a:rPr>
              <a:t>…</a:t>
            </a:r>
          </a:p>
          <a:p>
            <a:pPr algn="ctr"/>
            <a:r>
              <a:rPr lang="en-US" sz="2300" dirty="0" smtClean="0">
                <a:solidFill>
                  <a:srgbClr val="000000"/>
                </a:solidFill>
                <a:latin typeface="Calibri"/>
              </a:rPr>
              <a:t>Elle se </a:t>
            </a:r>
            <a:r>
              <a:rPr lang="en-US" sz="2300" dirty="0" err="1" smtClean="0">
                <a:solidFill>
                  <a:srgbClr val="000000"/>
                </a:solidFill>
                <a:latin typeface="Calibri"/>
              </a:rPr>
              <a:t>pratique</a:t>
            </a:r>
            <a:r>
              <a:rPr lang="en-US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300" dirty="0" smtClean="0">
                <a:solidFill>
                  <a:srgbClr val="28C191"/>
                </a:solidFill>
                <a:latin typeface="Calibri"/>
              </a:rPr>
              <a:t>sans</a:t>
            </a:r>
            <a:r>
              <a:rPr lang="is-IS" sz="2300" dirty="0" smtClean="0">
                <a:solidFill>
                  <a:srgbClr val="28C191"/>
                </a:solidFill>
                <a:latin typeface="Calibri"/>
              </a:rPr>
              <a:t> cadre légal</a:t>
            </a:r>
            <a:r>
              <a:rPr lang="is-IS" sz="2300" dirty="0" smtClean="0">
                <a:solidFill>
                  <a:srgbClr val="000000"/>
                </a:solidFill>
                <a:latin typeface="Calibri"/>
              </a:rPr>
              <a:t>.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827584" y="2437145"/>
            <a:ext cx="7503181" cy="2215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b="1" dirty="0" smtClean="0">
              <a:solidFill>
                <a:srgbClr val="FF0000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300" b="1" dirty="0" smtClean="0">
                <a:solidFill>
                  <a:srgbClr val="FF0000"/>
                </a:solidFill>
                <a:latin typeface="Calibri"/>
              </a:rPr>
              <a:t>La transmission écrite</a:t>
            </a:r>
          </a:p>
          <a:p>
            <a:pPr algn="ctr"/>
            <a:r>
              <a:rPr lang="fr-FR" sz="2300" dirty="0" smtClean="0">
                <a:latin typeface="Calibri"/>
              </a:rPr>
              <a:t>d’abord manuscrite, puis imprimée 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grâce à la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révolution de l’imprimerie au 15</a:t>
            </a:r>
            <a:r>
              <a:rPr lang="fr-FR" sz="2300" baseline="30000" dirty="0" smtClean="0">
                <a:solidFill>
                  <a:srgbClr val="FF0000"/>
                </a:solidFill>
                <a:latin typeface="Calibri"/>
              </a:rPr>
              <a:t>ème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siècle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i="1" dirty="0" smtClean="0">
                <a:solidFill>
                  <a:srgbClr val="000000"/>
                </a:solidFill>
              </a:rPr>
              <a:t>Articles</a:t>
            </a:r>
            <a:r>
              <a:rPr lang="fr-FR" sz="2300" i="1" dirty="0">
                <a:solidFill>
                  <a:srgbClr val="000000"/>
                </a:solidFill>
              </a:rPr>
              <a:t>, articles de revue, livres </a:t>
            </a:r>
            <a:r>
              <a:rPr lang="is-IS" sz="2300" i="1" dirty="0" smtClean="0">
                <a:solidFill>
                  <a:srgbClr val="000000"/>
                </a:solidFill>
              </a:rPr>
              <a:t>…</a:t>
            </a:r>
            <a:endParaRPr lang="fr-FR" sz="2300" dirty="0"/>
          </a:p>
          <a:p>
            <a:pPr algn="ctr"/>
            <a:endParaRPr lang="fr-FR" sz="2300" dirty="0" smtClean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4869160"/>
            <a:ext cx="8128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La loi du ‘Copyright’ </a:t>
            </a:r>
            <a:r>
              <a:rPr lang="fr-FR" sz="2300" dirty="0" smtClean="0">
                <a:solidFill>
                  <a:srgbClr val="000000"/>
                </a:solidFill>
              </a:rPr>
              <a:t>a </a:t>
            </a:r>
            <a:r>
              <a:rPr lang="fr-FR" sz="2300" dirty="0">
                <a:solidFill>
                  <a:srgbClr val="000000"/>
                </a:solidFill>
              </a:rPr>
              <a:t>été introduite au </a:t>
            </a:r>
            <a:r>
              <a:rPr lang="fr-FR" sz="2300" dirty="0" smtClean="0">
                <a:solidFill>
                  <a:srgbClr val="000000"/>
                </a:solidFill>
              </a:rPr>
              <a:t>17</a:t>
            </a:r>
            <a:r>
              <a:rPr lang="fr-FR" sz="2300" baseline="30000" dirty="0" smtClean="0">
                <a:solidFill>
                  <a:srgbClr val="000000"/>
                </a:solidFill>
              </a:rPr>
              <a:t>ème </a:t>
            </a:r>
            <a:r>
              <a:rPr lang="fr-FR" sz="2300" dirty="0" smtClean="0">
                <a:solidFill>
                  <a:srgbClr val="000000"/>
                </a:solidFill>
              </a:rPr>
              <a:t>siècle en Angleterre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pour protéger les maisons d’édition </a:t>
            </a:r>
            <a:r>
              <a:rPr lang="fr-FR" sz="2300" dirty="0" smtClean="0">
                <a:solidFill>
                  <a:srgbClr val="000000"/>
                </a:solidFill>
              </a:rPr>
              <a:t>de la </a:t>
            </a:r>
            <a:r>
              <a:rPr lang="fr-FR" sz="2300" dirty="0" err="1" smtClean="0">
                <a:solidFill>
                  <a:srgbClr val="000000"/>
                </a:solidFill>
              </a:rPr>
              <a:t>contre-façon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La Loi du ‘Droit d’auteur’ </a:t>
            </a:r>
            <a:r>
              <a:rPr lang="fr-FR" sz="2300" dirty="0" smtClean="0">
                <a:solidFill>
                  <a:srgbClr val="000000"/>
                </a:solidFill>
              </a:rPr>
              <a:t>a été introduite </a:t>
            </a:r>
            <a:r>
              <a:rPr lang="fr-FR" sz="2300" dirty="0">
                <a:solidFill>
                  <a:srgbClr val="000000"/>
                </a:solidFill>
              </a:rPr>
              <a:t>au 18</a:t>
            </a:r>
            <a:r>
              <a:rPr lang="fr-FR" sz="2300" baseline="30000" dirty="0">
                <a:solidFill>
                  <a:srgbClr val="000000"/>
                </a:solidFill>
              </a:rPr>
              <a:t>ème </a:t>
            </a:r>
            <a:r>
              <a:rPr lang="fr-FR" sz="2300" dirty="0" smtClean="0">
                <a:solidFill>
                  <a:srgbClr val="000000"/>
                </a:solidFill>
              </a:rPr>
              <a:t>siècle en France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p</a:t>
            </a:r>
            <a:r>
              <a:rPr lang="fr-FR" sz="2300" dirty="0" smtClean="0">
                <a:solidFill>
                  <a:srgbClr val="28C191"/>
                </a:solidFill>
              </a:rPr>
              <a:t>our 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protéger les auteurs </a:t>
            </a:r>
            <a:r>
              <a:rPr lang="fr-FR" sz="2300" dirty="0" smtClean="0">
                <a:solidFill>
                  <a:srgbClr val="000000"/>
                </a:solidFill>
              </a:rPr>
              <a:t>en leur garantissant un revenu.</a:t>
            </a:r>
            <a:endParaRPr lang="fr-FR" sz="23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2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79" y="908720"/>
            <a:ext cx="7299545" cy="5465442"/>
          </a:xfrm>
          <a:prstGeom prst="rect">
            <a:avLst/>
          </a:prstGeom>
        </p:spPr>
      </p:pic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116632"/>
            <a:ext cx="265529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 </a:t>
            </a:r>
            <a:r>
              <a:rPr lang="en-US" sz="3600" dirty="0" err="1" smtClean="0">
                <a:solidFill>
                  <a:srgbClr val="FF0000"/>
                </a:solidFill>
              </a:rPr>
              <a:t>Juillet</a:t>
            </a:r>
            <a:r>
              <a:rPr lang="en-US" sz="3600" dirty="0" smtClean="0">
                <a:solidFill>
                  <a:srgbClr val="FF0000"/>
                </a:solidFill>
              </a:rPr>
              <a:t> 2019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15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60432" cy="5196748"/>
          </a:xfrm>
          <a:prstGeom prst="rect">
            <a:avLst/>
          </a:prstGeom>
        </p:spPr>
      </p:pic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190381"/>
            <a:ext cx="377902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18 </a:t>
            </a:r>
            <a:r>
              <a:rPr lang="en-US" sz="3600" dirty="0" err="1" smtClean="0">
                <a:solidFill>
                  <a:srgbClr val="FF0000"/>
                </a:solidFill>
              </a:rPr>
              <a:t>Novembre</a:t>
            </a:r>
            <a:r>
              <a:rPr lang="en-US" sz="3600" dirty="0" smtClean="0">
                <a:solidFill>
                  <a:srgbClr val="FF0000"/>
                </a:solidFill>
              </a:rPr>
              <a:t> 2019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69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118746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6093296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4077072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65851"/>
            <a:ext cx="5615608" cy="2411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2" y="4509120"/>
            <a:ext cx="3234680" cy="1474031"/>
          </a:xfrm>
          <a:prstGeom prst="rect">
            <a:avLst/>
          </a:prstGeom>
        </p:spPr>
      </p:pic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1627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plus d’information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"/>
          <p:cNvSpPr txBox="1"/>
          <p:nvPr/>
        </p:nvSpPr>
        <p:spPr>
          <a:xfrm>
            <a:off x="2843808" y="4759984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332656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57951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b="1" dirty="0" smtClean="0">
                <a:solidFill>
                  <a:srgbClr val="3366FF"/>
                </a:solidFill>
              </a:rPr>
              <a:t>`Publier’ </a:t>
            </a:r>
            <a:r>
              <a:rPr lang="fr-FR" sz="2400" dirty="0">
                <a:solidFill>
                  <a:srgbClr val="000000"/>
                </a:solidFill>
              </a:rPr>
              <a:t>les résultats de la recherche </a:t>
            </a:r>
            <a:r>
              <a:rPr lang="fr-FR" sz="2400" dirty="0" smtClean="0"/>
              <a:t>signifie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b="1" dirty="0" smtClean="0">
                <a:solidFill>
                  <a:srgbClr val="3366FF"/>
                </a:solidFill>
              </a:rPr>
              <a:t>`rendre publics’</a:t>
            </a:r>
            <a:r>
              <a:rPr lang="fr-FR" sz="2400" dirty="0" smtClean="0"/>
              <a:t>,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pour être vérifiés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diffusés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utilisés</a:t>
            </a:r>
            <a:r>
              <a:rPr lang="fr-FR" sz="2400" dirty="0" smtClean="0">
                <a:solidFill>
                  <a:srgbClr val="000000"/>
                </a:solidFill>
              </a:rPr>
              <a:t> et </a:t>
            </a:r>
            <a:r>
              <a:rPr lang="fr-FR" sz="2400" dirty="0" smtClean="0">
                <a:solidFill>
                  <a:srgbClr val="3366FF"/>
                </a:solidFill>
              </a:rPr>
              <a:t>améliorés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107504" y="3501008"/>
            <a:ext cx="8928991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Les</a:t>
            </a:r>
            <a:r>
              <a:rPr lang="fr-FR" sz="9600" b="1" dirty="0" smtClean="0">
                <a:solidFill>
                  <a:srgbClr val="28C191"/>
                </a:solidFill>
              </a:rPr>
              <a:t> pairs </a:t>
            </a:r>
            <a:r>
              <a:rPr lang="fr-FR" sz="9600" dirty="0" smtClean="0"/>
              <a:t>sont des chercheurs spécialistes du sujet traité par la revue,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qui </a:t>
            </a:r>
            <a:r>
              <a:rPr lang="fr-FR" sz="9600" b="1" dirty="0" smtClean="0">
                <a:solidFill>
                  <a:srgbClr val="28C191"/>
                </a:solidFill>
              </a:rPr>
              <a:t>vérifient que les résultats  </a:t>
            </a:r>
            <a:r>
              <a:rPr lang="fr-FR" sz="9600" dirty="0" smtClean="0"/>
              <a:t>présentés dans chaque article soumis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originaux, valides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et</a:t>
            </a:r>
            <a:r>
              <a:rPr lang="fr-FR" sz="9600" dirty="0" smtClean="0"/>
              <a:t> </a:t>
            </a:r>
            <a:r>
              <a:rPr lang="fr-FR" sz="9600" dirty="0">
                <a:solidFill>
                  <a:srgbClr val="000000"/>
                </a:solidFill>
              </a:rPr>
              <a:t>suffisamment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pertinents</a:t>
            </a:r>
            <a:r>
              <a:rPr lang="fr-FR" sz="9600" dirty="0" smtClean="0"/>
              <a:t> pour être publiés.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Ils </a:t>
            </a:r>
            <a:r>
              <a:rPr lang="fr-FR" sz="9600" dirty="0" smtClean="0">
                <a:solidFill>
                  <a:srgbClr val="28C191"/>
                </a:solidFill>
              </a:rPr>
              <a:t>corrigent des erreurs et suggèrent des améliorations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avant de refuser ou d’accepter l’article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objectivité, </a:t>
            </a:r>
            <a:r>
              <a:rPr lang="fr-FR" sz="9600" b="1" dirty="0" smtClean="0">
                <a:solidFill>
                  <a:srgbClr val="28C191"/>
                </a:solidFill>
              </a:rPr>
              <a:t>les pairs doivent être</a:t>
            </a:r>
            <a:r>
              <a:rPr lang="fr-FR" sz="9600" b="1" dirty="0">
                <a:solidFill>
                  <a:srgbClr val="28C191"/>
                </a:solidFill>
              </a:rPr>
              <a:t> </a:t>
            </a:r>
            <a:endParaRPr lang="fr-FR" sz="9600" b="1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b="1" dirty="0" smtClean="0">
                <a:solidFill>
                  <a:srgbClr val="28C191"/>
                </a:solidFill>
              </a:rPr>
              <a:t>indépendants de la maison d’édition</a:t>
            </a:r>
            <a:r>
              <a:rPr lang="fr-FR" sz="9600" dirty="0" smtClean="0">
                <a:solidFill>
                  <a:srgbClr val="28C191"/>
                </a:solidFill>
              </a:rPr>
              <a:t> et non rétribués par celle-ci</a:t>
            </a:r>
            <a:r>
              <a:rPr lang="fr-FR" sz="9600" dirty="0" smtClean="0"/>
              <a:t>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-90264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Qu’est-ce que la publication scientifique?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2204864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La publication d’articles dans des </a:t>
            </a:r>
            <a:r>
              <a:rPr lang="fr-FR" sz="2400" b="1" dirty="0" smtClean="0">
                <a:solidFill>
                  <a:srgbClr val="FF0000"/>
                </a:solidFill>
              </a:rPr>
              <a:t>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colonne vertébrale qui </a:t>
            </a:r>
            <a:r>
              <a:rPr lang="fr-FR" sz="2400" dirty="0" smtClean="0">
                <a:solidFill>
                  <a:srgbClr val="FF0000"/>
                </a:solidFill>
              </a:rPr>
              <a:t>assure la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 smtClean="0">
                <a:solidFill>
                  <a:srgbClr val="FF0000"/>
                </a:solidFill>
              </a:rPr>
              <a:t>es articles de recherche grâce à </a:t>
            </a:r>
            <a:r>
              <a:rPr lang="fr-FR" sz="2400" b="1" dirty="0" smtClean="0">
                <a:solidFill>
                  <a:srgbClr val="FF0000"/>
                </a:solidFill>
              </a:rPr>
              <a:t>l’évaluation par les pairs</a:t>
            </a:r>
            <a:r>
              <a:rPr lang="fr-FR" sz="2400" dirty="0" smtClean="0">
                <a:solidFill>
                  <a:srgbClr val="FF0000"/>
                </a:solidFill>
              </a:rPr>
              <a:t>.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deux premières revues scientifiques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Paris, </a:t>
            </a:r>
            <a:r>
              <a:rPr lang="fr-FR" sz="2400" i="1" dirty="0" smtClean="0">
                <a:latin typeface="Times"/>
              </a:rPr>
              <a:t>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Londres, </a:t>
            </a:r>
            <a:r>
              <a:rPr lang="fr-FR" sz="2400" i="1" dirty="0" smtClean="0">
                <a:latin typeface="Times"/>
              </a:rPr>
              <a:t>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0"/>
            <a:ext cx="5328592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4788024" y="1484784"/>
            <a:ext cx="4355976" cy="50475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Les chercheurs soumettent leurs articles en version électronique ‘prêts à imprimer’ et les évaluent gratuitement</a:t>
            </a:r>
            <a:r>
              <a:rPr lang="fr-FR" sz="2300" dirty="0">
                <a:solidFill>
                  <a:srgbClr val="28C191"/>
                </a:solidFill>
              </a:rPr>
              <a:t>.</a:t>
            </a:r>
            <a:r>
              <a:rPr lang="fr-FR" sz="2300" dirty="0" smtClean="0">
                <a:solidFill>
                  <a:srgbClr val="28C191"/>
                </a:solidFill>
              </a:rPr>
              <a:t> Quand les articles sont acceptés, </a:t>
            </a:r>
            <a:r>
              <a:rPr lang="fr-FR" sz="2300" dirty="0">
                <a:solidFill>
                  <a:srgbClr val="28C191"/>
                </a:solidFill>
              </a:rPr>
              <a:t>l</a:t>
            </a:r>
            <a:r>
              <a:rPr lang="fr-FR" sz="2300" dirty="0" smtClean="0">
                <a:solidFill>
                  <a:srgbClr val="28C191"/>
                </a:solidFill>
              </a:rPr>
              <a:t>es maisons obligent les chercheurs à leur donner gratuitement leur droits d’auteur avant de les mettre en ligne sur le site de la revue. </a:t>
            </a:r>
            <a:r>
              <a:rPr lang="fr-FR" sz="2300" dirty="0" smtClean="0">
                <a:solidFill>
                  <a:srgbClr val="FF0000"/>
                </a:solidFill>
              </a:rPr>
              <a:t>Les chercheurs doivent payer les maisons d’édition pour que leurs articles soient en accès libre, sinon ils doivent leur payer un abonnement pour pouvoir les lire.</a:t>
            </a:r>
          </a:p>
        </p:txBody>
      </p:sp>
      <p:sp>
        <p:nvSpPr>
          <p:cNvPr id="6" name="ZoneTexte 14"/>
          <p:cNvSpPr txBox="1"/>
          <p:nvPr/>
        </p:nvSpPr>
        <p:spPr>
          <a:xfrm>
            <a:off x="1835696" y="6177498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63" y="6525344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20280" y="116632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les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chercheurs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publient-ils?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8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Qui contrôle la publication scientifique?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7890" y="1124744"/>
            <a:ext cx="84482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3366FF"/>
                </a:solidFill>
                <a:latin typeface="Calibri"/>
                <a:cs typeface="Calibri"/>
              </a:rPr>
              <a:t>Quatre entreprises commerciales privées dominent le ‘marché’ </a:t>
            </a:r>
            <a:r>
              <a:rPr lang="fr-FR" sz="2400" dirty="0" smtClean="0">
                <a:latin typeface="Calibri"/>
                <a:cs typeface="Calibri"/>
              </a:rPr>
              <a:t>:</a:t>
            </a:r>
          </a:p>
          <a:p>
            <a:pPr algn="ctr"/>
            <a:r>
              <a:rPr lang="fr-FR" sz="2400" i="1" dirty="0" smtClean="0">
                <a:latin typeface="Calibri"/>
                <a:cs typeface="Calibri"/>
              </a:rPr>
              <a:t>Reed-Elsevier</a:t>
            </a:r>
            <a:r>
              <a:rPr lang="fr-FR" sz="2400" dirty="0" smtClean="0">
                <a:latin typeface="Calibri"/>
                <a:cs typeface="Calibri"/>
              </a:rPr>
              <a:t>, </a:t>
            </a:r>
            <a:r>
              <a:rPr lang="fr-FR" sz="2400" i="1" dirty="0" smtClean="0">
                <a:latin typeface="Calibri"/>
                <a:cs typeface="Calibri"/>
              </a:rPr>
              <a:t>Springer-Nature</a:t>
            </a:r>
            <a:r>
              <a:rPr lang="fr-FR" sz="2400" dirty="0" smtClean="0">
                <a:latin typeface="Calibri"/>
                <a:cs typeface="Calibri"/>
              </a:rPr>
              <a:t>, </a:t>
            </a:r>
            <a:r>
              <a:rPr lang="fr-FR" sz="2400" i="1" dirty="0" err="1" smtClean="0"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latin typeface="Calibri"/>
                <a:cs typeface="Calibri"/>
              </a:rPr>
              <a:t> </a:t>
            </a:r>
            <a:r>
              <a:rPr lang="fr-FR" sz="2400" dirty="0" smtClean="0">
                <a:latin typeface="Calibri"/>
                <a:cs typeface="Calibri"/>
              </a:rPr>
              <a:t>et </a:t>
            </a:r>
            <a:r>
              <a:rPr lang="fr-FR" sz="2400" i="1" dirty="0" err="1" smtClean="0"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110389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189187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487003" y="4091588"/>
            <a:ext cx="24804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8.4 Milliards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Chiffre d’affaire de </a:t>
            </a:r>
          </a:p>
          <a:p>
            <a:pPr algn="ctr"/>
            <a:r>
              <a:rPr lang="fr-FR" sz="2000" i="1" dirty="0" smtClean="0">
                <a:solidFill>
                  <a:srgbClr val="FF0000"/>
                </a:solidFill>
              </a:rPr>
              <a:t>Reed-Elsevier </a:t>
            </a:r>
            <a:r>
              <a:rPr lang="fr-FR" sz="2000" dirty="0" smtClean="0">
                <a:solidFill>
                  <a:srgbClr val="FF0000"/>
                </a:solidFill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14290" y="4080555"/>
            <a:ext cx="18679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3.3 </a:t>
            </a:r>
            <a:r>
              <a:rPr lang="fr-FR" sz="2000" dirty="0" err="1" smtClean="0">
                <a:solidFill>
                  <a:srgbClr val="FF0000"/>
                </a:solidFill>
              </a:rPr>
              <a:t>Millards</a:t>
            </a:r>
            <a:r>
              <a:rPr lang="fr-FR" sz="20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Budget du </a:t>
            </a:r>
            <a:r>
              <a:rPr lang="fr-FR" sz="2000" i="1" dirty="0" smtClean="0">
                <a:solidFill>
                  <a:srgbClr val="FF0000"/>
                </a:solidFill>
              </a:rPr>
              <a:t>CNRS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2844334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043608" y="5085184"/>
            <a:ext cx="324036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www.elsevier.com</a:t>
            </a:r>
            <a:endParaRPr lang="fr-FR" sz="20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754439" y="5094476"/>
            <a:ext cx="3778001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www.cnrs.fr</a:t>
            </a:r>
            <a:r>
              <a:rPr lang="fr-FR" sz="2000" i="1" dirty="0">
                <a:latin typeface="Times"/>
              </a:rPr>
              <a:t>/</a:t>
            </a:r>
            <a:r>
              <a:rPr lang="fr-FR" sz="2000" i="1" dirty="0" err="1">
                <a:latin typeface="Times"/>
              </a:rPr>
              <a:t>fr</a:t>
            </a:r>
            <a:r>
              <a:rPr lang="fr-FR" sz="2000" i="1" dirty="0">
                <a:latin typeface="Times"/>
              </a:rPr>
              <a:t>/le-</a:t>
            </a:r>
            <a:r>
              <a:rPr lang="fr-FR" sz="2000" i="1" dirty="0" err="1">
                <a:latin typeface="Times"/>
              </a:rPr>
              <a:t>cnrs</a:t>
            </a:r>
            <a:endParaRPr lang="fr-FR" sz="20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18960" y="5589240"/>
            <a:ext cx="873027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Leurs chiffres d’affaire et leurs profits (entre 30 et 40%) font qu’elles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  <a:latin typeface="Calibri"/>
                <a:cs typeface="Calibri"/>
              </a:rPr>
              <a:t>contrôlent la publication grâce à la puissance de leur lobbying</a:t>
            </a:r>
            <a:endParaRPr lang="fr-FR" sz="2400" dirty="0" smtClean="0">
              <a:cs typeface="Calibri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sym typeface="Wingdings"/>
              </a:rPr>
              <a:t> elles constituent un oligopole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.</a:t>
            </a:r>
            <a:r>
              <a:rPr lang="fr-FR" sz="240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28C19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7996</TotalTime>
  <Words>2552</Words>
  <Application>Microsoft Macintosh PowerPoint</Application>
  <PresentationFormat>On-screen Show (4:3)</PresentationFormat>
  <Paragraphs>346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900</cp:revision>
  <cp:lastPrinted>2020-02-14T23:13:40Z</cp:lastPrinted>
  <dcterms:created xsi:type="dcterms:W3CDTF">2016-05-09T15:32:15Z</dcterms:created>
  <dcterms:modified xsi:type="dcterms:W3CDTF">2020-02-14T23:13:46Z</dcterms:modified>
</cp:coreProperties>
</file>