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58" r:id="rId2"/>
    <p:sldId id="262" r:id="rId3"/>
    <p:sldId id="359" r:id="rId4"/>
    <p:sldId id="345" r:id="rId5"/>
    <p:sldId id="361" r:id="rId6"/>
    <p:sldId id="333" r:id="rId7"/>
    <p:sldId id="282" r:id="rId8"/>
    <p:sldId id="268" r:id="rId9"/>
    <p:sldId id="321" r:id="rId10"/>
    <p:sldId id="273" r:id="rId11"/>
    <p:sldId id="286" r:id="rId12"/>
    <p:sldId id="367" r:id="rId13"/>
    <p:sldId id="368" r:id="rId14"/>
    <p:sldId id="369" r:id="rId15"/>
    <p:sldId id="293" r:id="rId16"/>
    <p:sldId id="341" r:id="rId17"/>
    <p:sldId id="295" r:id="rId18"/>
    <p:sldId id="364" r:id="rId19"/>
    <p:sldId id="297" r:id="rId20"/>
    <p:sldId id="298" r:id="rId21"/>
    <p:sldId id="365" r:id="rId22"/>
    <p:sldId id="300" r:id="rId23"/>
    <p:sldId id="366" r:id="rId24"/>
    <p:sldId id="303" r:id="rId25"/>
    <p:sldId id="304" r:id="rId26"/>
    <p:sldId id="305" r:id="rId27"/>
    <p:sldId id="306" r:id="rId28"/>
    <p:sldId id="271" r:id="rId29"/>
    <p:sldId id="344" r:id="rId30"/>
    <p:sldId id="335" r:id="rId31"/>
    <p:sldId id="362" r:id="rId3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358"/>
            <p14:sldId id="262"/>
            <p14:sldId id="359"/>
            <p14:sldId id="345"/>
            <p14:sldId id="361"/>
            <p14:sldId id="333"/>
            <p14:sldId id="282"/>
          </p14:sldIdLst>
        </p14:section>
        <p14:section name="Untitled Section" id="{A3E5495C-A597-2D4A-B26B-FE96549CFF23}">
          <p14:sldIdLst>
            <p14:sldId id="268"/>
            <p14:sldId id="321"/>
            <p14:sldId id="273"/>
            <p14:sldId id="286"/>
            <p14:sldId id="367"/>
            <p14:sldId id="368"/>
            <p14:sldId id="369"/>
            <p14:sldId id="293"/>
            <p14:sldId id="341"/>
            <p14:sldId id="295"/>
            <p14:sldId id="364"/>
            <p14:sldId id="297"/>
            <p14:sldId id="298"/>
            <p14:sldId id="365"/>
            <p14:sldId id="300"/>
            <p14:sldId id="366"/>
            <p14:sldId id="303"/>
            <p14:sldId id="304"/>
            <p14:sldId id="305"/>
            <p14:sldId id="306"/>
            <p14:sldId id="271"/>
            <p14:sldId id="344"/>
            <p14:sldId id="335"/>
            <p14:sldId id="3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B679D"/>
    <a:srgbClr val="3F6DA6"/>
    <a:srgbClr val="4373AF"/>
    <a:srgbClr val="4A7DBC"/>
    <a:srgbClr val="38E3E3"/>
    <a:srgbClr val="3AEBEB"/>
    <a:srgbClr val="33CCCC"/>
    <a:srgbClr val="EDEDED"/>
    <a:srgbClr val="28C191"/>
    <a:srgbClr val="0DA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66" d="100"/>
          <a:sy n="66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17/04/19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6.emf"/><Relationship Id="rId5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emf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7.emf"/><Relationship Id="rId5" Type="http://schemas.openxmlformats.org/officeDocument/2006/relationships/image" Target="../media/image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23832" y="3789040"/>
            <a:ext cx="622476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Marie </a:t>
            </a:r>
            <a:r>
              <a:rPr lang="en-US" sz="2700" b="1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Farge</a:t>
            </a: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CNRS-INSMI et</a:t>
            </a:r>
            <a:r>
              <a:rPr lang="en-US" sz="2300" dirty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ENS Paris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7776" y="5589240"/>
            <a:ext cx="726354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Institute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of Language,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Communication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and the Brain (ILCB)</a:t>
            </a: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Aix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-Marseille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Université</a:t>
            </a:r>
            <a:r>
              <a:rPr lang="it-IT" sz="2300" i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(AMU)</a:t>
            </a:r>
            <a:endParaRPr lang="it-IT" sz="2300" i="1" dirty="0" smtClean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March 28</a:t>
            </a:r>
            <a:r>
              <a:rPr lang="it-IT" sz="2300" i="1" baseline="30000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th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2019</a:t>
            </a:r>
            <a:endParaRPr lang="it-IT" sz="2300" i="1" dirty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2310248" y="2248996"/>
            <a:ext cx="49650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Researchers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regain control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o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f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their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publication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means</a:t>
            </a:r>
            <a:endParaRPr lang="fr-FR" sz="3300" b="1" dirty="0" smtClean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35180"/>
            <a:ext cx="1368152" cy="123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44624"/>
            <a:ext cx="1152127" cy="1233685"/>
          </a:xfrm>
          <a:prstGeom prst="rect">
            <a:avLst/>
          </a:prstGeom>
        </p:spPr>
      </p:pic>
      <p:pic>
        <p:nvPicPr>
          <p:cNvPr id="7" name="Image 6" descr="CNR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480" y="152400"/>
            <a:ext cx="990600" cy="990600"/>
          </a:xfrm>
          <a:prstGeom prst="rect">
            <a:avLst/>
          </a:prstGeom>
        </p:spPr>
      </p:pic>
      <p:pic>
        <p:nvPicPr>
          <p:cNvPr id="12" name="Image 11" descr="PSL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27199"/>
            <a:ext cx="1513640" cy="763401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3" name="Picture 3" descr="Paris-Sorbon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-99392"/>
            <a:ext cx="2592287" cy="14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Examples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public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43000" cy="3311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" y="5638800"/>
            <a:ext cx="1356852" cy="914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14500"/>
            <a:ext cx="1811077" cy="3695700"/>
          </a:xfrm>
          <a:prstGeom prst="rect">
            <a:avLst/>
          </a:prstGeom>
        </p:spPr>
      </p:pic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839356" y="2691348"/>
            <a:ext cx="2873052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Created in 1999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 smtClean="0"/>
              <a:t>it publishes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451 journals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n open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ccess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financed by public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agencies from France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(CNRS,  EHESS, BSN, </a:t>
            </a:r>
          </a:p>
          <a:p>
            <a:pPr algn="ctr"/>
            <a:r>
              <a:rPr lang="en-US" sz="2400" dirty="0" smtClean="0"/>
              <a:t>Aix-Marseille and</a:t>
            </a:r>
          </a:p>
          <a:p>
            <a:pPr algn="ctr"/>
            <a:r>
              <a:rPr lang="en-US" sz="2400" dirty="0" smtClean="0"/>
              <a:t>Avignon universities).</a:t>
            </a:r>
          </a:p>
          <a:p>
            <a:pPr algn="ctr"/>
            <a:endParaRPr lang="en-US" sz="2400" dirty="0" smtClean="0">
              <a:solidFill>
                <a:srgbClr val="28C191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" name="Image 26" descr="Sci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219200"/>
            <a:ext cx="2645664" cy="1255776"/>
          </a:xfrm>
          <a:prstGeom prst="rect">
            <a:avLst/>
          </a:prstGeom>
        </p:spPr>
      </p:pic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2286000" y="2668012"/>
            <a:ext cx="268580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Created in 1999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 smtClean="0"/>
              <a:t>it publishes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1249 journals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n open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ccess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financed by public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agencies from Brazil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(FAPESP, </a:t>
            </a:r>
            <a:r>
              <a:rPr lang="en-US" sz="2400" dirty="0" err="1" smtClean="0"/>
              <a:t>CNPq</a:t>
            </a:r>
            <a:r>
              <a:rPr lang="en-US" sz="2400" dirty="0" smtClean="0"/>
              <a:t>, </a:t>
            </a:r>
          </a:p>
          <a:p>
            <a:pPr algn="ctr"/>
            <a:r>
              <a:rPr lang="en-US" sz="2400" dirty="0" smtClean="0"/>
              <a:t>BIREME) </a:t>
            </a:r>
            <a:r>
              <a:rPr lang="en-US" sz="2400" dirty="0" smtClean="0">
                <a:solidFill>
                  <a:srgbClr val="28C191"/>
                </a:solidFill>
              </a:rPr>
              <a:t>and from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15 other countries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1524000"/>
            <a:ext cx="3352800" cy="8867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5800" y="137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53456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cxnSp>
        <p:nvCxnSpPr>
          <p:cNvPr id="13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Examples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OA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65345" y="2446853"/>
            <a:ext cx="850987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2010 by Jean-Michel Morel</a:t>
            </a:r>
            <a:r>
              <a:rPr lang="fr-FR" sz="2300" dirty="0" smtClean="0"/>
              <a:t>, IPOL has </a:t>
            </a:r>
            <a:r>
              <a:rPr lang="fr-FR" sz="2300" dirty="0" smtClean="0">
                <a:solidFill>
                  <a:srgbClr val="0000FF"/>
                </a:solidFill>
              </a:rPr>
              <a:t>41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CNES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0000FF"/>
                </a:solidFill>
              </a:rPr>
              <a:t> ERC </a:t>
            </a:r>
            <a:r>
              <a:rPr lang="fr-FR" sz="2300" dirty="0" smtClean="0"/>
              <a:t>and</a:t>
            </a:r>
            <a:r>
              <a:rPr lang="fr-FR" sz="2300" dirty="0" smtClean="0">
                <a:solidFill>
                  <a:srgbClr val="0000FF"/>
                </a:solidFill>
              </a:rPr>
              <a:t> 13 public institutions </a:t>
            </a:r>
            <a:r>
              <a:rPr lang="fr-FR" sz="2300" dirty="0" err="1" smtClean="0">
                <a:solidFill>
                  <a:srgbClr val="0000FF"/>
                </a:solidFill>
              </a:rPr>
              <a:t>from</a:t>
            </a:r>
            <a:r>
              <a:rPr lang="fr-FR" sz="2300" dirty="0" smtClean="0">
                <a:solidFill>
                  <a:srgbClr val="0000FF"/>
                </a:solidFill>
              </a:rPr>
              <a:t> 5 countries</a:t>
            </a:r>
            <a:r>
              <a:rPr lang="fr-FR" sz="2300" dirty="0" smtClean="0"/>
              <a:t>.</a:t>
            </a:r>
          </a:p>
          <a:p>
            <a:pPr algn="ctr"/>
            <a:r>
              <a:rPr sz="2300" dirty="0" smtClean="0"/>
              <a:t>Each article contains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>
                <a:solidFill>
                  <a:srgbClr val="FF0000"/>
                </a:solidFill>
              </a:rPr>
              <a:t>text</a:t>
            </a:r>
            <a:r>
              <a:rPr lang="fr-FR" sz="2300" dirty="0" smtClean="0"/>
              <a:t>, the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FF0000"/>
                </a:solidFill>
              </a:rPr>
              <a:t>algorithm</a:t>
            </a:r>
            <a:r>
              <a:rPr sz="2300" dirty="0" smtClean="0"/>
              <a:t> and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FF0000"/>
                </a:solidFill>
              </a:rPr>
              <a:t> source code</a:t>
            </a:r>
            <a:r>
              <a:rPr sz="2300" dirty="0" smtClean="0"/>
              <a:t>,</a:t>
            </a:r>
            <a:endParaRPr lang="fr-FR" sz="2300" dirty="0" smtClean="0"/>
          </a:p>
          <a:p>
            <a:pPr algn="ctr"/>
            <a:r>
              <a:rPr lang="fr-FR" sz="2300" dirty="0" err="1" smtClean="0"/>
              <a:t>which</a:t>
            </a:r>
            <a:r>
              <a:rPr lang="fr-FR" sz="2300" dirty="0" smtClean="0"/>
              <a:t> all are </a:t>
            </a:r>
            <a:r>
              <a:rPr lang="fr-FR" sz="2300" dirty="0" err="1" smtClean="0">
                <a:solidFill>
                  <a:srgbClr val="FF0000"/>
                </a:solidFill>
              </a:rPr>
              <a:t>peer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reviewed</a:t>
            </a:r>
            <a:r>
              <a:rPr lang="fr-FR" sz="2300" dirty="0" smtClean="0"/>
              <a:t>. The journal </a:t>
            </a:r>
            <a:r>
              <a:rPr lang="fr-FR" sz="2300" dirty="0" err="1" smtClean="0"/>
              <a:t>platform</a:t>
            </a:r>
            <a:r>
              <a:rPr lang="fr-FR" sz="2300" dirty="0" smtClean="0"/>
              <a:t> </a:t>
            </a:r>
            <a:r>
              <a:rPr lang="fr-FR" sz="2300" dirty="0" err="1" smtClean="0"/>
              <a:t>also</a:t>
            </a:r>
            <a:r>
              <a:rPr lang="fr-FR" sz="2300" dirty="0" smtClean="0"/>
              <a:t> </a:t>
            </a:r>
            <a:r>
              <a:rPr lang="fr-FR" sz="2300" dirty="0" err="1" smtClean="0"/>
              <a:t>provides</a:t>
            </a:r>
            <a:r>
              <a:rPr sz="2300" dirty="0" smtClean="0"/>
              <a:t> </a:t>
            </a:r>
            <a:endParaRPr lang="fr-FR" sz="2300" dirty="0" smtClean="0"/>
          </a:p>
          <a:p>
            <a:pPr algn="ctr"/>
            <a:r>
              <a:rPr sz="2300" dirty="0" smtClean="0">
                <a:solidFill>
                  <a:srgbClr val="28C191"/>
                </a:solidFill>
              </a:rPr>
              <a:t>online demonstration facilit</a:t>
            </a:r>
            <a:r>
              <a:rPr lang="fr-FR" sz="2300" dirty="0">
                <a:solidFill>
                  <a:srgbClr val="28C191"/>
                </a:solidFill>
              </a:rPr>
              <a:t>y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/>
              <a:t>and</a:t>
            </a:r>
            <a:r>
              <a:rPr lang="fr-FR" sz="2300" dirty="0" smtClean="0"/>
              <a:t> an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28C191"/>
                </a:solidFill>
              </a:rPr>
              <a:t>archive of experiments</a:t>
            </a:r>
            <a:r>
              <a:rPr sz="2300" dirty="0" smtClean="0"/>
              <a:t>. </a:t>
            </a:r>
          </a:p>
          <a:p>
            <a:pPr algn="ctr"/>
            <a:r>
              <a:rPr sz="2300" dirty="0" smtClean="0"/>
              <a:t>IPOL </a:t>
            </a:r>
            <a:r>
              <a:rPr lang="fr-FR" sz="2300" dirty="0" err="1" smtClean="0"/>
              <a:t>thus</a:t>
            </a:r>
            <a:r>
              <a:rPr lang="fr-FR" sz="2300" dirty="0" smtClean="0"/>
              <a:t> </a:t>
            </a:r>
            <a:r>
              <a:rPr lang="fr-FR" sz="2300" dirty="0" err="1" smtClean="0"/>
              <a:t>ensures</a:t>
            </a:r>
            <a:r>
              <a:rPr sz="2300" dirty="0" smtClean="0"/>
              <a:t> </a:t>
            </a:r>
            <a:r>
              <a:rPr lang="fr-FR" sz="2300" dirty="0">
                <a:solidFill>
                  <a:srgbClr val="FF0000"/>
                </a:solidFill>
              </a:rPr>
              <a:t>o</a:t>
            </a:r>
            <a:r>
              <a:rPr sz="2300" dirty="0" smtClean="0">
                <a:solidFill>
                  <a:srgbClr val="FF0000"/>
                </a:solidFill>
              </a:rPr>
              <a:t>pen </a:t>
            </a:r>
            <a:r>
              <a:rPr lang="fr-FR" sz="2300" dirty="0">
                <a:solidFill>
                  <a:srgbClr val="FF0000"/>
                </a:solidFill>
              </a:rPr>
              <a:t>s</a:t>
            </a:r>
            <a:r>
              <a:rPr sz="2300" dirty="0" smtClean="0">
                <a:solidFill>
                  <a:srgbClr val="FF0000"/>
                </a:solidFill>
              </a:rPr>
              <a:t>cience and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eproducible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esearch</a:t>
            </a:r>
            <a:r>
              <a:rPr sz="2300" dirty="0" smtClean="0"/>
              <a:t>. 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69" y="998364"/>
            <a:ext cx="6690591" cy="1206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483768" y="4869160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discreteanalysisjournal.com</a:t>
            </a:r>
            <a:r>
              <a:rPr lang="fr-FR" i="1" dirty="0" smtClean="0">
                <a:latin typeface="Times"/>
              </a:rPr>
              <a:t>    </a:t>
            </a:r>
            <a:r>
              <a:rPr i="1" dirty="0" smtClean="0">
                <a:latin typeface="Times"/>
              </a:rPr>
              <a:t>ISSN : 2</a:t>
            </a:r>
            <a:r>
              <a:rPr lang="fr-FR" i="1" dirty="0" smtClean="0">
                <a:latin typeface="Times"/>
              </a:rPr>
              <a:t>397</a:t>
            </a:r>
            <a:r>
              <a:rPr i="1" dirty="0" smtClean="0">
                <a:latin typeface="Times"/>
              </a:rPr>
              <a:t>-</a:t>
            </a:r>
            <a:r>
              <a:rPr lang="fr-FR" i="1" dirty="0" smtClean="0">
                <a:latin typeface="Times"/>
              </a:rPr>
              <a:t>3129</a:t>
            </a:r>
            <a:endParaRPr lang="fr-FR" i="1" dirty="0">
              <a:latin typeface="Time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696544"/>
            <a:ext cx="1381891" cy="1828800"/>
          </a:xfrm>
          <a:prstGeom prst="rect">
            <a:avLst/>
          </a:prstGeom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752600" y="5289376"/>
            <a:ext cx="690923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2015 by Tim </a:t>
            </a:r>
            <a:r>
              <a:rPr lang="fr-FR" sz="2300" dirty="0" err="1" smtClean="0">
                <a:solidFill>
                  <a:srgbClr val="0000FF"/>
                </a:solidFill>
              </a:rPr>
              <a:t>Gowers</a:t>
            </a:r>
            <a:r>
              <a:rPr lang="fr-FR" sz="2300" dirty="0" smtClean="0"/>
              <a:t>, DA has </a:t>
            </a:r>
            <a:r>
              <a:rPr lang="fr-FR" sz="2300" dirty="0" smtClean="0">
                <a:solidFill>
                  <a:srgbClr val="0000FF"/>
                </a:solidFill>
              </a:rPr>
              <a:t>12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an </a:t>
            </a:r>
            <a:r>
              <a:rPr lang="fr-FR" sz="2300" dirty="0" smtClean="0">
                <a:solidFill>
                  <a:srgbClr val="FF0000"/>
                </a:solidFill>
              </a:rPr>
              <a:t>overlay journal on the open </a:t>
            </a:r>
            <a:r>
              <a:rPr lang="fr-FR" sz="2300" dirty="0" err="1" smtClean="0">
                <a:solidFill>
                  <a:srgbClr val="FF0000"/>
                </a:solidFill>
              </a:rPr>
              <a:t>repository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arXiv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Cambridge </a:t>
            </a:r>
            <a:r>
              <a:rPr lang="fr-FR" sz="2300" dirty="0" err="1" smtClean="0">
                <a:solidFill>
                  <a:srgbClr val="0000FF"/>
                </a:solidFill>
              </a:rPr>
              <a:t>University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smtClean="0"/>
              <a:t>(10$/submission).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2133600" y="2051556"/>
            <a:ext cx="5885334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//</a:t>
            </a:r>
            <a:r>
              <a:rPr lang="fr-FR" i="1" dirty="0" err="1" smtClean="0">
                <a:latin typeface="Times"/>
              </a:rPr>
              <a:t>www.ipol.im</a:t>
            </a:r>
            <a:r>
              <a:rPr lang="fr-FR" i="1" dirty="0" smtClean="0">
                <a:latin typeface="Times"/>
              </a:rPr>
              <a:t>      </a:t>
            </a:r>
            <a:r>
              <a:rPr i="1" dirty="0" smtClean="0">
                <a:latin typeface="Times"/>
              </a:rPr>
              <a:t>ISSN : 2105-1232</a:t>
            </a:r>
            <a:r>
              <a:rPr lang="fr-FR" i="1" dirty="0" smtClean="0">
                <a:latin typeface="Times"/>
              </a:rPr>
              <a:t>     </a:t>
            </a:r>
            <a:r>
              <a:rPr i="1" dirty="0" smtClean="0">
                <a:latin typeface="Times"/>
              </a:rPr>
              <a:t>DOI : 10.5201/ipol</a:t>
            </a:r>
            <a:endParaRPr lang="fr-FR" i="1" dirty="0">
              <a:latin typeface="Times"/>
            </a:endParaRPr>
          </a:p>
        </p:txBody>
      </p:sp>
      <p:sp>
        <p:nvSpPr>
          <p:cNvPr id="12" name="ZoneTexte 15"/>
          <p:cNvSpPr txBox="1"/>
          <p:nvPr/>
        </p:nvSpPr>
        <p:spPr>
          <a:xfrm>
            <a:off x="179512" y="1412776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179512" y="458112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28C191"/>
                </a:solidFill>
              </a:rPr>
              <a:t>2</a:t>
            </a: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-152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reation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of the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‘Centre Mersenne’ in 2018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ZoneTexte 19"/>
          <p:cNvSpPr txBox="1"/>
          <p:nvPr/>
        </p:nvSpPr>
        <p:spPr>
          <a:xfrm>
            <a:off x="2051720" y="6372036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Espace réservé du contenu 27"/>
          <p:cNvSpPr txBox="1">
            <a:spLocks/>
          </p:cNvSpPr>
          <p:nvPr/>
        </p:nvSpPr>
        <p:spPr>
          <a:xfrm>
            <a:off x="0" y="764704"/>
            <a:ext cx="8604448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FF"/>
                </a:solidFill>
              </a:rPr>
              <a:t>P</a:t>
            </a:r>
            <a:r>
              <a:rPr lang="fr-FR" sz="2400" dirty="0" smtClean="0">
                <a:solidFill>
                  <a:srgbClr val="0000FF"/>
                </a:solidFill>
              </a:rPr>
              <a:t>latform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>
                <a:solidFill>
                  <a:srgbClr val="0000FF"/>
                </a:solidFill>
              </a:rPr>
              <a:t>for </a:t>
            </a:r>
            <a:r>
              <a:rPr lang="fr-FR" sz="2400" dirty="0" err="1">
                <a:solidFill>
                  <a:srgbClr val="0000FF"/>
                </a:solidFill>
              </a:rPr>
              <a:t>p</a:t>
            </a:r>
            <a:r>
              <a:rPr lang="fr-FR" sz="2400" dirty="0" err="1" smtClean="0">
                <a:solidFill>
                  <a:srgbClr val="0000FF"/>
                </a:solidFill>
              </a:rPr>
              <a:t>eer-reviewing</a:t>
            </a:r>
            <a:r>
              <a:rPr lang="fr-FR" sz="2400" dirty="0" smtClean="0">
                <a:solidFill>
                  <a:srgbClr val="0000FF"/>
                </a:solidFill>
              </a:rPr>
              <a:t> and </a:t>
            </a:r>
            <a:r>
              <a:rPr lang="fr-FR" sz="2400" dirty="0" err="1" smtClean="0">
                <a:solidFill>
                  <a:srgbClr val="0000FF"/>
                </a:solidFill>
              </a:rPr>
              <a:t>publishing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</a:rPr>
              <a:t>Diamond</a:t>
            </a:r>
            <a:r>
              <a:rPr lang="fr-FR" sz="2400" i="1" dirty="0" smtClean="0">
                <a:solidFill>
                  <a:srgbClr val="0000FF"/>
                </a:solidFill>
              </a:rPr>
              <a:t> OA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journals</a:t>
            </a:r>
            <a:endParaRPr lang="fr-FR" sz="2400" dirty="0" smtClean="0">
              <a:solidFill>
                <a:srgbClr val="0000FF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err="1" smtClean="0">
                <a:solidFill>
                  <a:srgbClr val="000000"/>
                </a:solidFill>
              </a:rPr>
              <a:t>whose</a:t>
            </a:r>
            <a:r>
              <a:rPr lang="fr-FR" sz="2400" dirty="0" smtClean="0">
                <a:solidFill>
                  <a:srgbClr val="000000"/>
                </a:solidFill>
              </a:rPr>
              <a:t>  articles are </a:t>
            </a:r>
            <a:r>
              <a:rPr lang="fr-FR" sz="2400" dirty="0" err="1" smtClean="0">
                <a:solidFill>
                  <a:srgbClr val="000000"/>
                </a:solidFill>
              </a:rPr>
              <a:t>submitted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in </a:t>
            </a:r>
            <a:r>
              <a:rPr lang="fr-FR" sz="2400" i="1" dirty="0" err="1" smtClean="0">
                <a:solidFill>
                  <a:srgbClr val="0000FF"/>
                </a:solidFill>
              </a:rPr>
              <a:t>LaTeX</a:t>
            </a:r>
            <a:r>
              <a:rPr lang="fr-FR" sz="2400" i="1" dirty="0" smtClean="0">
                <a:solidFill>
                  <a:srgbClr val="0000FF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format</a:t>
            </a:r>
            <a:r>
              <a:rPr lang="fr-FR" sz="2400" dirty="0" smtClean="0"/>
              <a:t>.</a:t>
            </a:r>
            <a:endParaRPr lang="fr-FR" sz="2400" dirty="0" smtClean="0"/>
          </a:p>
        </p:txBody>
      </p:sp>
      <p:sp>
        <p:nvSpPr>
          <p:cNvPr id="9" name="Espace réservé du contenu 27"/>
          <p:cNvSpPr txBox="1">
            <a:spLocks/>
          </p:cNvSpPr>
          <p:nvPr/>
        </p:nvSpPr>
        <p:spPr>
          <a:xfrm>
            <a:off x="0" y="2060848"/>
            <a:ext cx="9144000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00"/>
                </a:solidFill>
              </a:rPr>
              <a:t>It </a:t>
            </a:r>
            <a:r>
              <a:rPr lang="fr-FR" sz="2400" dirty="0" err="1" smtClean="0">
                <a:solidFill>
                  <a:srgbClr val="000000"/>
                </a:solidFill>
              </a:rPr>
              <a:t>was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created</a:t>
            </a:r>
            <a:r>
              <a:rPr lang="fr-FR" sz="2400" dirty="0" smtClean="0">
                <a:solidFill>
                  <a:srgbClr val="28C191"/>
                </a:solidFill>
              </a:rPr>
              <a:t> in </a:t>
            </a:r>
            <a:r>
              <a:rPr lang="fr-FR" sz="2400" dirty="0" smtClean="0">
                <a:solidFill>
                  <a:srgbClr val="28C191"/>
                </a:solidFill>
              </a:rPr>
              <a:t>2018 </a:t>
            </a:r>
            <a:r>
              <a:rPr lang="fr-FR" sz="2400" dirty="0" smtClean="0">
                <a:solidFill>
                  <a:srgbClr val="28C191"/>
                </a:solidFill>
              </a:rPr>
              <a:t>in </a:t>
            </a:r>
            <a:r>
              <a:rPr lang="fr-FR" sz="2400" dirty="0" smtClean="0">
                <a:solidFill>
                  <a:srgbClr val="28C191"/>
                </a:solidFill>
              </a:rPr>
              <a:t>Grenoble </a:t>
            </a:r>
            <a:r>
              <a:rPr lang="fr-FR" sz="2400" dirty="0" smtClean="0">
                <a:solidFill>
                  <a:srgbClr val="000000"/>
                </a:solidFill>
              </a:rPr>
              <a:t>as part of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i="1" dirty="0" err="1" smtClean="0">
                <a:solidFill>
                  <a:srgbClr val="000000"/>
                </a:solidFill>
              </a:rPr>
              <a:t>Mathdoc</a:t>
            </a:r>
            <a:r>
              <a:rPr lang="fr-FR" sz="2400" i="1" dirty="0" smtClean="0"/>
              <a:t>,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w</a:t>
            </a:r>
            <a:r>
              <a:rPr lang="fr-FR" sz="2400" dirty="0" err="1" smtClean="0">
                <a:solidFill>
                  <a:srgbClr val="000000"/>
                </a:solidFill>
              </a:rPr>
              <a:t>hich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is</a:t>
            </a:r>
            <a:r>
              <a:rPr lang="fr-FR" sz="2400" dirty="0" smtClean="0">
                <a:solidFill>
                  <a:srgbClr val="000000"/>
                </a:solidFill>
              </a:rPr>
              <a:t> a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CNRS</a:t>
            </a:r>
            <a:r>
              <a:rPr lang="fr-FR" sz="2400" dirty="0" smtClean="0">
                <a:solidFill>
                  <a:srgbClr val="28C191"/>
                </a:solidFill>
              </a:rPr>
              <a:t>-</a:t>
            </a:r>
            <a:r>
              <a:rPr lang="fr-FR" sz="2400" dirty="0" smtClean="0">
                <a:solidFill>
                  <a:srgbClr val="28C191"/>
                </a:solidFill>
              </a:rPr>
              <a:t>INSMI </a:t>
            </a:r>
            <a:r>
              <a:rPr lang="fr-FR" sz="2400" dirty="0" smtClean="0"/>
              <a:t>and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Université de </a:t>
            </a:r>
            <a:r>
              <a:rPr lang="fr-FR" sz="2400" dirty="0" smtClean="0">
                <a:solidFill>
                  <a:srgbClr val="28C191"/>
                </a:solidFill>
              </a:rPr>
              <a:t>Grenoble service unit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endParaRPr lang="fr-FR" sz="2400" dirty="0" smtClean="0">
              <a:solidFill>
                <a:srgbClr val="000000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err="1">
                <a:solidFill>
                  <a:srgbClr val="000000"/>
                </a:solidFill>
              </a:rPr>
              <a:t>u</a:t>
            </a:r>
            <a:r>
              <a:rPr lang="fr-FR" sz="2400" dirty="0" err="1" smtClean="0">
                <a:solidFill>
                  <a:srgbClr val="000000"/>
                </a:solidFill>
              </a:rPr>
              <a:t>nder</a:t>
            </a:r>
            <a:r>
              <a:rPr lang="fr-FR" sz="2400" dirty="0" smtClean="0">
                <a:solidFill>
                  <a:srgbClr val="000000"/>
                </a:solidFill>
              </a:rPr>
              <a:t> the direction of </a:t>
            </a:r>
            <a:r>
              <a:rPr lang="fr-FR" sz="2400" i="1" dirty="0" smtClean="0">
                <a:solidFill>
                  <a:srgbClr val="000000"/>
                </a:solidFill>
              </a:rPr>
              <a:t>Thierry Bouche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800418" y="3861048"/>
            <a:ext cx="7948046" cy="23762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err="1" smtClean="0"/>
              <a:t>Guiding</a:t>
            </a:r>
            <a:r>
              <a:rPr lang="fr-FR" sz="2400" dirty="0" smtClean="0"/>
              <a:t> </a:t>
            </a:r>
            <a:r>
              <a:rPr lang="fr-FR" sz="2400" dirty="0" err="1" smtClean="0"/>
              <a:t>principles</a:t>
            </a:r>
            <a:r>
              <a:rPr lang="fr-FR" sz="2400" dirty="0" smtClean="0"/>
              <a:t>:</a:t>
            </a:r>
            <a:endParaRPr lang="fr-FR" sz="2400" dirty="0" smtClean="0"/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err="1" smtClean="0">
                <a:solidFill>
                  <a:srgbClr val="FF0000"/>
                </a:solidFill>
              </a:rPr>
              <a:t>Quality</a:t>
            </a:r>
            <a:r>
              <a:rPr lang="fr-FR" sz="2400" dirty="0" smtClean="0">
                <a:solidFill>
                  <a:srgbClr val="FF0000"/>
                </a:solidFill>
              </a:rPr>
              <a:t> of </a:t>
            </a:r>
            <a:r>
              <a:rPr lang="fr-FR" sz="2400" dirty="0" err="1" smtClean="0">
                <a:solidFill>
                  <a:srgbClr val="FF0000"/>
                </a:solidFill>
              </a:rPr>
              <a:t>peer-reviewing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Non-profit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public </a:t>
            </a:r>
            <a:r>
              <a:rPr lang="fr-FR" sz="2400" dirty="0" smtClean="0">
                <a:solidFill>
                  <a:srgbClr val="FF0000"/>
                </a:solidFill>
              </a:rPr>
              <a:t>service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Permanent </a:t>
            </a:r>
            <a:r>
              <a:rPr lang="fr-FR" sz="2400" dirty="0" err="1" smtClean="0">
                <a:solidFill>
                  <a:srgbClr val="FF0000"/>
                </a:solidFill>
              </a:rPr>
              <a:t>a</a:t>
            </a:r>
            <a:r>
              <a:rPr lang="fr-FR" sz="2400" dirty="0" err="1" smtClean="0">
                <a:solidFill>
                  <a:srgbClr val="FF0000"/>
                </a:solidFill>
              </a:rPr>
              <a:t>rchiving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err="1" smtClean="0">
                <a:solidFill>
                  <a:srgbClr val="FF0000"/>
                </a:solidFill>
              </a:rPr>
              <a:t>Transparency</a:t>
            </a:r>
            <a:r>
              <a:rPr lang="fr-FR" sz="2400" dirty="0" smtClean="0">
                <a:solidFill>
                  <a:srgbClr val="FF0000"/>
                </a:solidFill>
              </a:rPr>
              <a:t> on </a:t>
            </a:r>
            <a:r>
              <a:rPr lang="fr-FR" sz="2400" dirty="0" err="1" smtClean="0">
                <a:solidFill>
                  <a:srgbClr val="FF0000"/>
                </a:solidFill>
              </a:rPr>
              <a:t>cost</a:t>
            </a:r>
            <a:r>
              <a:rPr lang="fr-FR" sz="2400" dirty="0" err="1" smtClean="0">
                <a:solidFill>
                  <a:srgbClr val="FF0000"/>
                </a:solidFill>
              </a:rPr>
              <a:t>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and on the </a:t>
            </a:r>
            <a:r>
              <a:rPr lang="fr-FR" sz="2400" dirty="0" smtClean="0">
                <a:solidFill>
                  <a:srgbClr val="FF0000"/>
                </a:solidFill>
              </a:rPr>
              <a:t>journal </a:t>
            </a:r>
            <a:r>
              <a:rPr lang="fr-FR" sz="2400" dirty="0" err="1" smtClean="0">
                <a:solidFill>
                  <a:srgbClr val="FF0000"/>
                </a:solidFill>
              </a:rPr>
              <a:t>selection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process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6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56015"/>
            <a:ext cx="8162055" cy="5053305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09872" y="-152400"/>
            <a:ext cx="882662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11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by ‘Mersenne’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282" y="1124744"/>
            <a:ext cx="3312368" cy="60324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Algebraic </a:t>
            </a:r>
            <a:r>
              <a:rPr lang="en-US" i="1" dirty="0" err="1" smtClean="0">
                <a:solidFill>
                  <a:srgbClr val="0000FF"/>
                </a:solidFill>
              </a:rPr>
              <a:t>Combinatorics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28C191"/>
                </a:solidFill>
              </a:rPr>
              <a:t>Mathematics</a:t>
            </a:r>
            <a:endParaRPr lang="en-US" dirty="0" smtClean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de la </a:t>
            </a:r>
            <a:r>
              <a:rPr lang="en-US" i="1" dirty="0" err="1" smtClean="0">
                <a:solidFill>
                  <a:srgbClr val="0000FF"/>
                </a:solidFill>
              </a:rPr>
              <a:t>Faculté</a:t>
            </a:r>
            <a:r>
              <a:rPr lang="en-US" i="1" dirty="0" smtClean="0">
                <a:solidFill>
                  <a:srgbClr val="0000FF"/>
                </a:solidFill>
              </a:rPr>
              <a:t> des Sciences de Toulouse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28C191"/>
                </a:solidFill>
              </a:rPr>
              <a:t>Mathematics</a:t>
            </a:r>
          </a:p>
          <a:p>
            <a:r>
              <a:rPr lang="en-US" dirty="0" smtClean="0">
                <a:solidFill>
                  <a:srgbClr val="28C191"/>
                </a:solidFill>
              </a:rPr>
              <a:t>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800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Mathématiques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err="1" smtClean="0">
                <a:solidFill>
                  <a:srgbClr val="0000FF"/>
                </a:solidFill>
              </a:rPr>
              <a:t>Blaise</a:t>
            </a:r>
            <a:r>
              <a:rPr lang="en-US" i="1" dirty="0" smtClean="0">
                <a:solidFill>
                  <a:srgbClr val="0000FF"/>
                </a:solidFill>
              </a:rPr>
              <a:t> Pascal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28C191"/>
                </a:solidFill>
              </a:rPr>
              <a:t>Mathematics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08104" y="1052736"/>
            <a:ext cx="3312368" cy="5755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Henri </a:t>
            </a:r>
            <a:r>
              <a:rPr lang="en-US" i="1" dirty="0" err="1" smtClean="0">
                <a:solidFill>
                  <a:srgbClr val="0000FF"/>
                </a:solidFill>
              </a:rPr>
              <a:t>Lebesgue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28C191"/>
                </a:solidFill>
              </a:rPr>
              <a:t>Mathematics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de </a:t>
            </a:r>
            <a:r>
              <a:rPr lang="en-US" i="1" dirty="0" err="1" smtClean="0">
                <a:solidFill>
                  <a:srgbClr val="0000FF"/>
                </a:solidFill>
              </a:rPr>
              <a:t>l’Institut</a:t>
            </a:r>
            <a:r>
              <a:rPr lang="en-US" i="1" dirty="0" smtClean="0">
                <a:solidFill>
                  <a:srgbClr val="0000FF"/>
                </a:solidFill>
              </a:rPr>
              <a:t> Fourier</a:t>
            </a:r>
          </a:p>
          <a:p>
            <a:r>
              <a:rPr lang="en-US" dirty="0">
                <a:solidFill>
                  <a:srgbClr val="28C191"/>
                </a:solidFill>
              </a:rPr>
              <a:t>Mathematics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800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Confluentes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Mathematici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28C191"/>
                </a:solidFill>
              </a:rPr>
              <a:t>Mathematics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9872" y="-152400"/>
            <a:ext cx="86826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11 revues publiées par le Centre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-36512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1287"/>
            <a:ext cx="8316416" cy="5262049"/>
          </a:xfrm>
          <a:prstGeom prst="rect">
            <a:avLst/>
          </a:prstGeom>
        </p:spPr>
      </p:pic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203130"/>
            <a:ext cx="3312368" cy="5632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Journal de </a:t>
            </a:r>
            <a:r>
              <a:rPr lang="en-US" i="1" dirty="0" err="1" smtClean="0">
                <a:solidFill>
                  <a:srgbClr val="0000FF"/>
                </a:solidFill>
              </a:rPr>
              <a:t>l’Ecole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Polytechnique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28C191"/>
                </a:solidFill>
              </a:rPr>
              <a:t>Mathematics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MathS</a:t>
            </a:r>
            <a:r>
              <a:rPr lang="en-US" i="1" dirty="0" smtClean="0">
                <a:solidFill>
                  <a:srgbClr val="0000FF"/>
                </a:solidFill>
              </a:rPr>
              <a:t> in Action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28C191"/>
                </a:solidFill>
              </a:rPr>
              <a:t>Applied </a:t>
            </a:r>
            <a:r>
              <a:rPr lang="en-US" dirty="0" smtClean="0">
                <a:solidFill>
                  <a:srgbClr val="28C191"/>
                </a:solidFill>
              </a:rPr>
              <a:t>mathematics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SMAI Journal of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Computational Mathematics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28C191"/>
                </a:solidFill>
              </a:rPr>
              <a:t>Applied mathematics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1355530"/>
            <a:ext cx="3312368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Journal de </a:t>
            </a:r>
            <a:r>
              <a:rPr lang="en-US" i="1" dirty="0" err="1" smtClean="0">
                <a:solidFill>
                  <a:srgbClr val="0000FF"/>
                </a:solidFill>
              </a:rPr>
              <a:t>Théorie</a:t>
            </a:r>
            <a:r>
              <a:rPr lang="en-US" i="1" dirty="0" smtClean="0">
                <a:solidFill>
                  <a:srgbClr val="0000FF"/>
                </a:solidFill>
              </a:rPr>
              <a:t> des </a:t>
            </a:r>
            <a:r>
              <a:rPr lang="en-US" i="1" dirty="0" err="1" smtClean="0">
                <a:solidFill>
                  <a:srgbClr val="0000FF"/>
                </a:solidFill>
              </a:rPr>
              <a:t>nombres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d</a:t>
            </a:r>
            <a:r>
              <a:rPr lang="en-US" i="1" dirty="0" smtClean="0">
                <a:solidFill>
                  <a:srgbClr val="0000FF"/>
                </a:solidFill>
              </a:rPr>
              <a:t>e Bordeaux</a:t>
            </a:r>
          </a:p>
          <a:p>
            <a:r>
              <a:rPr lang="en-US" dirty="0">
                <a:solidFill>
                  <a:srgbClr val="28C191"/>
                </a:solidFill>
              </a:rPr>
              <a:t>Mathematics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Publications </a:t>
            </a:r>
            <a:r>
              <a:rPr lang="en-US" i="1" dirty="0" err="1" smtClean="0">
                <a:solidFill>
                  <a:srgbClr val="0000FF"/>
                </a:solidFill>
              </a:rPr>
              <a:t>Mathématiques</a:t>
            </a:r>
            <a:r>
              <a:rPr lang="en-US" i="1" dirty="0" smtClean="0">
                <a:solidFill>
                  <a:srgbClr val="0000FF"/>
                </a:solidFill>
              </a:rPr>
              <a:t> de </a:t>
            </a:r>
            <a:r>
              <a:rPr lang="en-US" i="1" dirty="0" err="1" smtClean="0">
                <a:solidFill>
                  <a:srgbClr val="0000FF"/>
                </a:solidFill>
              </a:rPr>
              <a:t>Besançon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28C191"/>
                </a:solidFill>
              </a:rPr>
              <a:t>Mathematics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5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Today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Green Open Access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the best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-36512" y="1052736"/>
            <a:ext cx="89289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3366FF"/>
                </a:solidFill>
              </a:rPr>
              <a:t>Today</a:t>
            </a:r>
            <a:r>
              <a:rPr lang="fr-FR" sz="2400" dirty="0" smtClean="0">
                <a:solidFill>
                  <a:srgbClr val="3366FF"/>
                </a:solidFill>
              </a:rPr>
              <a:t>, </a:t>
            </a:r>
            <a:r>
              <a:rPr lang="fr-FR" sz="2400" dirty="0" err="1" smtClean="0">
                <a:solidFill>
                  <a:srgbClr val="0000FF"/>
                </a:solidFill>
              </a:rPr>
              <a:t>publishers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own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journals</a:t>
            </a:r>
            <a:r>
              <a:rPr lang="fr-FR" sz="2400" dirty="0" smtClean="0">
                <a:solidFill>
                  <a:srgbClr val="0000FF"/>
                </a:solidFill>
              </a:rPr>
              <a:t>, </a:t>
            </a:r>
            <a:r>
              <a:rPr lang="fr-FR" sz="2400" dirty="0" err="1" smtClean="0">
                <a:solidFill>
                  <a:srgbClr val="0000FF"/>
                </a:solidFill>
              </a:rPr>
              <a:t>together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with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bibliometry</a:t>
            </a:r>
            <a:r>
              <a:rPr lang="fr-FR" sz="2400" dirty="0" smtClean="0">
                <a:solidFill>
                  <a:srgbClr val="0000FF"/>
                </a:solidFill>
              </a:rPr>
              <a:t> data</a:t>
            </a:r>
            <a:r>
              <a:rPr lang="fr-FR" sz="2400" dirty="0">
                <a:solidFill>
                  <a:srgbClr val="3366FF"/>
                </a:solidFill>
              </a:rPr>
              <a:t>,</a:t>
            </a:r>
            <a:endParaRPr lang="fr-FR" sz="2400" dirty="0" smtClean="0">
              <a:solidFill>
                <a:srgbClr val="3366FF"/>
              </a:solidFill>
            </a:endParaRPr>
          </a:p>
          <a:p>
            <a:pPr algn="ctr"/>
            <a:r>
              <a:rPr lang="fr-FR" sz="2400" dirty="0" err="1" smtClean="0"/>
              <a:t>that</a:t>
            </a:r>
            <a:r>
              <a:rPr lang="fr-FR" sz="2400" dirty="0" smtClean="0"/>
              <a:t> </a:t>
            </a:r>
            <a:r>
              <a:rPr lang="fr-FR" sz="2400" dirty="0" err="1" smtClean="0"/>
              <a:t>they</a:t>
            </a:r>
            <a:r>
              <a:rPr lang="fr-FR" sz="2400" dirty="0" smtClean="0"/>
              <a:t> use as marketing </a:t>
            </a:r>
            <a:r>
              <a:rPr lang="fr-FR" sz="2400" dirty="0" err="1" smtClean="0"/>
              <a:t>tools</a:t>
            </a:r>
            <a:r>
              <a:rPr lang="fr-FR" sz="2400" dirty="0" smtClean="0"/>
              <a:t> to control </a:t>
            </a:r>
            <a:r>
              <a:rPr lang="fr-FR" sz="2400" dirty="0" err="1" smtClean="0"/>
              <a:t>market</a:t>
            </a:r>
            <a:r>
              <a:rPr lang="fr-FR" sz="2400" dirty="0" smtClean="0"/>
              <a:t>,</a:t>
            </a:r>
          </a:p>
          <a:p>
            <a:pPr algn="ctr"/>
            <a:r>
              <a:rPr lang="fr-FR" sz="2400" dirty="0">
                <a:solidFill>
                  <a:srgbClr val="0000FF"/>
                </a:solidFill>
              </a:rPr>
              <a:t>a</a:t>
            </a:r>
            <a:r>
              <a:rPr lang="fr-FR" sz="2400" dirty="0" smtClean="0">
                <a:solidFill>
                  <a:srgbClr val="0000FF"/>
                </a:solidFill>
              </a:rPr>
              <a:t>nd impose</a:t>
            </a:r>
            <a:r>
              <a:rPr lang="fr-FR" sz="2400" dirty="0" smtClean="0"/>
              <a:t> </a:t>
            </a:r>
            <a:r>
              <a:rPr lang="fr-FR" sz="2400" i="1" dirty="0" smtClean="0">
                <a:solidFill>
                  <a:srgbClr val="0000FF"/>
                </a:solidFill>
              </a:rPr>
              <a:t>Gold OA </a:t>
            </a:r>
            <a:r>
              <a:rPr lang="fr-FR" sz="2400" dirty="0" smtClean="0">
                <a:solidFill>
                  <a:srgbClr val="0000FF"/>
                </a:solidFill>
              </a:rPr>
              <a:t>to </a:t>
            </a:r>
            <a:r>
              <a:rPr lang="fr-FR" sz="2400" dirty="0" err="1" smtClean="0">
                <a:solidFill>
                  <a:srgbClr val="0000FF"/>
                </a:solidFill>
              </a:rPr>
              <a:t>keep</a:t>
            </a:r>
            <a:r>
              <a:rPr lang="fr-FR" sz="2400" dirty="0" smtClean="0">
                <a:solidFill>
                  <a:srgbClr val="0000FF"/>
                </a:solidFill>
              </a:rPr>
              <a:t> control of </a:t>
            </a:r>
            <a:r>
              <a:rPr lang="fr-FR" sz="2400" dirty="0" err="1" smtClean="0">
                <a:solidFill>
                  <a:srgbClr val="0000FF"/>
                </a:solidFill>
              </a:rPr>
              <a:t>prices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smtClean="0"/>
              <a:t>(</a:t>
            </a:r>
            <a:r>
              <a:rPr lang="fr-FR" sz="2400" i="1" dirty="0" err="1" smtClean="0"/>
              <a:t>e.g</a:t>
            </a:r>
            <a:r>
              <a:rPr lang="fr-FR" sz="2400" i="1" dirty="0" smtClean="0"/>
              <a:t>.</a:t>
            </a:r>
            <a:r>
              <a:rPr lang="fr-FR" sz="2400" dirty="0" smtClean="0"/>
              <a:t>, </a:t>
            </a:r>
            <a:r>
              <a:rPr lang="fr-FR" sz="2400" dirty="0" err="1" smtClean="0"/>
              <a:t>APCs</a:t>
            </a:r>
            <a:r>
              <a:rPr lang="fr-FR" sz="2400" dirty="0" smtClean="0"/>
              <a:t>),  </a:t>
            </a:r>
          </a:p>
          <a:p>
            <a:pPr algn="ctr"/>
            <a:r>
              <a:rPr lang="fr-FR" sz="2400" dirty="0" err="1" smtClean="0"/>
              <a:t>which</a:t>
            </a:r>
            <a:r>
              <a:rPr lang="fr-FR" sz="2400" dirty="0" smtClean="0"/>
              <a:t> </a:t>
            </a:r>
            <a:r>
              <a:rPr lang="fr-FR" sz="2400" dirty="0"/>
              <a:t>leads to the </a:t>
            </a:r>
            <a:r>
              <a:rPr lang="fr-FR" sz="2400" dirty="0" err="1"/>
              <a:t>creation</a:t>
            </a:r>
            <a:r>
              <a:rPr lang="fr-FR" sz="2400" dirty="0"/>
              <a:t> of </a:t>
            </a:r>
            <a:r>
              <a:rPr lang="fr-FR" sz="2400" dirty="0" err="1"/>
              <a:t>predatory</a:t>
            </a:r>
            <a:r>
              <a:rPr lang="fr-FR" sz="2400" dirty="0"/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journals</a:t>
            </a:r>
            <a:r>
              <a:rPr lang="fr-FR" sz="2400" dirty="0" smtClean="0"/>
              <a:t>.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252081" y="2801540"/>
            <a:ext cx="8360432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28C191"/>
                </a:solidFill>
              </a:rPr>
              <a:t>Today</a:t>
            </a:r>
            <a:r>
              <a:rPr lang="fr-FR" sz="2400" dirty="0" smtClean="0">
                <a:solidFill>
                  <a:srgbClr val="28C191"/>
                </a:solidFill>
              </a:rPr>
              <a:t>, </a:t>
            </a:r>
            <a:r>
              <a:rPr lang="fr-FR" sz="2400" dirty="0" err="1" smtClean="0">
                <a:solidFill>
                  <a:srgbClr val="28C191"/>
                </a:solidFill>
              </a:rPr>
              <a:t>researchers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want</a:t>
            </a:r>
            <a:r>
              <a:rPr lang="fr-FR" sz="2400" dirty="0" smtClean="0">
                <a:solidFill>
                  <a:srgbClr val="28C191"/>
                </a:solidFill>
              </a:rPr>
              <a:t> to </a:t>
            </a:r>
            <a:r>
              <a:rPr lang="fr-FR" sz="2400" dirty="0" err="1" smtClean="0">
                <a:solidFill>
                  <a:srgbClr val="28C191"/>
                </a:solidFill>
              </a:rPr>
              <a:t>preserve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journals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useful</a:t>
            </a:r>
            <a:r>
              <a:rPr lang="fr-FR" sz="2400" dirty="0" smtClean="0">
                <a:solidFill>
                  <a:srgbClr val="28C191"/>
                </a:solidFill>
              </a:rPr>
              <a:t> to </a:t>
            </a:r>
            <a:r>
              <a:rPr lang="fr-FR" sz="2400" dirty="0" err="1" smtClean="0">
                <a:solidFill>
                  <a:srgbClr val="28C191"/>
                </a:solidFill>
              </a:rPr>
              <a:t>them</a:t>
            </a:r>
            <a:endParaRPr lang="fr-FR" sz="2400" dirty="0"/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(</a:t>
            </a:r>
            <a:r>
              <a:rPr lang="fr-FR" sz="2400" dirty="0" err="1" smtClean="0">
                <a:solidFill>
                  <a:srgbClr val="000000"/>
                </a:solidFill>
              </a:rPr>
              <a:t>those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having</a:t>
            </a:r>
            <a:r>
              <a:rPr lang="fr-FR" sz="2400" dirty="0" smtClean="0">
                <a:solidFill>
                  <a:srgbClr val="000000"/>
                </a:solidFill>
              </a:rPr>
              <a:t> good </a:t>
            </a:r>
            <a:r>
              <a:rPr lang="fr-FR" sz="2400" dirty="0" err="1" smtClean="0">
                <a:solidFill>
                  <a:srgbClr val="000000"/>
                </a:solidFill>
              </a:rPr>
              <a:t>reputation</a:t>
            </a:r>
            <a:r>
              <a:rPr lang="fr-FR" sz="2400" dirty="0" smtClean="0">
                <a:solidFill>
                  <a:srgbClr val="000000"/>
                </a:solidFill>
              </a:rPr>
              <a:t> and excellent practices),</a:t>
            </a:r>
          </a:p>
          <a:p>
            <a:pPr algn="ctr"/>
            <a:r>
              <a:rPr lang="fr-FR" sz="2400" dirty="0" err="1"/>
              <a:t>t</a:t>
            </a:r>
            <a:r>
              <a:rPr lang="fr-FR" sz="2400" dirty="0" err="1" smtClean="0"/>
              <a:t>herefore</a:t>
            </a:r>
            <a:r>
              <a:rPr lang="fr-FR" sz="2400" dirty="0" smtClean="0"/>
              <a:t> </a:t>
            </a:r>
            <a:r>
              <a:rPr lang="fr-FR" sz="2400" dirty="0" err="1" smtClean="0"/>
              <a:t>they</a:t>
            </a:r>
            <a:r>
              <a:rPr lang="fr-FR" sz="2400" dirty="0" smtClean="0"/>
              <a:t> </a:t>
            </a:r>
            <a:r>
              <a:rPr lang="fr-FR" sz="2400" dirty="0" err="1" smtClean="0"/>
              <a:t>submit</a:t>
            </a:r>
            <a:r>
              <a:rPr lang="fr-FR" sz="2400" dirty="0" smtClean="0"/>
              <a:t> </a:t>
            </a:r>
            <a:r>
              <a:rPr lang="fr-FR" sz="2400" dirty="0" err="1"/>
              <a:t>their</a:t>
            </a:r>
            <a:r>
              <a:rPr lang="fr-FR" sz="2400" dirty="0"/>
              <a:t> </a:t>
            </a:r>
            <a:r>
              <a:rPr lang="fr-FR" sz="2400" dirty="0" smtClean="0"/>
              <a:t>articles to </a:t>
            </a:r>
            <a:r>
              <a:rPr lang="fr-FR" sz="2400" dirty="0" err="1" smtClean="0"/>
              <a:t>those</a:t>
            </a:r>
            <a:r>
              <a:rPr lang="fr-FR" sz="2400" dirty="0" smtClean="0"/>
              <a:t> </a:t>
            </a:r>
            <a:r>
              <a:rPr lang="fr-FR" sz="2400" dirty="0" err="1"/>
              <a:t>they</a:t>
            </a:r>
            <a:r>
              <a:rPr lang="fr-FR" sz="2400" dirty="0"/>
              <a:t> </a:t>
            </a:r>
            <a:r>
              <a:rPr lang="fr-FR" sz="2400" dirty="0" err="1" smtClean="0"/>
              <a:t>prefer</a:t>
            </a:r>
            <a:r>
              <a:rPr lang="fr-FR" sz="2400" dirty="0" smtClean="0"/>
              <a:t>,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and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deposit</a:t>
            </a:r>
            <a:r>
              <a:rPr lang="fr-FR" sz="2400" dirty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their</a:t>
            </a:r>
            <a:r>
              <a:rPr lang="fr-FR" sz="2400" dirty="0" smtClean="0">
                <a:solidFill>
                  <a:srgbClr val="28C191"/>
                </a:solidFill>
              </a:rPr>
              <a:t> « </a:t>
            </a:r>
            <a:r>
              <a:rPr lang="fr-FR" sz="2400" dirty="0" err="1" smtClean="0">
                <a:solidFill>
                  <a:srgbClr val="28C191"/>
                </a:solidFill>
              </a:rPr>
              <a:t>author’s</a:t>
            </a:r>
            <a:r>
              <a:rPr lang="fr-FR" sz="2400" dirty="0" smtClean="0">
                <a:solidFill>
                  <a:srgbClr val="28C191"/>
                </a:solidFill>
              </a:rPr>
              <a:t> version » </a:t>
            </a:r>
            <a:r>
              <a:rPr lang="fr-FR" sz="2400" dirty="0">
                <a:solidFill>
                  <a:srgbClr val="28C191"/>
                </a:solidFill>
              </a:rPr>
              <a:t>in a public open </a:t>
            </a:r>
            <a:r>
              <a:rPr lang="fr-FR" sz="2400" dirty="0" err="1">
                <a:solidFill>
                  <a:srgbClr val="28C191"/>
                </a:solidFill>
              </a:rPr>
              <a:t>repository</a:t>
            </a:r>
            <a:r>
              <a:rPr lang="fr-FR" sz="2400" dirty="0"/>
              <a:t>.</a:t>
            </a:r>
          </a:p>
          <a:p>
            <a:pPr algn="ctr"/>
            <a:endParaRPr lang="fr-FR" sz="2300" dirty="0" smtClean="0">
              <a:solidFill>
                <a:srgbClr val="000000"/>
              </a:solidFill>
            </a:endParaRP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384558" y="4995173"/>
            <a:ext cx="8352928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0" dirty="0" smtClean="0">
                <a:solidFill>
                  <a:srgbClr val="28C191"/>
                </a:solidFill>
              </a:rPr>
              <a:t>  </a:t>
            </a:r>
            <a:r>
              <a:rPr lang="fr-FR" sz="2400" i="1" dirty="0" smtClean="0">
                <a:solidFill>
                  <a:srgbClr val="FF0000"/>
                </a:solidFill>
              </a:rPr>
              <a:t>Green OA </a:t>
            </a:r>
            <a:r>
              <a:rPr lang="fr-FR" sz="2400" dirty="0" err="1" smtClean="0">
                <a:solidFill>
                  <a:srgbClr val="FF0000"/>
                </a:solidFill>
              </a:rPr>
              <a:t>is</a:t>
            </a:r>
            <a:r>
              <a:rPr lang="fr-FR" sz="2400" dirty="0" smtClean="0">
                <a:solidFill>
                  <a:srgbClr val="FF0000"/>
                </a:solidFill>
              </a:rPr>
              <a:t> t</a:t>
            </a:r>
            <a:r>
              <a:rPr lang="fr-FR" sz="2400" b="0" dirty="0" smtClean="0">
                <a:solidFill>
                  <a:srgbClr val="FF0000"/>
                </a:solidFill>
              </a:rPr>
              <a:t>he </a:t>
            </a:r>
            <a:r>
              <a:rPr lang="fr-FR" sz="2400" dirty="0" smtClean="0">
                <a:solidFill>
                  <a:srgbClr val="FF0000"/>
                </a:solidFill>
              </a:rPr>
              <a:t>best</a:t>
            </a:r>
            <a:r>
              <a:rPr lang="fr-FR" sz="2400" b="0" dirty="0" smtClean="0">
                <a:solidFill>
                  <a:srgbClr val="FF0000"/>
                </a:solidFill>
              </a:rPr>
              <a:t> solution </a:t>
            </a:r>
            <a:r>
              <a:rPr lang="fr-FR" sz="2400" dirty="0" smtClean="0">
                <a:solidFill>
                  <a:srgbClr val="000000"/>
                </a:solidFill>
              </a:rPr>
              <a:t>for a </a:t>
            </a:r>
            <a:r>
              <a:rPr lang="fr-FR" sz="2400" dirty="0" err="1" smtClean="0">
                <a:solidFill>
                  <a:srgbClr val="000000"/>
                </a:solidFill>
              </a:rPr>
              <a:t>smooth</a:t>
            </a:r>
            <a:r>
              <a:rPr lang="fr-FR" sz="2400" dirty="0" smtClean="0">
                <a:solidFill>
                  <a:srgbClr val="000000"/>
                </a:solidFill>
              </a:rPr>
              <a:t> transition to OA, </a:t>
            </a:r>
          </a:p>
          <a:p>
            <a:pPr algn="ctr"/>
            <a:r>
              <a:rPr lang="fr-FR" sz="2400" dirty="0" err="1" smtClean="0">
                <a:solidFill>
                  <a:srgbClr val="FF0000"/>
                </a:solidFill>
              </a:rPr>
              <a:t>since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it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preserves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academic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freedom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and </a:t>
            </a:r>
            <a:r>
              <a:rPr lang="fr-FR" sz="2400" dirty="0" err="1" smtClean="0">
                <a:solidFill>
                  <a:srgbClr val="FF0000"/>
                </a:solidFill>
              </a:rPr>
              <a:t>prepares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i="1" dirty="0" err="1" smtClean="0">
                <a:solidFill>
                  <a:srgbClr val="FF0000"/>
                </a:solidFill>
              </a:rPr>
              <a:t>Diamond</a:t>
            </a:r>
            <a:r>
              <a:rPr lang="fr-FR" sz="2400" i="1" dirty="0" smtClean="0">
                <a:solidFill>
                  <a:srgbClr val="FF0000"/>
                </a:solidFill>
              </a:rPr>
              <a:t> OA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  <a:endParaRPr lang="fr-FR" sz="2400" dirty="0">
              <a:solidFill>
                <a:srgbClr val="000000"/>
              </a:solidFill>
            </a:endParaRPr>
          </a:p>
          <a:p>
            <a:pPr algn="ctr"/>
            <a:endParaRPr lang="fr-FR" sz="800" b="0" dirty="0"/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938214"/>
              </p:ext>
            </p:extLst>
          </p:nvPr>
        </p:nvGraphicFramePr>
        <p:xfrm>
          <a:off x="3779911" y="4427835"/>
          <a:ext cx="1515991" cy="585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Equation" r:id="rId3" imgW="228600" imgH="203200" progId="Equation.3">
                  <p:embed/>
                </p:oleObj>
              </mc:Choice>
              <mc:Fallback>
                <p:oleObj name="Equation" r:id="rId3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1" y="4427835"/>
                        <a:ext cx="1515991" cy="585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14"/>
          <p:cNvSpPr txBox="1"/>
          <p:nvPr/>
        </p:nvSpPr>
        <p:spPr>
          <a:xfrm>
            <a:off x="1901228" y="6165304"/>
            <a:ext cx="483101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152400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, a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boost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Green OA 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63800"/>
            <a:ext cx="8839200" cy="3098800"/>
          </a:xfrm>
          <a:prstGeom prst="rect">
            <a:avLst/>
          </a:prstGeom>
        </p:spPr>
      </p:pic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1619672" y="5771135"/>
            <a:ext cx="6028610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i="1" dirty="0" smtClean="0">
                <a:solidFill>
                  <a:srgbClr val="28C191"/>
                </a:solidFill>
              </a:rPr>
              <a:t>‘Spot </a:t>
            </a:r>
            <a:r>
              <a:rPr lang="fr-FR" sz="2300" i="1" dirty="0" err="1" smtClean="0">
                <a:solidFill>
                  <a:srgbClr val="28C191"/>
                </a:solidFill>
              </a:rPr>
              <a:t>your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own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paywalled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papers</a:t>
            </a:r>
            <a:r>
              <a:rPr lang="fr-FR" sz="2300" i="1" dirty="0" smtClean="0">
                <a:solidFill>
                  <a:srgbClr val="28C191"/>
                </a:solidFill>
              </a:rPr>
              <a:t>. </a:t>
            </a:r>
          </a:p>
          <a:p>
            <a:pPr algn="ctr"/>
            <a:r>
              <a:rPr lang="fr-FR" sz="2300" i="1" dirty="0" err="1" smtClean="0">
                <a:solidFill>
                  <a:srgbClr val="28C191"/>
                </a:solidFill>
              </a:rPr>
              <a:t>Liberate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them</a:t>
            </a:r>
            <a:r>
              <a:rPr lang="fr-FR" sz="2300" i="1" dirty="0" smtClean="0">
                <a:solidFill>
                  <a:srgbClr val="28C191"/>
                </a:solidFill>
              </a:rPr>
              <a:t> in one click!’</a:t>
            </a:r>
            <a:endParaRPr lang="fr-FR" sz="2300" b="0" i="1" dirty="0">
              <a:solidFill>
                <a:srgbClr val="28C191"/>
              </a:solidFill>
            </a:endParaRPr>
          </a:p>
        </p:txBody>
      </p: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758235" y="1066800"/>
            <a:ext cx="7677584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In </a:t>
            </a:r>
            <a:r>
              <a:rPr lang="fr-FR" sz="2300" dirty="0" err="1">
                <a:solidFill>
                  <a:srgbClr val="0000FF"/>
                </a:solidFill>
              </a:rPr>
              <a:t>September</a:t>
            </a:r>
            <a:r>
              <a:rPr lang="fr-FR" sz="2300" dirty="0">
                <a:solidFill>
                  <a:srgbClr val="0000FF"/>
                </a:solidFill>
              </a:rPr>
              <a:t> 2014 </a:t>
            </a:r>
            <a:r>
              <a:rPr lang="fr-FR" sz="2300" i="1" dirty="0">
                <a:solidFill>
                  <a:srgbClr val="0000FF"/>
                </a:solidFill>
              </a:rPr>
              <a:t>Antonin </a:t>
            </a:r>
            <a:r>
              <a:rPr lang="fr-FR" sz="2300" i="1" dirty="0" err="1" smtClean="0">
                <a:solidFill>
                  <a:srgbClr val="0000FF"/>
                </a:solidFill>
              </a:rPr>
              <a:t>Delpeuch</a:t>
            </a:r>
            <a:r>
              <a:rPr lang="fr-FR" sz="2300" i="1" dirty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created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r>
              <a:rPr lang="fr-FR" sz="2300" i="1" dirty="0" smtClean="0">
                <a:solidFill>
                  <a:srgbClr val="0000FF"/>
                </a:solidFill>
              </a:rPr>
              <a:t>http://</a:t>
            </a:r>
            <a:r>
              <a:rPr lang="fr-FR" sz="2300" i="1" dirty="0" err="1" smtClean="0">
                <a:solidFill>
                  <a:srgbClr val="0000FF"/>
                </a:solidFill>
              </a:rPr>
              <a:t>dissem.in</a:t>
            </a:r>
            <a:r>
              <a:rPr lang="fr-FR" sz="2300" i="1" dirty="0" smtClean="0"/>
              <a:t> </a:t>
            </a:r>
          </a:p>
          <a:p>
            <a:pPr algn="ctr"/>
            <a:r>
              <a:rPr lang="fr-FR" sz="2300" dirty="0"/>
              <a:t>(</a:t>
            </a:r>
            <a:r>
              <a:rPr lang="fr-FR" sz="2300" dirty="0" err="1" smtClean="0"/>
              <a:t>he</a:t>
            </a:r>
            <a:r>
              <a:rPr lang="fr-FR" sz="2300" dirty="0" smtClean="0"/>
              <a:t> </a:t>
            </a:r>
            <a:r>
              <a:rPr lang="fr-FR" sz="2300" dirty="0" err="1" smtClean="0"/>
              <a:t>was</a:t>
            </a:r>
            <a:r>
              <a:rPr lang="fr-FR" sz="2300" dirty="0" smtClean="0"/>
              <a:t> </a:t>
            </a:r>
            <a:r>
              <a:rPr lang="fr-FR" sz="2300" dirty="0" err="1" smtClean="0"/>
              <a:t>then</a:t>
            </a:r>
            <a:r>
              <a:rPr lang="fr-FR" sz="2300" dirty="0" smtClean="0"/>
              <a:t> </a:t>
            </a:r>
            <a:r>
              <a:rPr lang="fr-FR" sz="2300" dirty="0" err="1" smtClean="0"/>
              <a:t>student</a:t>
            </a:r>
            <a:r>
              <a:rPr lang="fr-FR" sz="2300" dirty="0" smtClean="0"/>
              <a:t> in computer sciences </a:t>
            </a:r>
            <a:r>
              <a:rPr lang="fr-FR" sz="2300" dirty="0" err="1" smtClean="0"/>
              <a:t>at</a:t>
            </a:r>
            <a:r>
              <a:rPr lang="fr-FR" sz="2300" dirty="0" smtClean="0"/>
              <a:t> ENS Paris),</a:t>
            </a:r>
          </a:p>
          <a:p>
            <a:pPr algn="ctr"/>
            <a:r>
              <a:rPr lang="fr-FR" sz="2300" dirty="0" err="1"/>
              <a:t>w</a:t>
            </a:r>
            <a:r>
              <a:rPr lang="fr-FR" sz="2300" dirty="0" err="1" smtClean="0"/>
              <a:t>hich</a:t>
            </a:r>
            <a:r>
              <a:rPr lang="fr-FR" sz="2300" dirty="0" smtClean="0"/>
              <a:t>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collectively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developed</a:t>
            </a:r>
            <a:r>
              <a:rPr lang="fr-FR" sz="2300" dirty="0" smtClean="0">
                <a:solidFill>
                  <a:srgbClr val="0000FF"/>
                </a:solidFill>
              </a:rPr>
              <a:t> in open source</a:t>
            </a:r>
            <a:r>
              <a:rPr lang="fr-FR" sz="2300" dirty="0" smtClean="0">
                <a:solidFill>
                  <a:srgbClr val="000000"/>
                </a:solidFill>
              </a:rPr>
              <a:t>.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team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CAPSH /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810844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88" y="4797152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789080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666" y="4800600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672512" y="6439108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Pablo </a:t>
            </a:r>
            <a:r>
              <a:rPr lang="fr-FR" sz="2300" dirty="0" err="1" smtClean="0">
                <a:solidFill>
                  <a:srgbClr val="4373AF"/>
                </a:solidFill>
              </a:rPr>
              <a:t>Rauzy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411724"/>
            <a:ext cx="21162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Antoine </a:t>
            </a:r>
            <a:r>
              <a:rPr lang="fr-FR" sz="2300" dirty="0" err="1" smtClean="0">
                <a:solidFill>
                  <a:srgbClr val="4373AF"/>
                </a:solidFill>
              </a:rPr>
              <a:t>Amarilli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79624" y="6411724"/>
            <a:ext cx="16129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Marie Farge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626088" y="6420976"/>
            <a:ext cx="228807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Thomas </a:t>
            </a:r>
            <a:r>
              <a:rPr lang="fr-FR" sz="2300" dirty="0" err="1" smtClean="0">
                <a:solidFill>
                  <a:srgbClr val="4373AF"/>
                </a:solidFill>
              </a:rPr>
              <a:t>Bourgeat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-26192" y="980728"/>
            <a:ext cx="924639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i="1" dirty="0" smtClean="0">
                <a:solidFill>
                  <a:srgbClr val="28C191"/>
                </a:solidFill>
              </a:rPr>
              <a:t>http://</a:t>
            </a:r>
            <a:r>
              <a:rPr lang="fr-FR" sz="2300" i="1" dirty="0" err="1" smtClean="0">
                <a:solidFill>
                  <a:srgbClr val="28C191"/>
                </a:solidFill>
              </a:rPr>
              <a:t>dissem.in</a:t>
            </a:r>
            <a:r>
              <a:rPr lang="fr-FR" sz="2300" i="1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is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supported</a:t>
            </a:r>
            <a:r>
              <a:rPr lang="fr-FR" sz="2300" dirty="0" smtClean="0">
                <a:solidFill>
                  <a:srgbClr val="28C191"/>
                </a:solidFill>
              </a:rPr>
              <a:t> by the non profit association CAPSH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(</a:t>
            </a:r>
            <a:r>
              <a:rPr lang="fr-FR" sz="2300" dirty="0" err="1" smtClean="0">
                <a:solidFill>
                  <a:srgbClr val="28C191"/>
                </a:solidFill>
              </a:rPr>
              <a:t>Committee</a:t>
            </a:r>
            <a:r>
              <a:rPr lang="fr-FR" sz="2300" dirty="0" smtClean="0">
                <a:solidFill>
                  <a:srgbClr val="28C191"/>
                </a:solidFill>
              </a:rPr>
              <a:t> for the </a:t>
            </a:r>
            <a:r>
              <a:rPr lang="fr-FR" sz="2300" dirty="0" err="1" smtClean="0">
                <a:solidFill>
                  <a:srgbClr val="28C191"/>
                </a:solidFill>
              </a:rPr>
              <a:t>Accessibility</a:t>
            </a:r>
            <a:r>
              <a:rPr lang="fr-FR" sz="2300" dirty="0" smtClean="0">
                <a:solidFill>
                  <a:srgbClr val="28C191"/>
                </a:solidFill>
              </a:rPr>
              <a:t> of Publications in Sciences and </a:t>
            </a:r>
            <a:r>
              <a:rPr lang="fr-FR" sz="2300" dirty="0" err="1" smtClean="0">
                <a:solidFill>
                  <a:srgbClr val="28C191"/>
                </a:solidFill>
              </a:rPr>
              <a:t>Humanities</a:t>
            </a:r>
            <a:r>
              <a:rPr lang="fr-FR" sz="2300" dirty="0" smtClean="0">
                <a:solidFill>
                  <a:srgbClr val="28C191"/>
                </a:solidFill>
              </a:rPr>
              <a:t>) </a:t>
            </a:r>
          </a:p>
          <a:p>
            <a:pPr algn="ctr"/>
            <a:r>
              <a:rPr lang="fr-FR" sz="2300" dirty="0" err="1" smtClean="0"/>
              <a:t>created</a:t>
            </a:r>
            <a:r>
              <a:rPr lang="fr-FR" sz="2300" dirty="0" smtClean="0"/>
              <a:t> on </a:t>
            </a:r>
            <a:r>
              <a:rPr lang="fr-FR" sz="2300" i="1" dirty="0" err="1" smtClean="0"/>
              <a:t>September</a:t>
            </a:r>
            <a:r>
              <a:rPr lang="fr-FR" sz="2300" i="1" dirty="0" smtClean="0"/>
              <a:t> 5</a:t>
            </a:r>
            <a:r>
              <a:rPr lang="fr-FR" sz="2300" i="1" baseline="30000" dirty="0" smtClean="0"/>
              <a:t>th</a:t>
            </a:r>
            <a:r>
              <a:rPr lang="fr-FR" sz="2300" i="1" dirty="0" smtClean="0"/>
              <a:t> 2015 </a:t>
            </a:r>
            <a:r>
              <a:rPr lang="fr-FR" sz="2300" dirty="0" smtClean="0"/>
              <a:t>by :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4324350"/>
            <a:ext cx="5715000" cy="400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66384" y="4149080"/>
            <a:ext cx="10899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3B679D"/>
                </a:solidFill>
              </a:rPr>
              <a:t>2016</a:t>
            </a:r>
            <a:endParaRPr lang="en-US" sz="3400" b="1" dirty="0">
              <a:solidFill>
                <a:srgbClr val="3B679D"/>
              </a:solidFill>
            </a:endParaRPr>
          </a:p>
        </p:txBody>
      </p:sp>
      <p:pic>
        <p:nvPicPr>
          <p:cNvPr id="23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154288"/>
            <a:ext cx="1264596" cy="914400"/>
          </a:xfrm>
          <a:prstGeom prst="rect">
            <a:avLst/>
          </a:prstGeom>
        </p:spPr>
      </p:pic>
      <p:pic>
        <p:nvPicPr>
          <p:cNvPr id="24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2273796"/>
            <a:ext cx="2070100" cy="2019300"/>
          </a:xfrm>
          <a:prstGeom prst="rect">
            <a:avLst/>
          </a:prstGeom>
        </p:spPr>
      </p:pic>
      <p:pic>
        <p:nvPicPr>
          <p:cNvPr id="28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64" y="2362200"/>
            <a:ext cx="3136900" cy="1066800"/>
          </a:xfrm>
          <a:prstGeom prst="rect">
            <a:avLst/>
          </a:prstGeom>
        </p:spPr>
      </p:pic>
      <p:pic>
        <p:nvPicPr>
          <p:cNvPr id="32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9600" y="2392288"/>
            <a:ext cx="2692400" cy="578532"/>
          </a:xfrm>
          <a:prstGeom prst="rect">
            <a:avLst/>
          </a:prstGeom>
        </p:spPr>
      </p:pic>
      <p:sp>
        <p:nvSpPr>
          <p:cNvPr id="33" name="ZoneTexte 30"/>
          <p:cNvSpPr txBox="1"/>
          <p:nvPr/>
        </p:nvSpPr>
        <p:spPr>
          <a:xfrm>
            <a:off x="-324544" y="3429000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 Creator and main</a:t>
            </a:r>
            <a:r>
              <a:rPr lang="fr-FR" sz="2300" b="1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developer</a:t>
            </a:r>
            <a:r>
              <a:rPr lang="fr-FR" sz="23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o</a:t>
            </a:r>
            <a:r>
              <a:rPr lang="fr-FR" sz="2300" dirty="0" smtClean="0">
                <a:solidFill>
                  <a:srgbClr val="FF0000"/>
                </a:solidFill>
              </a:rPr>
              <a:t>f the </a:t>
            </a:r>
            <a:r>
              <a:rPr lang="fr-FR" sz="2300" dirty="0" err="1" smtClean="0">
                <a:solidFill>
                  <a:srgbClr val="FF0000"/>
                </a:solidFill>
              </a:rPr>
              <a:t>platform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Dissemin</a:t>
            </a:r>
            <a:endParaRPr lang="fr-FR" sz="2300" i="1" dirty="0" smtClean="0">
              <a:solidFill>
                <a:srgbClr val="FF0000"/>
              </a:solidFill>
            </a:endParaRPr>
          </a:p>
        </p:txBody>
      </p:sp>
      <p:pic>
        <p:nvPicPr>
          <p:cNvPr id="34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306688"/>
            <a:ext cx="1264596" cy="914400"/>
          </a:xfrm>
          <a:prstGeom prst="rect">
            <a:avLst/>
          </a:prstGeom>
        </p:spPr>
      </p:pic>
      <p:cxnSp>
        <p:nvCxnSpPr>
          <p:cNvPr id="43" name="直線コネクタ 14"/>
          <p:cNvCxnSpPr>
            <a:cxnSpLocks noChangeShapeType="1"/>
          </p:cNvCxnSpPr>
          <p:nvPr/>
        </p:nvCxnSpPr>
        <p:spPr bwMode="auto">
          <a:xfrm>
            <a:off x="35496" y="2204864"/>
            <a:ext cx="9144000" cy="0"/>
          </a:xfrm>
          <a:prstGeom prst="line">
            <a:avLst/>
          </a:prstGeom>
          <a:noFill/>
          <a:ln w="3175" cmpd="sng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4" name="直線コネクタ 14"/>
          <p:cNvCxnSpPr>
            <a:cxnSpLocks noChangeShapeType="1"/>
          </p:cNvCxnSpPr>
          <p:nvPr/>
        </p:nvCxnSpPr>
        <p:spPr bwMode="auto">
          <a:xfrm>
            <a:off x="35496" y="4725144"/>
            <a:ext cx="9144000" cy="0"/>
          </a:xfrm>
          <a:prstGeom prst="line">
            <a:avLst/>
          </a:prstGeom>
          <a:noFill/>
          <a:ln w="3175" cmpd="sng">
            <a:solidFill>
              <a:schemeClr val="tx1"/>
            </a:solidFill>
            <a:round/>
            <a:headEnd/>
            <a:tailEnd/>
          </a:ln>
        </p:spPr>
      </p:cxnSp>
      <p:pic>
        <p:nvPicPr>
          <p:cNvPr id="45" name="Picture 44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4365104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9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11" y="1043608"/>
            <a:ext cx="8304845" cy="5841776"/>
          </a:xfrm>
          <a:prstGeom prst="rect">
            <a:avLst/>
          </a:prstGeom>
        </p:spPr>
      </p:pic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lists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the articles of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any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researcher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0072" y="5097378"/>
            <a:ext cx="33123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crawls among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a</a:t>
            </a:r>
            <a:r>
              <a:rPr lang="en-US" sz="2000" dirty="0" smtClean="0">
                <a:solidFill>
                  <a:srgbClr val="28C191"/>
                </a:solidFill>
              </a:rPr>
              <a:t>bout 100 millions </a:t>
            </a:r>
            <a:r>
              <a:rPr lang="en-US" sz="2000" dirty="0" err="1" smtClean="0">
                <a:solidFill>
                  <a:srgbClr val="28C191"/>
                </a:solidFill>
              </a:rPr>
              <a:t>d’articles</a:t>
            </a:r>
            <a:endParaRPr lang="en-US" sz="2000" dirty="0" smtClean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6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640" y="1700808"/>
            <a:ext cx="1967080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Papers already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 open access can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be downloaded 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Example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Who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has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access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research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articles 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81000" y="1124744"/>
            <a:ext cx="8458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Only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researcher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s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working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in i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nstitutions and countries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rich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enough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afford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very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costly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subscriptions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academic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journals</a:t>
            </a:r>
            <a:r>
              <a:rPr lang="fr-FR" sz="2300" dirty="0" smtClean="0"/>
              <a:t>.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304800" y="1628800"/>
            <a:ext cx="85344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300" dirty="0" smtClean="0"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Researcher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working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for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companies</a:t>
            </a:r>
            <a:r>
              <a:rPr lang="fr-FR" sz="2300" dirty="0" smtClean="0">
                <a:latin typeface="Calibri"/>
              </a:rPr>
              <a:t> or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in </a:t>
            </a:r>
            <a:r>
              <a:rPr lang="fr-FR" sz="2300" dirty="0" err="1" smtClean="0">
                <a:solidFill>
                  <a:srgbClr val="3366FF"/>
                </a:solidFill>
              </a:rPr>
              <a:t>poor</a:t>
            </a:r>
            <a:r>
              <a:rPr lang="fr-FR" sz="2300" dirty="0" smtClean="0">
                <a:solidFill>
                  <a:srgbClr val="3366FF"/>
                </a:solidFill>
              </a:rPr>
              <a:t> institutions</a:t>
            </a:r>
            <a:r>
              <a:rPr lang="fr-FR" sz="23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t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eachers</a:t>
            </a:r>
            <a:r>
              <a:rPr lang="fr-FR" sz="2300" b="0" dirty="0" smtClean="0">
                <a:latin typeface="Calibri"/>
              </a:rPr>
              <a:t>,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students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,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retired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researchers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a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nd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all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citizens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who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finance </a:t>
            </a:r>
          </a:p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public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research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do not have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to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most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of the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research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article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s</a:t>
            </a:r>
            <a:r>
              <a:rPr lang="fr-FR" sz="2300" dirty="0" smtClean="0"/>
              <a:t>.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endParaRPr lang="fr-FR" sz="2300" b="0" dirty="0"/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323528" y="3354958"/>
            <a:ext cx="8395744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/>
              <a:t> </a:t>
            </a:r>
            <a:r>
              <a:rPr lang="fr-FR" sz="2300" dirty="0" smtClean="0">
                <a:solidFill>
                  <a:srgbClr val="FF0000"/>
                </a:solidFill>
              </a:rPr>
              <a:t>By </a:t>
            </a:r>
            <a:r>
              <a:rPr lang="fr-FR" sz="2300" dirty="0">
                <a:solidFill>
                  <a:srgbClr val="FF0000"/>
                </a:solidFill>
              </a:rPr>
              <a:t>2000 </a:t>
            </a:r>
            <a:r>
              <a:rPr lang="fr-FR" sz="2300" dirty="0" err="1">
                <a:solidFill>
                  <a:srgbClr val="FF0000"/>
                </a:solidFill>
              </a:rPr>
              <a:t>most</a:t>
            </a:r>
            <a:r>
              <a:rPr lang="fr-FR" sz="2300" dirty="0">
                <a:solidFill>
                  <a:srgbClr val="FF0000"/>
                </a:solidFill>
              </a:rPr>
              <a:t> of </a:t>
            </a:r>
            <a:r>
              <a:rPr lang="fr-FR" sz="2300" dirty="0" smtClean="0">
                <a:solidFill>
                  <a:srgbClr val="FF0000"/>
                </a:solidFill>
              </a:rPr>
              <a:t>the </a:t>
            </a:r>
            <a:r>
              <a:rPr lang="fr-FR" sz="2300" dirty="0" err="1" smtClean="0">
                <a:solidFill>
                  <a:srgbClr val="FF0000"/>
                </a:solidFill>
              </a:rPr>
              <a:t>renown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scholarly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>
                <a:solidFill>
                  <a:srgbClr val="FF0000"/>
                </a:solidFill>
              </a:rPr>
              <a:t>journals</a:t>
            </a:r>
            <a:r>
              <a:rPr lang="fr-FR" sz="2300" dirty="0">
                <a:solidFill>
                  <a:srgbClr val="FF0000"/>
                </a:solidFill>
              </a:rPr>
              <a:t> have been </a:t>
            </a:r>
            <a:r>
              <a:rPr lang="fr-FR" sz="2300" dirty="0" err="1">
                <a:solidFill>
                  <a:srgbClr val="FF0000"/>
                </a:solidFill>
              </a:rPr>
              <a:t>bought</a:t>
            </a:r>
            <a:r>
              <a:rPr lang="fr-FR" sz="23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by </a:t>
            </a:r>
            <a:r>
              <a:rPr lang="fr-FR" sz="2300" dirty="0" smtClean="0">
                <a:solidFill>
                  <a:srgbClr val="FF0000"/>
                </a:solidFill>
              </a:rPr>
              <a:t>few major </a:t>
            </a:r>
            <a:r>
              <a:rPr lang="fr-FR" sz="2300" dirty="0" err="1" smtClean="0">
                <a:solidFill>
                  <a:srgbClr val="FF0000"/>
                </a:solidFill>
              </a:rPr>
              <a:t>publishers</a:t>
            </a:r>
            <a:r>
              <a:rPr lang="fr-FR" sz="2300" dirty="0" smtClean="0"/>
              <a:t>, </a:t>
            </a:r>
            <a:r>
              <a:rPr lang="fr-FR" sz="2300" dirty="0" err="1" smtClean="0"/>
              <a:t>whose</a:t>
            </a:r>
            <a:r>
              <a:rPr lang="fr-FR" sz="2300" dirty="0" smtClean="0"/>
              <a:t> </a:t>
            </a:r>
            <a:r>
              <a:rPr lang="fr-FR" sz="2300" dirty="0" err="1"/>
              <a:t>exceptional</a:t>
            </a:r>
            <a:r>
              <a:rPr lang="fr-FR" sz="2300" dirty="0"/>
              <a:t> profits </a:t>
            </a:r>
            <a:r>
              <a:rPr lang="fr-FR" sz="2300" dirty="0" err="1"/>
              <a:t>rely</a:t>
            </a:r>
            <a:r>
              <a:rPr lang="fr-FR" sz="2300" dirty="0"/>
              <a:t> on the </a:t>
            </a:r>
            <a:r>
              <a:rPr lang="fr-FR" sz="2300" dirty="0" err="1" smtClean="0"/>
              <a:t>work</a:t>
            </a:r>
            <a:r>
              <a:rPr lang="fr-FR" sz="2300" dirty="0" smtClean="0"/>
              <a:t> </a:t>
            </a:r>
          </a:p>
          <a:p>
            <a:pPr algn="ctr"/>
            <a:r>
              <a:rPr lang="fr-FR" sz="2300" dirty="0" err="1" smtClean="0"/>
              <a:t>that</a:t>
            </a:r>
            <a:r>
              <a:rPr lang="fr-FR" sz="2300" dirty="0" smtClean="0"/>
              <a:t> </a:t>
            </a:r>
            <a:r>
              <a:rPr lang="fr-FR" sz="2300" dirty="0" err="1" smtClean="0"/>
              <a:t>researchers</a:t>
            </a:r>
            <a:r>
              <a:rPr lang="fr-FR" sz="2300" dirty="0" smtClean="0"/>
              <a:t> </a:t>
            </a:r>
            <a:r>
              <a:rPr lang="fr-FR" sz="2300" dirty="0"/>
              <a:t>and </a:t>
            </a:r>
            <a:r>
              <a:rPr lang="fr-FR" sz="2300" dirty="0" err="1"/>
              <a:t>their</a:t>
            </a:r>
            <a:r>
              <a:rPr lang="fr-FR" sz="2300" dirty="0"/>
              <a:t> </a:t>
            </a:r>
            <a:r>
              <a:rPr lang="fr-FR" sz="2300" dirty="0" err="1"/>
              <a:t>funding</a:t>
            </a:r>
            <a:r>
              <a:rPr lang="fr-FR" sz="2300" dirty="0"/>
              <a:t> </a:t>
            </a:r>
            <a:r>
              <a:rPr lang="fr-FR" sz="2300" dirty="0" err="1"/>
              <a:t>agencies</a:t>
            </a:r>
            <a:r>
              <a:rPr lang="fr-FR" sz="2300" dirty="0"/>
              <a:t> </a:t>
            </a:r>
            <a:r>
              <a:rPr lang="fr-FR" sz="2300" dirty="0" err="1"/>
              <a:t>offer</a:t>
            </a:r>
            <a:r>
              <a:rPr lang="fr-FR" sz="2300" dirty="0"/>
              <a:t> </a:t>
            </a:r>
            <a:r>
              <a:rPr lang="fr-FR" sz="2300" dirty="0" err="1"/>
              <a:t>them</a:t>
            </a:r>
            <a:r>
              <a:rPr lang="fr-FR" sz="2300" dirty="0"/>
              <a:t> for </a:t>
            </a:r>
            <a:r>
              <a:rPr lang="fr-FR" sz="2300" dirty="0" smtClean="0"/>
              <a:t>free.</a:t>
            </a:r>
            <a:endParaRPr lang="fr-FR" sz="2300" b="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07681" y="4663296"/>
            <a:ext cx="86168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Publishers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benefit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from</a:t>
            </a:r>
            <a:r>
              <a:rPr lang="fr-FR" sz="2300" dirty="0">
                <a:solidFill>
                  <a:srgbClr val="28C191"/>
                </a:solidFill>
              </a:rPr>
              <a:t> the digital </a:t>
            </a:r>
            <a:r>
              <a:rPr lang="fr-FR" sz="2300" dirty="0" err="1">
                <a:solidFill>
                  <a:srgbClr val="28C191"/>
                </a:solidFill>
              </a:rPr>
              <a:t>revolution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and </a:t>
            </a:r>
            <a:r>
              <a:rPr lang="fr-FR" sz="2300" dirty="0">
                <a:solidFill>
                  <a:srgbClr val="28C191"/>
                </a:solidFill>
              </a:rPr>
              <a:t>the Web 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/>
              <a:t>to </a:t>
            </a:r>
          </a:p>
          <a:p>
            <a:pPr algn="ctr"/>
            <a:r>
              <a:rPr lang="fr-FR" sz="2300" dirty="0"/>
              <a:t>to </a:t>
            </a:r>
            <a:r>
              <a:rPr lang="fr-FR" sz="2300" dirty="0" err="1"/>
              <a:t>reduce</a:t>
            </a:r>
            <a:r>
              <a:rPr lang="fr-FR" sz="2300" dirty="0"/>
              <a:t> production </a:t>
            </a:r>
            <a:r>
              <a:rPr lang="fr-FR" sz="2300" dirty="0" err="1" smtClean="0"/>
              <a:t>costs</a:t>
            </a:r>
            <a:r>
              <a:rPr lang="fr-FR" sz="2300" dirty="0" smtClean="0"/>
              <a:t> </a:t>
            </a:r>
            <a:r>
              <a:rPr lang="fr-FR" sz="2300" dirty="0" err="1" smtClean="0"/>
              <a:t>using</a:t>
            </a:r>
            <a:r>
              <a:rPr lang="fr-FR" sz="2300" dirty="0" smtClean="0"/>
              <a:t> online </a:t>
            </a:r>
            <a:r>
              <a:rPr lang="fr-FR" sz="2300" dirty="0" err="1" smtClean="0"/>
              <a:t>peer-reviewing</a:t>
            </a:r>
            <a:r>
              <a:rPr lang="fr-FR" sz="2300" dirty="0" smtClean="0"/>
              <a:t> and </a:t>
            </a:r>
            <a:r>
              <a:rPr lang="fr-FR" sz="2300" dirty="0" err="1" smtClean="0"/>
              <a:t>publishing</a:t>
            </a:r>
            <a:r>
              <a:rPr lang="fr-FR" sz="2300" dirty="0" smtClean="0"/>
              <a:t>,</a:t>
            </a:r>
            <a:endParaRPr lang="fr-FR" sz="2300" dirty="0"/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b</a:t>
            </a:r>
            <a:r>
              <a:rPr lang="fr-FR" sz="2300" dirty="0" smtClean="0">
                <a:solidFill>
                  <a:srgbClr val="28C191"/>
                </a:solidFill>
              </a:rPr>
              <a:t>ut </a:t>
            </a:r>
            <a:r>
              <a:rPr lang="fr-FR" sz="2300" dirty="0" err="1" smtClean="0">
                <a:solidFill>
                  <a:srgbClr val="28C191"/>
                </a:solidFill>
              </a:rPr>
              <a:t>keep</a:t>
            </a:r>
            <a:r>
              <a:rPr lang="fr-FR" sz="2300" dirty="0" smtClean="0">
                <a:solidFill>
                  <a:srgbClr val="28C191"/>
                </a:solidFill>
              </a:rPr>
              <a:t> the </a:t>
            </a:r>
            <a:r>
              <a:rPr lang="fr-FR" sz="2300" dirty="0">
                <a:solidFill>
                  <a:srgbClr val="28C191"/>
                </a:solidFill>
              </a:rPr>
              <a:t>business model </a:t>
            </a:r>
            <a:r>
              <a:rPr lang="fr-FR" sz="2300" dirty="0" err="1">
                <a:solidFill>
                  <a:srgbClr val="28C191"/>
                </a:solidFill>
              </a:rPr>
              <a:t>designed</a:t>
            </a:r>
            <a:r>
              <a:rPr lang="fr-FR" sz="2300" dirty="0">
                <a:solidFill>
                  <a:srgbClr val="28C191"/>
                </a:solidFill>
              </a:rPr>
              <a:t> for </a:t>
            </a:r>
            <a:r>
              <a:rPr lang="fr-FR" sz="2300" dirty="0" smtClean="0">
                <a:solidFill>
                  <a:srgbClr val="28C191"/>
                </a:solidFill>
              </a:rPr>
              <a:t>printing on </a:t>
            </a:r>
            <a:r>
              <a:rPr lang="fr-FR" sz="2300" dirty="0" err="1" smtClean="0">
                <a:solidFill>
                  <a:srgbClr val="28C191"/>
                </a:solidFill>
              </a:rPr>
              <a:t>paper</a:t>
            </a:r>
            <a:r>
              <a:rPr lang="fr-FR" sz="2300" dirty="0" smtClean="0"/>
              <a:t>.</a:t>
            </a:r>
          </a:p>
          <a:p>
            <a:pPr algn="ctr"/>
            <a:endParaRPr lang="fr-FR" sz="2300" dirty="0">
              <a:solidFill>
                <a:srgbClr val="28C191"/>
              </a:solidFill>
            </a:endParaRPr>
          </a:p>
          <a:p>
            <a:pPr algn="ctr"/>
            <a:r>
              <a:rPr lang="fr-FR" sz="2300" dirty="0" err="1" smtClean="0"/>
              <a:t>Today</a:t>
            </a:r>
            <a:r>
              <a:rPr lang="fr-FR" sz="2300" dirty="0" smtClean="0">
                <a:solidFill>
                  <a:srgbClr val="FF0000"/>
                </a:solidFill>
              </a:rPr>
              <a:t> few major </a:t>
            </a:r>
            <a:r>
              <a:rPr lang="fr-FR" sz="2300" dirty="0" err="1" smtClean="0">
                <a:solidFill>
                  <a:srgbClr val="FF0000"/>
                </a:solidFill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</a:rPr>
              <a:t> have </a:t>
            </a:r>
            <a:r>
              <a:rPr lang="fr-FR" sz="2300" dirty="0" err="1" smtClean="0">
                <a:solidFill>
                  <a:srgbClr val="FF0000"/>
                </a:solidFill>
              </a:rPr>
              <a:t>acquired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>
                <a:solidFill>
                  <a:srgbClr val="FF0000"/>
                </a:solidFill>
              </a:rPr>
              <a:t>an </a:t>
            </a:r>
            <a:r>
              <a:rPr lang="fr-FR" sz="2300" dirty="0" err="1">
                <a:solidFill>
                  <a:srgbClr val="FF0000"/>
                </a:solidFill>
              </a:rPr>
              <a:t>oligopolistic</a:t>
            </a:r>
            <a:r>
              <a:rPr lang="fr-FR" sz="2300" dirty="0">
                <a:solidFill>
                  <a:srgbClr val="FF0000"/>
                </a:solidFill>
              </a:rPr>
              <a:t> </a:t>
            </a:r>
            <a:r>
              <a:rPr lang="fr-FR" sz="2300" dirty="0" smtClean="0">
                <a:solidFill>
                  <a:srgbClr val="FF0000"/>
                </a:solidFill>
              </a:rPr>
              <a:t>position</a:t>
            </a:r>
            <a:r>
              <a:rPr lang="fr-FR" sz="2300" dirty="0" smtClean="0"/>
              <a:t>.</a:t>
            </a:r>
            <a:endParaRPr lang="en-US" sz="2300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17261"/>
              </p:ext>
            </p:extLst>
          </p:nvPr>
        </p:nvGraphicFramePr>
        <p:xfrm>
          <a:off x="3914089" y="5795987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42" name="Equation" r:id="rId3" imgW="228600" imgH="203200" progId="Equation.3">
                  <p:embed/>
                </p:oleObj>
              </mc:Choice>
              <mc:Fallback>
                <p:oleObj name="Equation" r:id="rId3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089" y="5795987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279" y="980728"/>
            <a:ext cx="1977449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Papers not yet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in open access can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be deposited 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6-06-07 at 16.49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09" y="27384"/>
            <a:ext cx="78599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2276872"/>
            <a:ext cx="2236510" cy="4093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For each article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checks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w</a:t>
            </a:r>
            <a:r>
              <a:rPr lang="en-US" sz="2000" dirty="0" smtClean="0">
                <a:solidFill>
                  <a:srgbClr val="28C191"/>
                </a:solidFill>
              </a:rPr>
              <a:t>hich version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 the publisher 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a</a:t>
            </a:r>
            <a:r>
              <a:rPr lang="en-US" sz="2000" dirty="0" smtClean="0">
                <a:solidFill>
                  <a:srgbClr val="28C191"/>
                </a:solidFill>
              </a:rPr>
              <a:t>llows to deposit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in open access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/>
              <a:t>and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provides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 very simple way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to deposit it in an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open repository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i="1" dirty="0" smtClean="0">
                <a:solidFill>
                  <a:srgbClr val="000000"/>
                </a:solidFill>
              </a:rPr>
              <a:t>e.g</a:t>
            </a:r>
            <a:r>
              <a:rPr lang="en-US" sz="2000" dirty="0" smtClean="0">
                <a:solidFill>
                  <a:srgbClr val="000000"/>
                </a:solidFill>
              </a:rPr>
              <a:t>., </a:t>
            </a:r>
            <a:r>
              <a:rPr lang="en-US" sz="2000" i="1" dirty="0" err="1" smtClean="0">
                <a:solidFill>
                  <a:srgbClr val="000000"/>
                </a:solidFill>
              </a:rPr>
              <a:t>Zenodo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i="1" dirty="0" smtClean="0">
                <a:solidFill>
                  <a:srgbClr val="000000"/>
                </a:solidFill>
              </a:rPr>
              <a:t>HAL</a:t>
            </a:r>
            <a:r>
              <a:rPr lang="en-US" sz="2000" dirty="0" smtClean="0">
                <a:solidFill>
                  <a:srgbClr val="000000"/>
                </a:solidFill>
              </a:rPr>
              <a:t>).</a:t>
            </a:r>
          </a:p>
          <a:p>
            <a:pPr algn="ctr"/>
            <a:endParaRPr lang="en-US" sz="10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deposit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an article via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Image 3" descr="U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2776"/>
            <a:ext cx="7543800" cy="5710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303" y="1052736"/>
            <a:ext cx="871477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Authors should register and identify themselves to be able to deposit their article.</a:t>
            </a:r>
            <a:endParaRPr lang="en-US" sz="2000" dirty="0">
              <a:solidFill>
                <a:srgbClr val="28C191"/>
              </a:solidFill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609013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6481763"/>
            <a:ext cx="94773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7740650" y="5229225"/>
            <a:ext cx="647700" cy="542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 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16216" y="3358733"/>
            <a:ext cx="223224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  First click to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choose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 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he version to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deposit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   </a:t>
            </a: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5821715" y="3414225"/>
            <a:ext cx="694499" cy="23079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5"/>
          <p:cNvSpPr txBox="1"/>
          <p:nvPr/>
        </p:nvSpPr>
        <p:spPr>
          <a:xfrm>
            <a:off x="6732240" y="4365104"/>
            <a:ext cx="1767356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   Second click </a:t>
            </a:r>
          </a:p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   to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choose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 the </a:t>
            </a:r>
          </a:p>
          <a:p>
            <a:r>
              <a:rPr lang="fr-FR" dirty="0" err="1">
                <a:ln>
                  <a:solidFill>
                    <a:srgbClr val="FF0000"/>
                  </a:solidFill>
                </a:ln>
              </a:rPr>
              <a:t>p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lateform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where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      to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deposit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  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5819140" y="4869160"/>
            <a:ext cx="887203" cy="36006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82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6-06-07 at 16.51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2" y="0"/>
            <a:ext cx="70779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4541" y="2996952"/>
            <a:ext cx="2841955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Anyone can now download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your article for free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rom </a:t>
            </a:r>
            <a:r>
              <a:rPr lang="en-US" b="1" i="1" dirty="0" err="1" smtClean="0">
                <a:solidFill>
                  <a:srgbClr val="FF0000"/>
                </a:solidFill>
              </a:rPr>
              <a:t>Zenodo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he open repository of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CERN</a:t>
            </a:r>
            <a:r>
              <a:rPr lang="en-US" b="1" dirty="0" smtClean="0">
                <a:solidFill>
                  <a:srgbClr val="FF0000"/>
                </a:solidFill>
              </a:rPr>
              <a:t> that is funded by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i="1" dirty="0" smtClean="0">
                <a:solidFill>
                  <a:srgbClr val="FF0000"/>
                </a:solidFill>
              </a:rPr>
              <a:t>European Commission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s part of the network</a:t>
            </a:r>
          </a:p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OpenAIRE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6288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07 at 16.52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766"/>
            <a:ext cx="9144000" cy="583561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article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now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in open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access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7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source of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free on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GitHub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78041"/>
            <a:ext cx="9144000" cy="6023367"/>
          </a:xfrm>
          <a:prstGeom prst="rect">
            <a:avLst/>
          </a:prstGeom>
        </p:spPr>
      </p:pic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2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Espace réservé du contenu 3" descr="Screen Shot 2016-06-07 at 16.54.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112" y="1066964"/>
            <a:ext cx="6948264" cy="4620175"/>
          </a:xfrm>
        </p:spPr>
      </p:pic>
      <p:sp>
        <p:nvSpPr>
          <p:cNvPr id="7" name="ZoneTexte 6"/>
          <p:cNvSpPr txBox="1"/>
          <p:nvPr/>
        </p:nvSpPr>
        <p:spPr>
          <a:xfrm>
            <a:off x="2778217" y="5507940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Antonin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080713" y="5517232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Ryan</a:t>
            </a:r>
            <a:endParaRPr lang="fr-F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59432" y="-152400"/>
            <a:ext cx="91679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follow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the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development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755576" y="5949280"/>
            <a:ext cx="734481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The source </a:t>
            </a:r>
            <a:r>
              <a:rPr lang="fr-FR" sz="2300" dirty="0" err="1" smtClean="0">
                <a:solidFill>
                  <a:srgbClr val="0000FF"/>
                </a:solidFill>
              </a:rPr>
              <a:t>is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written</a:t>
            </a:r>
            <a:r>
              <a:rPr lang="fr-FR" sz="2300" dirty="0" smtClean="0">
                <a:solidFill>
                  <a:srgbClr val="0000FF"/>
                </a:solidFill>
              </a:rPr>
              <a:t> in </a:t>
            </a:r>
            <a:r>
              <a:rPr lang="fr-FR" sz="2300" i="1" dirty="0" smtClean="0">
                <a:solidFill>
                  <a:srgbClr val="0000FF"/>
                </a:solidFill>
              </a:rPr>
              <a:t>Python</a:t>
            </a:r>
            <a:r>
              <a:rPr lang="fr-FR" sz="2300" dirty="0" smtClean="0">
                <a:solidFill>
                  <a:srgbClr val="0000FF"/>
                </a:solidFill>
              </a:rPr>
              <a:t>,  </a:t>
            </a:r>
            <a:r>
              <a:rPr lang="fr-FR" sz="2300" i="1" dirty="0" smtClean="0">
                <a:solidFill>
                  <a:srgbClr val="0000FF"/>
                </a:solidFill>
              </a:rPr>
              <a:t>html</a:t>
            </a:r>
            <a:r>
              <a:rPr lang="fr-FR" sz="2300" dirty="0" smtClean="0">
                <a:solidFill>
                  <a:srgbClr val="0000FF"/>
                </a:solidFill>
              </a:rPr>
              <a:t>, </a:t>
            </a:r>
            <a:r>
              <a:rPr lang="fr-FR" sz="2300" i="1" dirty="0" smtClean="0">
                <a:solidFill>
                  <a:srgbClr val="0000FF"/>
                </a:solidFill>
              </a:rPr>
              <a:t>CSS</a:t>
            </a:r>
            <a:r>
              <a:rPr lang="fr-FR" sz="2300" dirty="0" smtClean="0">
                <a:solidFill>
                  <a:srgbClr val="0000FF"/>
                </a:solidFill>
              </a:rPr>
              <a:t> and </a:t>
            </a:r>
            <a:r>
              <a:rPr lang="fr-FR" sz="2300" i="1" dirty="0" smtClean="0">
                <a:solidFill>
                  <a:srgbClr val="0000FF"/>
                </a:solidFill>
              </a:rPr>
              <a:t>JavaScript</a:t>
            </a:r>
            <a:r>
              <a:rPr lang="fr-FR" sz="2300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fr-FR" sz="2300" dirty="0"/>
              <a:t> </a:t>
            </a:r>
            <a:r>
              <a:rPr lang="fr-FR" sz="2300" dirty="0">
                <a:solidFill>
                  <a:srgbClr val="28C191"/>
                </a:solidFill>
              </a:rPr>
              <a:t>You are </a:t>
            </a:r>
            <a:r>
              <a:rPr lang="fr-FR" sz="2300" dirty="0" err="1">
                <a:solidFill>
                  <a:srgbClr val="28C191"/>
                </a:solidFill>
              </a:rPr>
              <a:t>most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welcome</a:t>
            </a:r>
            <a:r>
              <a:rPr lang="fr-FR" sz="2300" dirty="0">
                <a:solidFill>
                  <a:srgbClr val="28C191"/>
                </a:solidFill>
              </a:rPr>
              <a:t> to </a:t>
            </a:r>
            <a:r>
              <a:rPr lang="fr-FR" sz="2300" dirty="0" err="1">
                <a:solidFill>
                  <a:srgbClr val="28C191"/>
                </a:solidFill>
              </a:rPr>
              <a:t>participate</a:t>
            </a:r>
            <a:r>
              <a:rPr lang="fr-FR" sz="2300" dirty="0">
                <a:solidFill>
                  <a:srgbClr val="28C191"/>
                </a:solidFill>
              </a:rPr>
              <a:t> to </a:t>
            </a:r>
            <a:r>
              <a:rPr lang="fr-FR" sz="2300" dirty="0" err="1">
                <a:solidFill>
                  <a:srgbClr val="28C191"/>
                </a:solidFill>
              </a:rPr>
              <a:t>its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development</a:t>
            </a:r>
            <a:r>
              <a:rPr lang="fr-FR" sz="2300" dirty="0">
                <a:solidFill>
                  <a:srgbClr val="28C191"/>
                </a:solidFill>
              </a:rPr>
              <a:t> !</a:t>
            </a:r>
            <a:endParaRPr lang="fr-FR" sz="2300" dirty="0">
              <a:solidFill>
                <a:srgbClr val="0000FF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Conclusion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-36512" y="1052736"/>
            <a:ext cx="9137421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700" dirty="0" smtClean="0"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Today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i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nvestments</a:t>
            </a:r>
            <a:r>
              <a:rPr lang="fr-FR" sz="2300" b="0" dirty="0" smtClean="0">
                <a:latin typeface="Calibri"/>
              </a:rPr>
              <a:t>, for </a:t>
            </a:r>
            <a:r>
              <a:rPr lang="fr-FR" sz="2300" dirty="0" err="1" smtClean="0">
                <a:latin typeface="Calibri"/>
              </a:rPr>
              <a:t>producin</a:t>
            </a:r>
            <a:r>
              <a:rPr lang="fr-FR" sz="2300" b="0" dirty="0" err="1" smtClean="0">
                <a:latin typeface="Calibri"/>
              </a:rPr>
              <a:t>g</a:t>
            </a:r>
            <a:r>
              <a:rPr lang="fr-FR" sz="2300" b="0" dirty="0" smtClean="0">
                <a:latin typeface="Calibri"/>
              </a:rPr>
              <a:t> and </a:t>
            </a:r>
            <a:r>
              <a:rPr lang="fr-FR" sz="2300" b="0" dirty="0" err="1" smtClean="0">
                <a:latin typeface="Calibri"/>
              </a:rPr>
              <a:t>peer-reviewing</a:t>
            </a:r>
            <a:r>
              <a:rPr lang="fr-FR" sz="2300" dirty="0" smtClean="0">
                <a:latin typeface="Calibri"/>
              </a:rPr>
              <a:t> article</a:t>
            </a:r>
            <a:r>
              <a:rPr lang="fr-FR" sz="2300" b="0" dirty="0" smtClean="0">
                <a:latin typeface="Calibri"/>
              </a:rPr>
              <a:t>s, </a:t>
            </a:r>
          </a:p>
          <a:p>
            <a:pPr algn="ctr"/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are public</a:t>
            </a:r>
            <a:r>
              <a:rPr lang="fr-FR" sz="2300" dirty="0"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but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ownership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of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journals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peer-reviewing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reports, </a:t>
            </a:r>
          </a:p>
          <a:p>
            <a:pPr algn="ctr"/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platforms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(for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peer-reviewing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publishing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bibliometry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and profits (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subscriptions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APCs</a:t>
            </a:r>
            <a:r>
              <a:rPr lang="fr-FR" sz="2300" dirty="0" smtClean="0">
                <a:latin typeface="Calibri"/>
              </a:rPr>
              <a:t> and data)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are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private</a:t>
            </a:r>
            <a:r>
              <a:rPr lang="fr-FR" sz="2300" dirty="0" smtClean="0"/>
              <a:t>.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373143" y="4509120"/>
            <a:ext cx="8416938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fr-FR" sz="700" dirty="0" smtClean="0">
              <a:latin typeface="Calibri"/>
            </a:endParaRPr>
          </a:p>
          <a:p>
            <a:pPr algn="ctr"/>
            <a:r>
              <a:rPr lang="fr-FR" sz="2400" dirty="0" err="1"/>
              <a:t>F</a:t>
            </a:r>
            <a:r>
              <a:rPr lang="fr-FR" sz="2400" dirty="0" err="1" smtClean="0"/>
              <a:t>unding</a:t>
            </a:r>
            <a:r>
              <a:rPr lang="fr-FR" sz="2400" dirty="0" smtClean="0"/>
              <a:t> </a:t>
            </a:r>
            <a:r>
              <a:rPr lang="fr-FR" sz="2400" dirty="0" err="1" smtClean="0"/>
              <a:t>agencies</a:t>
            </a:r>
            <a:r>
              <a:rPr lang="fr-FR" sz="2400" dirty="0" smtClean="0"/>
              <a:t> </a:t>
            </a:r>
            <a:r>
              <a:rPr lang="fr-FR" sz="2400" dirty="0" err="1" smtClean="0"/>
              <a:t>should</a:t>
            </a:r>
            <a:r>
              <a:rPr lang="fr-FR" sz="2400" dirty="0" smtClean="0"/>
              <a:t> </a:t>
            </a:r>
            <a:r>
              <a:rPr lang="fr-FR" sz="2400" dirty="0" err="1" smtClean="0"/>
              <a:t>provide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public </a:t>
            </a:r>
            <a:r>
              <a:rPr lang="fr-FR" sz="2400" dirty="0" err="1" smtClean="0">
                <a:solidFill>
                  <a:srgbClr val="FF0000"/>
                </a:solidFill>
              </a:rPr>
              <a:t>platforms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developed</a:t>
            </a:r>
            <a:r>
              <a:rPr lang="fr-FR" sz="2400" dirty="0" smtClean="0">
                <a:solidFill>
                  <a:srgbClr val="FF0000"/>
                </a:solidFill>
              </a:rPr>
              <a:t> in open source 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f</a:t>
            </a:r>
            <a:r>
              <a:rPr lang="fr-FR" sz="2400" dirty="0" smtClean="0">
                <a:solidFill>
                  <a:srgbClr val="FF0000"/>
                </a:solidFill>
              </a:rPr>
              <a:t>or </a:t>
            </a:r>
            <a:r>
              <a:rPr lang="fr-FR" sz="2400" dirty="0" err="1" smtClean="0">
                <a:solidFill>
                  <a:srgbClr val="FF0000"/>
                </a:solidFill>
              </a:rPr>
              <a:t>peer-reviewing</a:t>
            </a:r>
            <a:r>
              <a:rPr lang="fr-FR" sz="2400" dirty="0" smtClean="0">
                <a:solidFill>
                  <a:srgbClr val="FF0000"/>
                </a:solidFill>
              </a:rPr>
              <a:t>, </a:t>
            </a:r>
            <a:r>
              <a:rPr lang="fr-FR" sz="2400" dirty="0" err="1" smtClean="0">
                <a:solidFill>
                  <a:srgbClr val="FF0000"/>
                </a:solidFill>
              </a:rPr>
              <a:t>publishing</a:t>
            </a:r>
            <a:r>
              <a:rPr lang="fr-FR" sz="2400" dirty="0" smtClean="0">
                <a:solidFill>
                  <a:srgbClr val="FF0000"/>
                </a:solidFill>
              </a:rPr>
              <a:t> and </a:t>
            </a:r>
            <a:r>
              <a:rPr lang="fr-FR" sz="2400" dirty="0" err="1" smtClean="0">
                <a:solidFill>
                  <a:srgbClr val="FF0000"/>
                </a:solidFill>
              </a:rPr>
              <a:t>archiving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research</a:t>
            </a:r>
            <a:r>
              <a:rPr lang="fr-FR" sz="2400" dirty="0" smtClean="0">
                <a:solidFill>
                  <a:srgbClr val="FF0000"/>
                </a:solidFill>
              </a:rPr>
              <a:t> outputs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400" dirty="0" err="1">
                <a:solidFill>
                  <a:srgbClr val="28C191"/>
                </a:solidFill>
              </a:rPr>
              <a:t>I</a:t>
            </a:r>
            <a:r>
              <a:rPr lang="fr-FR" sz="2400" dirty="0" err="1" smtClean="0">
                <a:solidFill>
                  <a:srgbClr val="28C191"/>
                </a:solidFill>
              </a:rPr>
              <a:t>ntellectual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property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laws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should</a:t>
            </a:r>
            <a:r>
              <a:rPr lang="fr-FR" sz="2400" dirty="0" smtClean="0"/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guarantee</a:t>
            </a:r>
            <a:r>
              <a:rPr lang="fr-FR" sz="2400" dirty="0" smtClean="0"/>
              <a:t> </a:t>
            </a:r>
            <a:r>
              <a:rPr lang="fr-FR" sz="2400" dirty="0" err="1" smtClean="0"/>
              <a:t>that</a:t>
            </a:r>
            <a:r>
              <a:rPr lang="fr-FR" sz="2400" dirty="0" smtClean="0"/>
              <a:t> </a:t>
            </a:r>
            <a:r>
              <a:rPr lang="fr-FR" sz="2400" dirty="0" err="1" smtClean="0"/>
              <a:t>research</a:t>
            </a:r>
            <a:r>
              <a:rPr lang="fr-FR" sz="2400" dirty="0" smtClean="0"/>
              <a:t> outputs </a:t>
            </a:r>
          </a:p>
          <a:p>
            <a:pPr algn="ctr"/>
            <a:r>
              <a:rPr lang="fr-FR" sz="2400" dirty="0" err="1" smtClean="0"/>
              <a:t>remain</a:t>
            </a:r>
            <a:r>
              <a:rPr lang="fr-FR" sz="2400" dirty="0" smtClean="0"/>
              <a:t> public and open to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/>
              <a:t>develop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knowlegde</a:t>
            </a:r>
            <a:r>
              <a:rPr lang="fr-FR" sz="2400" dirty="0" smtClean="0">
                <a:solidFill>
                  <a:srgbClr val="28C191"/>
                </a:solidFill>
              </a:rPr>
              <a:t> as a </a:t>
            </a:r>
            <a:r>
              <a:rPr lang="fr-FR" sz="2400" dirty="0" err="1" smtClean="0">
                <a:solidFill>
                  <a:srgbClr val="28C191"/>
                </a:solidFill>
              </a:rPr>
              <a:t>commons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fr-FR" sz="23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304800" y="2856999"/>
            <a:ext cx="8610599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>
                <a:latin typeface="Calibri"/>
              </a:rPr>
              <a:t>  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should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become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service providers</a:t>
            </a:r>
            <a:r>
              <a:rPr lang="fr-FR" sz="2300" dirty="0" smtClean="0">
                <a:solidFill>
                  <a:srgbClr val="28C191"/>
                </a:solidFill>
              </a:rPr>
              <a:t> to</a:t>
            </a:r>
            <a:endParaRPr lang="fr-FR" sz="2300" dirty="0" smtClean="0">
              <a:solidFill>
                <a:srgbClr val="28C191"/>
              </a:solidFill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publicly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funded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publicly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owned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publishing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platforms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 err="1">
                <a:latin typeface="Calibri"/>
              </a:rPr>
              <a:t>w</a:t>
            </a:r>
            <a:r>
              <a:rPr lang="fr-FR" sz="2300" dirty="0" err="1" smtClean="0">
                <a:latin typeface="Calibri"/>
              </a:rPr>
              <a:t>ithout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owning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b="0" dirty="0" err="1" smtClean="0">
                <a:latin typeface="Calibri"/>
              </a:rPr>
              <a:t>anymore</a:t>
            </a:r>
            <a:r>
              <a:rPr lang="fr-FR" sz="2300" dirty="0" smtClean="0">
                <a:latin typeface="Calibri"/>
              </a:rPr>
              <a:t> articles</a:t>
            </a:r>
            <a:r>
              <a:rPr lang="fr-FR" sz="2300" dirty="0">
                <a:latin typeface="Calibri"/>
              </a:rPr>
              <a:t>,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journals</a:t>
            </a:r>
            <a:r>
              <a:rPr lang="fr-FR" sz="2300" dirty="0" smtClean="0">
                <a:latin typeface="Calibri"/>
              </a:rPr>
              <a:t>,</a:t>
            </a:r>
            <a:r>
              <a:rPr lang="fr-FR" sz="2300" dirty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platforms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>
                <a:latin typeface="Calibri"/>
              </a:rPr>
              <a:t>(</a:t>
            </a:r>
            <a:r>
              <a:rPr lang="fr-FR" sz="2300" dirty="0" smtClean="0">
                <a:latin typeface="Calibri"/>
              </a:rPr>
              <a:t>for </a:t>
            </a:r>
            <a:r>
              <a:rPr lang="fr-FR" sz="2300" dirty="0" err="1" smtClean="0">
                <a:latin typeface="Calibri"/>
              </a:rPr>
              <a:t>peer-reviewing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publishing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bibliometry</a:t>
            </a:r>
            <a:r>
              <a:rPr lang="fr-FR" sz="2300" dirty="0" smtClean="0">
                <a:latin typeface="Calibri"/>
              </a:rPr>
              <a:t>) and data</a:t>
            </a:r>
            <a:r>
              <a:rPr lang="fr-FR" sz="2300" dirty="0" smtClean="0"/>
              <a:t>.</a:t>
            </a:r>
            <a:endParaRPr lang="fr-FR" sz="2300" b="0" dirty="0" smtClean="0">
              <a:latin typeface="Calibri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027830"/>
              </p:ext>
            </p:extLst>
          </p:nvPr>
        </p:nvGraphicFramePr>
        <p:xfrm>
          <a:off x="3962400" y="4365104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1" name="…quation" r:id="rId3" imgW="228600" imgH="203200" progId="Equation.3">
                  <p:embed/>
                </p:oleObj>
              </mc:Choice>
              <mc:Fallback>
                <p:oleObj name="…quation" r:id="rId3" imgW="2286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365104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04" y="980728"/>
            <a:ext cx="3808844" cy="48245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144961"/>
            <a:ext cx="3425893" cy="35081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2304256" y="603348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he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only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woman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who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has </a:t>
            </a:r>
            <a:r>
              <a:rPr lang="fr-FR" sz="2000" dirty="0" err="1">
                <a:solidFill>
                  <a:srgbClr val="000000"/>
                </a:solidFill>
                <a:latin typeface="Calibri"/>
                <a:cs typeface="Calibri"/>
              </a:rPr>
              <a:t>ever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Calibri"/>
                <a:cs typeface="Calibri"/>
              </a:rPr>
              <a:t>received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 the 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Nobel </a:t>
            </a:r>
            <a:r>
              <a:rPr lang="fr-FR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prize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in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economic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sciences</a:t>
            </a:r>
            <a:r>
              <a:rPr lang="fr-FR" sz="2000" dirty="0">
                <a:latin typeface="Calibri"/>
                <a:cs typeface="Calibri"/>
              </a:rPr>
              <a:t>.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1096" y="4869160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245514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oligopoly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academic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publishers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19112" y="1317828"/>
            <a:ext cx="89858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latin typeface="Calibri"/>
                <a:cs typeface="Calibri"/>
              </a:rPr>
              <a:t>Four </a:t>
            </a:r>
            <a:r>
              <a:rPr lang="fr-FR" sz="2400" dirty="0" err="1" smtClean="0">
                <a:latin typeface="Calibri"/>
                <a:cs typeface="Calibri"/>
              </a:rPr>
              <a:t>private</a:t>
            </a:r>
            <a:r>
              <a:rPr lang="fr-FR" sz="2400" dirty="0" smtClean="0">
                <a:latin typeface="Calibri"/>
                <a:cs typeface="Calibri"/>
              </a:rPr>
              <a:t> commercial </a:t>
            </a:r>
            <a:r>
              <a:rPr lang="fr-FR" sz="2400" dirty="0" err="1" smtClean="0">
                <a:latin typeface="Calibri"/>
                <a:cs typeface="Calibri"/>
              </a:rPr>
              <a:t>companies</a:t>
            </a:r>
            <a:r>
              <a:rPr lang="fr-FR" sz="2400" dirty="0" smtClean="0">
                <a:latin typeface="Calibri"/>
                <a:cs typeface="Calibri"/>
              </a:rPr>
              <a:t> control </a:t>
            </a:r>
            <a:r>
              <a:rPr lang="fr-FR" sz="2400" dirty="0" err="1" smtClean="0">
                <a:latin typeface="Calibri"/>
                <a:cs typeface="Calibri"/>
              </a:rPr>
              <a:t>academic</a:t>
            </a:r>
            <a:r>
              <a:rPr lang="fr-FR" sz="2400" dirty="0" smtClean="0">
                <a:latin typeface="Calibri"/>
                <a:cs typeface="Calibri"/>
              </a:rPr>
              <a:t> </a:t>
            </a:r>
            <a:r>
              <a:rPr lang="fr-FR" sz="2400" dirty="0" err="1" smtClean="0">
                <a:latin typeface="Calibri"/>
                <a:cs typeface="Calibri"/>
              </a:rPr>
              <a:t>publishing</a:t>
            </a:r>
            <a:r>
              <a:rPr lang="fr-FR" sz="2400" dirty="0" smtClean="0">
                <a:latin typeface="Calibri"/>
                <a:cs typeface="Calibri"/>
              </a:rPr>
              <a:t> :</a:t>
            </a:r>
          </a:p>
          <a:p>
            <a:pPr algn="ctr"/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Elsevier</a:t>
            </a:r>
            <a:r>
              <a:rPr lang="fr-FR" sz="2400" dirty="0" smtClean="0"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Springer Nature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Wiley-Blackwell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Taylor&amp;Francis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 (Informa)</a:t>
            </a:r>
            <a:r>
              <a:rPr lang="fr-FR" sz="2400" dirty="0" smtClean="0">
                <a:latin typeface="Calibri"/>
                <a:cs typeface="Calibri"/>
              </a:rPr>
              <a:t>.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4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4" name="Image 13" descr="Pasted Graphic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36" y="2655094"/>
            <a:ext cx="2573740" cy="20198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6" y="2733892"/>
            <a:ext cx="1965932" cy="19024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28600" y="4636293"/>
            <a:ext cx="4399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8.4 Billions €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turnover of  </a:t>
            </a:r>
            <a:r>
              <a:rPr lang="fr-FR" sz="2400" i="1" dirty="0" smtClean="0">
                <a:solidFill>
                  <a:srgbClr val="FF0000"/>
                </a:solidFill>
              </a:rPr>
              <a:t>Reed-Elsevier (RELX) </a:t>
            </a:r>
            <a:r>
              <a:rPr lang="fr-FR" sz="2400" dirty="0">
                <a:solidFill>
                  <a:srgbClr val="000000"/>
                </a:solidFill>
              </a:rPr>
              <a:t>i</a:t>
            </a:r>
            <a:r>
              <a:rPr lang="fr-FR" sz="2400" dirty="0" smtClean="0">
                <a:solidFill>
                  <a:srgbClr val="000000"/>
                </a:solidFill>
              </a:rPr>
              <a:t>n 2017</a:t>
            </a:r>
          </a:p>
          <a:p>
            <a:pPr algn="ctr"/>
            <a:endParaRPr lang="fr-FR" dirty="0" smtClean="0">
              <a:solidFill>
                <a:srgbClr val="28C191"/>
              </a:solidFill>
            </a:endParaRP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81304" y="4625260"/>
            <a:ext cx="2133918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3.3 </a:t>
            </a:r>
            <a:r>
              <a:rPr lang="fr-FR" sz="2400" dirty="0" err="1" smtClean="0">
                <a:solidFill>
                  <a:srgbClr val="FF0000"/>
                </a:solidFill>
              </a:rPr>
              <a:t>Billionss</a:t>
            </a:r>
            <a:r>
              <a:rPr lang="fr-FR" sz="2400" dirty="0" smtClean="0">
                <a:solidFill>
                  <a:srgbClr val="FF0000"/>
                </a:solidFill>
              </a:rPr>
              <a:t> €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b</a:t>
            </a:r>
            <a:r>
              <a:rPr lang="fr-FR" sz="2400" dirty="0" smtClean="0">
                <a:solidFill>
                  <a:srgbClr val="000000"/>
                </a:solidFill>
              </a:rPr>
              <a:t>udget of </a:t>
            </a:r>
            <a:r>
              <a:rPr lang="fr-FR" sz="2400" i="1" dirty="0" smtClean="0">
                <a:solidFill>
                  <a:srgbClr val="FF0000"/>
                </a:solidFill>
              </a:rPr>
              <a:t>CNRS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in 2017</a:t>
            </a: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99992" y="3389039"/>
            <a:ext cx="606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 smtClean="0"/>
              <a:t>&gt;&gt;</a:t>
            </a:r>
            <a:endParaRPr lang="fr-FR" sz="3300" dirty="0"/>
          </a:p>
        </p:txBody>
      </p:sp>
      <p:sp>
        <p:nvSpPr>
          <p:cNvPr id="12" name="ZoneTexte 14"/>
          <p:cNvSpPr txBox="1"/>
          <p:nvPr/>
        </p:nvSpPr>
        <p:spPr>
          <a:xfrm>
            <a:off x="1115616" y="5930696"/>
            <a:ext cx="3240360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www.elsevier.com</a:t>
            </a:r>
            <a:endParaRPr lang="fr-FR" sz="2000" i="1" dirty="0" smtClean="0">
              <a:latin typeface="Times"/>
            </a:endParaRPr>
          </a:p>
        </p:txBody>
      </p:sp>
      <p:sp>
        <p:nvSpPr>
          <p:cNvPr id="16" name="ZoneTexte 14"/>
          <p:cNvSpPr txBox="1"/>
          <p:nvPr/>
        </p:nvSpPr>
        <p:spPr>
          <a:xfrm>
            <a:off x="4898455" y="5939988"/>
            <a:ext cx="3778001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www.cnrs.fr</a:t>
            </a:r>
            <a:r>
              <a:rPr lang="fr-FR" sz="2000" i="1" dirty="0">
                <a:latin typeface="Times"/>
              </a:rPr>
              <a:t>/</a:t>
            </a:r>
            <a:r>
              <a:rPr lang="fr-FR" sz="2000" i="1" dirty="0" err="1">
                <a:latin typeface="Times"/>
              </a:rPr>
              <a:t>fr</a:t>
            </a:r>
            <a:r>
              <a:rPr lang="fr-FR" sz="2000" i="1" dirty="0">
                <a:latin typeface="Times"/>
              </a:rPr>
              <a:t>/le-</a:t>
            </a:r>
            <a:r>
              <a:rPr lang="fr-FR" sz="2000" i="1" dirty="0" err="1">
                <a:latin typeface="Times"/>
              </a:rPr>
              <a:t>cnrs</a:t>
            </a:r>
            <a:endParaRPr lang="fr-FR" sz="2000" i="1" dirty="0" smtClean="0">
              <a:latin typeface="Times"/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0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Principle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806855" y="1196752"/>
            <a:ext cx="7543800" cy="2092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Ideas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are not </a:t>
            </a:r>
            <a:r>
              <a:rPr lang="fr-FR" sz="2400" dirty="0" smtClean="0">
                <a:solidFill>
                  <a:srgbClr val="0000FF"/>
                </a:solidFill>
              </a:rPr>
              <a:t>of the </a:t>
            </a:r>
            <a:r>
              <a:rPr lang="fr-FR" sz="2400" dirty="0" err="1" smtClean="0">
                <a:solidFill>
                  <a:srgbClr val="0000FF"/>
                </a:solidFill>
              </a:rPr>
              <a:t>same</a:t>
            </a:r>
            <a:r>
              <a:rPr lang="fr-FR" sz="2400" dirty="0" smtClean="0">
                <a:solidFill>
                  <a:srgbClr val="0000FF"/>
                </a:solidFill>
              </a:rPr>
              <a:t> nature </a:t>
            </a:r>
            <a:r>
              <a:rPr lang="fr-FR" sz="2400" dirty="0" smtClean="0">
                <a:solidFill>
                  <a:srgbClr val="3366FF"/>
                </a:solidFill>
              </a:rPr>
              <a:t>as </a:t>
            </a:r>
            <a:r>
              <a:rPr lang="fr-FR" sz="2400" dirty="0" err="1" smtClean="0">
                <a:solidFill>
                  <a:srgbClr val="3366FF"/>
                </a:solidFill>
              </a:rPr>
              <a:t>material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</a:rPr>
              <a:t>products</a:t>
            </a:r>
            <a:r>
              <a:rPr lang="fr-FR" sz="2400" dirty="0"/>
              <a:t>,</a:t>
            </a:r>
            <a:endParaRPr lang="fr-FR" sz="2400" dirty="0" smtClean="0"/>
          </a:p>
          <a:p>
            <a:pPr algn="ctr"/>
            <a:r>
              <a:rPr lang="fr-FR" sz="2400" dirty="0" err="1"/>
              <a:t>s</a:t>
            </a:r>
            <a:r>
              <a:rPr lang="fr-FR" sz="2400" dirty="0" err="1" smtClean="0"/>
              <a:t>ince</a:t>
            </a:r>
            <a:r>
              <a:rPr lang="fr-FR" sz="2400" dirty="0" smtClean="0"/>
              <a:t> </a:t>
            </a:r>
            <a:r>
              <a:rPr lang="fr-FR" sz="2400" dirty="0" err="1">
                <a:solidFill>
                  <a:srgbClr val="28C191"/>
                </a:solidFill>
              </a:rPr>
              <a:t>w</a:t>
            </a:r>
            <a:r>
              <a:rPr lang="fr-FR" sz="2400" dirty="0" err="1" smtClean="0">
                <a:solidFill>
                  <a:srgbClr val="28C191"/>
                </a:solidFill>
              </a:rPr>
              <a:t>hen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you</a:t>
            </a:r>
            <a:r>
              <a:rPr lang="fr-FR" sz="2400" dirty="0">
                <a:solidFill>
                  <a:srgbClr val="28C191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give</a:t>
            </a:r>
            <a:r>
              <a:rPr lang="fr-FR" sz="2400" dirty="0">
                <a:solidFill>
                  <a:srgbClr val="28C191"/>
                </a:solidFill>
              </a:rPr>
              <a:t> an </a:t>
            </a:r>
            <a:r>
              <a:rPr lang="fr-FR" sz="2400" dirty="0" err="1" smtClean="0">
                <a:solidFill>
                  <a:srgbClr val="28C191"/>
                </a:solidFill>
              </a:rPr>
              <a:t>idea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you</a:t>
            </a:r>
            <a:r>
              <a:rPr lang="fr-FR" sz="2400" dirty="0">
                <a:solidFill>
                  <a:srgbClr val="28C191"/>
                </a:solidFill>
              </a:rPr>
              <a:t> do not </a:t>
            </a:r>
            <a:r>
              <a:rPr lang="fr-FR" sz="2400" dirty="0" err="1">
                <a:solidFill>
                  <a:srgbClr val="28C191"/>
                </a:solidFill>
              </a:rPr>
              <a:t>lose</a:t>
            </a:r>
            <a:r>
              <a:rPr lang="fr-FR" sz="2400" dirty="0">
                <a:solidFill>
                  <a:srgbClr val="28C191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it</a:t>
            </a:r>
            <a:r>
              <a:rPr lang="fr-FR" sz="2400" dirty="0"/>
              <a:t>.</a:t>
            </a:r>
          </a:p>
          <a:p>
            <a:pPr algn="ctr"/>
            <a:r>
              <a:rPr lang="fr-FR" sz="2400" dirty="0" err="1" smtClean="0">
                <a:solidFill>
                  <a:srgbClr val="000000"/>
                </a:solidFill>
              </a:rPr>
              <a:t>Therefore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k</a:t>
            </a:r>
            <a:r>
              <a:rPr lang="fr-FR" sz="2400" dirty="0" err="1" smtClean="0">
                <a:solidFill>
                  <a:srgbClr val="FF0000"/>
                </a:solidFill>
              </a:rPr>
              <a:t>nowledge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is</a:t>
            </a:r>
            <a:r>
              <a:rPr lang="fr-FR" sz="2400" dirty="0">
                <a:solidFill>
                  <a:srgbClr val="FF0000"/>
                </a:solidFill>
              </a:rPr>
              <a:t> not a </a:t>
            </a:r>
            <a:r>
              <a:rPr lang="fr-FR" sz="2400" dirty="0" err="1">
                <a:solidFill>
                  <a:srgbClr val="FF0000"/>
                </a:solidFill>
              </a:rPr>
              <a:t>product</a:t>
            </a:r>
            <a:r>
              <a:rPr lang="fr-FR" sz="2400" dirty="0">
                <a:solidFill>
                  <a:srgbClr val="FF0000"/>
                </a:solidFill>
              </a:rPr>
              <a:t> to </a:t>
            </a:r>
            <a:r>
              <a:rPr lang="fr-FR" sz="2400" dirty="0" err="1">
                <a:solidFill>
                  <a:srgbClr val="FF0000"/>
                </a:solidFill>
              </a:rPr>
              <a:t>be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traded</a:t>
            </a:r>
            <a:r>
              <a:rPr lang="fr-FR" sz="2400" dirty="0"/>
              <a:t>,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but</a:t>
            </a:r>
            <a:r>
              <a:rPr lang="fr-FR" sz="2400" dirty="0" smtClean="0"/>
              <a:t>  </a:t>
            </a:r>
            <a:r>
              <a:rPr lang="fr-FR" sz="2400" dirty="0">
                <a:solidFill>
                  <a:srgbClr val="FF0000"/>
                </a:solidFill>
              </a:rPr>
              <a:t>a </a:t>
            </a:r>
            <a:r>
              <a:rPr lang="fr-FR" sz="2400" dirty="0" err="1">
                <a:solidFill>
                  <a:srgbClr val="FF0000"/>
                </a:solidFill>
              </a:rPr>
              <a:t>commons</a:t>
            </a:r>
            <a:r>
              <a:rPr lang="fr-FR" sz="2400" dirty="0">
                <a:solidFill>
                  <a:srgbClr val="FF0000"/>
                </a:solidFill>
              </a:rPr>
              <a:t> to </a:t>
            </a:r>
            <a:r>
              <a:rPr lang="fr-FR" sz="2400" dirty="0" err="1">
                <a:solidFill>
                  <a:srgbClr val="FF0000"/>
                </a:solidFill>
              </a:rPr>
              <a:t>be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shared</a:t>
            </a:r>
            <a:r>
              <a:rPr lang="fr-FR" sz="2400" dirty="0" smtClean="0"/>
              <a:t>,</a:t>
            </a:r>
          </a:p>
          <a:p>
            <a:pPr algn="ctr"/>
            <a:r>
              <a:rPr lang="fr-FR" sz="2400" dirty="0" err="1" smtClean="0"/>
              <a:t>since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exchange of </a:t>
            </a:r>
            <a:r>
              <a:rPr lang="fr-FR" sz="2400" dirty="0" err="1" smtClean="0">
                <a:solidFill>
                  <a:srgbClr val="28C191"/>
                </a:solidFill>
              </a:rPr>
              <a:t>ideas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is</a:t>
            </a:r>
            <a:r>
              <a:rPr lang="fr-FR" sz="2400" dirty="0" smtClean="0">
                <a:solidFill>
                  <a:srgbClr val="28C191"/>
                </a:solidFill>
              </a:rPr>
              <a:t> a positive-</a:t>
            </a:r>
            <a:r>
              <a:rPr lang="fr-FR" sz="2400" dirty="0" err="1" smtClean="0">
                <a:solidFill>
                  <a:srgbClr val="28C191"/>
                </a:solidFill>
              </a:rPr>
              <a:t>sum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game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823664" y="3717032"/>
            <a:ext cx="6015038" cy="292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In 2009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Elinor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Ostrom</a:t>
            </a:r>
            <a:r>
              <a:rPr lang="fr-FR" sz="23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got</a:t>
            </a:r>
            <a:r>
              <a:rPr lang="fr-FR" sz="2300" dirty="0" smtClean="0">
                <a:latin typeface="Calibri"/>
              </a:rPr>
              <a:t> the </a:t>
            </a:r>
          </a:p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Nobel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prize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in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economic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sciences </a:t>
            </a:r>
            <a:r>
              <a:rPr lang="fr-FR" sz="2300" dirty="0" smtClean="0">
                <a:latin typeface="Calibri"/>
              </a:rPr>
              <a:t>for</a:t>
            </a:r>
          </a:p>
          <a:p>
            <a:pPr algn="ctr"/>
            <a:r>
              <a:rPr lang="fr-FR" sz="2300" i="1" dirty="0" smtClean="0">
                <a:latin typeface="Calibri"/>
              </a:rPr>
              <a:t> ‘</a:t>
            </a:r>
            <a:r>
              <a:rPr lang="fr-FR" sz="2300" i="1" dirty="0" err="1" smtClean="0">
                <a:latin typeface="Calibri"/>
              </a:rPr>
              <a:t>her</a:t>
            </a:r>
            <a:r>
              <a:rPr lang="fr-FR" sz="2300" i="1" dirty="0" smtClean="0">
                <a:latin typeface="Calibri"/>
              </a:rPr>
              <a:t> </a:t>
            </a:r>
            <a:r>
              <a:rPr lang="fr-FR" sz="2300" i="1" dirty="0" err="1" smtClean="0">
                <a:latin typeface="Calibri"/>
              </a:rPr>
              <a:t>analysis</a:t>
            </a:r>
            <a:r>
              <a:rPr lang="fr-FR" sz="2300" i="1" dirty="0" smtClean="0">
                <a:latin typeface="Calibri"/>
              </a:rPr>
              <a:t> of </a:t>
            </a:r>
            <a:r>
              <a:rPr lang="fr-FR" sz="2300" i="1" dirty="0" err="1" smtClean="0">
                <a:latin typeface="Calibri"/>
              </a:rPr>
              <a:t>economic</a:t>
            </a:r>
            <a:r>
              <a:rPr lang="fr-FR" sz="2300" i="1" dirty="0" smtClean="0">
                <a:latin typeface="Calibri"/>
              </a:rPr>
              <a:t> gouvernance,</a:t>
            </a:r>
            <a:r>
              <a:rPr lang="is-IS" sz="2300" i="1" dirty="0" smtClean="0">
                <a:latin typeface="Calibri"/>
              </a:rPr>
              <a:t> </a:t>
            </a:r>
          </a:p>
          <a:p>
            <a:pPr algn="ctr"/>
            <a:r>
              <a:rPr lang="is-IS" sz="2300" i="1" dirty="0" smtClean="0">
                <a:latin typeface="Calibri"/>
              </a:rPr>
              <a:t>especially the commons, showing how </a:t>
            </a:r>
          </a:p>
          <a:p>
            <a:pPr algn="ctr"/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common resources </a:t>
            </a:r>
            <a:r>
              <a:rPr lang="en-US" sz="2300" i="1" dirty="0" smtClean="0">
                <a:solidFill>
                  <a:srgbClr val="FF0000"/>
                </a:solidFill>
                <a:latin typeface="Calibri"/>
              </a:rPr>
              <a:t>c</a:t>
            </a:r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an be managed successfully  </a:t>
            </a:r>
          </a:p>
          <a:p>
            <a:pPr algn="ctr"/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by the people who use them, </a:t>
            </a:r>
            <a:r>
              <a:rPr lang="en-US" sz="2300" i="1" dirty="0" smtClean="0">
                <a:solidFill>
                  <a:srgbClr val="FF0000"/>
                </a:solidFill>
                <a:latin typeface="Calibri"/>
              </a:rPr>
              <a:t>r</a:t>
            </a:r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ather than </a:t>
            </a:r>
          </a:p>
          <a:p>
            <a:pPr algn="ctr"/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by governments or private companies</a:t>
            </a:r>
            <a:r>
              <a:rPr lang="is-IS" sz="2300" i="1" dirty="0" smtClean="0">
                <a:solidFill>
                  <a:srgbClr val="000000"/>
                </a:solidFill>
                <a:latin typeface="Calibri"/>
              </a:rPr>
              <a:t>’</a:t>
            </a:r>
            <a:r>
              <a:rPr lang="is-IS" sz="2300" dirty="0" smtClean="0">
                <a:solidFill>
                  <a:srgbClr val="000000"/>
                </a:solidFill>
                <a:latin typeface="Calibri"/>
              </a:rPr>
              <a:t>.</a:t>
            </a:r>
            <a:endParaRPr lang="fr-FR" sz="2300" dirty="0" smtClean="0">
              <a:solidFill>
                <a:srgbClr val="000000"/>
              </a:solidFill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627784" y="262389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3131840" y="5446965"/>
            <a:ext cx="3096344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marie.farge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ens.fr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wavelets.ens.fr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sp>
        <p:nvSpPr>
          <p:cNvPr id="10" name="ZoneTexte 3"/>
          <p:cNvSpPr txBox="1"/>
          <p:nvPr/>
        </p:nvSpPr>
        <p:spPr>
          <a:xfrm>
            <a:off x="2627784" y="3212976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 </a:t>
            </a:r>
            <a:endParaRPr lang="fr-FR" i="1" dirty="0">
              <a:latin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764704"/>
            <a:ext cx="5615608" cy="2411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512" y="3827177"/>
            <a:ext cx="3234680" cy="14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2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349966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157192"/>
            <a:ext cx="4464496" cy="419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Operating profits </a:t>
            </a:r>
            <a:r>
              <a:rPr lang="fr-FR" sz="2300" dirty="0" smtClean="0">
                <a:latin typeface="Calibri"/>
              </a:rPr>
              <a:t>and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profit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margin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of the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publisher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Reed-Elsevier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for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its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>
                <a:solidFill>
                  <a:srgbClr val="FF0000"/>
                </a:solidFill>
                <a:latin typeface="Calibri"/>
              </a:rPr>
              <a:t>S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cientific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Technical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Medical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(STM) division 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from</a:t>
            </a:r>
            <a:r>
              <a:rPr lang="fr-FR" sz="2300" b="0" dirty="0" smtClean="0">
                <a:latin typeface="Calibri"/>
              </a:rPr>
              <a:t> 1990 to 2015</a:t>
            </a: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296416" y="6021288"/>
            <a:ext cx="852405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Vincent </a:t>
            </a:r>
            <a:r>
              <a:rPr lang="fr-FR" i="1" dirty="0" err="1" smtClean="0">
                <a:latin typeface="Times"/>
              </a:rPr>
              <a:t>Larivière</a:t>
            </a:r>
            <a:r>
              <a:rPr lang="fr-FR" i="1" dirty="0">
                <a:latin typeface="Times"/>
              </a:rPr>
              <a:t> </a:t>
            </a:r>
            <a:r>
              <a:rPr lang="fr-FR" i="1" dirty="0" smtClean="0">
                <a:latin typeface="Times"/>
              </a:rPr>
              <a:t>et al., The </a:t>
            </a:r>
            <a:r>
              <a:rPr lang="fr-FR" i="1" dirty="0" err="1" smtClean="0">
                <a:latin typeface="Times"/>
              </a:rPr>
              <a:t>Oligopoly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Academic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Publishers</a:t>
            </a:r>
            <a:r>
              <a:rPr lang="fr-FR" i="1" dirty="0">
                <a:latin typeface="Times"/>
              </a:rPr>
              <a:t>,</a:t>
            </a:r>
            <a:r>
              <a:rPr lang="fr-FR" i="1" dirty="0" smtClean="0">
                <a:latin typeface="Times"/>
              </a:rPr>
              <a:t> PLOS one, 10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06075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060754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91680" y="1628800"/>
            <a:ext cx="182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Operating profits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66191" y="1628800"/>
            <a:ext cx="14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b="1" dirty="0" smtClean="0">
                <a:solidFill>
                  <a:srgbClr val="FF0000"/>
                </a:solidFill>
              </a:rPr>
              <a:t>rofit </a:t>
            </a:r>
            <a:r>
              <a:rPr lang="fr-FR" b="1" dirty="0" err="1">
                <a:solidFill>
                  <a:srgbClr val="FF0000"/>
                </a:solidFill>
              </a:rPr>
              <a:t>margin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en-US" b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196752"/>
            <a:ext cx="9108504" cy="3888432"/>
          </a:xfrm>
          <a:prstGeom prst="rect">
            <a:avLst/>
          </a:prstGeom>
        </p:spPr>
      </p:pic>
      <p:sp>
        <p:nvSpPr>
          <p:cNvPr id="19" name="ZoneTexte 12"/>
          <p:cNvSpPr txBox="1"/>
          <p:nvPr/>
        </p:nvSpPr>
        <p:spPr>
          <a:xfrm>
            <a:off x="3347864" y="4605412"/>
            <a:ext cx="2876772" cy="33575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932761"/>
            <a:ext cx="910850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Number of research articles published in 2016 divided by the number of inhabitants per country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108520" y="-234280"/>
            <a:ext cx="93965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Gold Open Access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counter-productive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1690" y="5227166"/>
            <a:ext cx="9106814" cy="115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impose the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Gold Open Access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model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which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flips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subscription</a:t>
            </a:r>
            <a:endParaRPr lang="fr-FR" sz="2300" dirty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into</a:t>
            </a:r>
            <a:r>
              <a:rPr lang="fr-FR" sz="23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Article Publication Charges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(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APCs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) 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one </a:t>
            </a:r>
            <a:r>
              <a:rPr lang="fr-FR" sz="2300" dirty="0" smtClean="0">
                <a:latin typeface="Calibri"/>
              </a:rPr>
              <a:t>has to </a:t>
            </a:r>
            <a:r>
              <a:rPr lang="fr-FR" sz="2300" dirty="0" err="1" smtClean="0">
                <a:latin typeface="Calibri"/>
              </a:rPr>
              <a:t>pay</a:t>
            </a:r>
            <a:r>
              <a:rPr lang="fr-FR" sz="2300" dirty="0" smtClean="0">
                <a:latin typeface="Calibri"/>
              </a:rPr>
              <a:t> to </a:t>
            </a:r>
            <a:r>
              <a:rPr lang="fr-FR" sz="2300" dirty="0" err="1" smtClean="0">
                <a:latin typeface="Calibri"/>
              </a:rPr>
              <a:t>publish</a:t>
            </a:r>
            <a:r>
              <a:rPr lang="fr-FR" sz="2300" dirty="0" smtClean="0">
                <a:latin typeface="Calibri"/>
              </a:rPr>
              <a:t>.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>
                <a:solidFill>
                  <a:srgbClr val="28C191"/>
                </a:solidFill>
                <a:latin typeface="Calibri"/>
              </a:rPr>
              <a:t>r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esearch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institutions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will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get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bankrupted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or stop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publishing</a:t>
            </a:r>
            <a:r>
              <a:rPr lang="fr-FR" sz="2300" dirty="0" smtClean="0">
                <a:latin typeface="Calibri"/>
              </a:rPr>
              <a:t>!</a:t>
            </a:r>
            <a:r>
              <a:rPr lang="fr-FR" sz="23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690875"/>
              </p:ext>
            </p:extLst>
          </p:nvPr>
        </p:nvGraphicFramePr>
        <p:xfrm>
          <a:off x="60263" y="6012011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7" name="…quation" r:id="rId5" imgW="228600" imgH="203200" progId="Equation.3">
                  <p:embed/>
                </p:oleObj>
              </mc:Choice>
              <mc:Fallback>
                <p:oleObj name="…quation" r:id="rId5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63" y="6012011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845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Cost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Knowledge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, 2012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84" y="2339588"/>
            <a:ext cx="6237312" cy="4015487"/>
          </a:xfrm>
          <a:prstGeom prst="rect">
            <a:avLst/>
          </a:prstGeom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381000" y="836712"/>
            <a:ext cx="84582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In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January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2012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Tim </a:t>
            </a:r>
            <a:r>
              <a:rPr lang="fr-FR" sz="2300" i="1" dirty="0" err="1" smtClean="0">
                <a:solidFill>
                  <a:srgbClr val="0000FF"/>
                </a:solidFill>
                <a:latin typeface="Calibri"/>
              </a:rPr>
              <a:t>Gowers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and 33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mathematician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colleagues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err="1">
                <a:solidFill>
                  <a:srgbClr val="0000FF"/>
                </a:solidFill>
                <a:latin typeface="Calibri"/>
              </a:rPr>
              <a:t>c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alled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t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o boycott </a:t>
            </a:r>
            <a:r>
              <a:rPr lang="fr-FR" sz="2300" b="0" i="1" dirty="0" smtClean="0">
                <a:solidFill>
                  <a:srgbClr val="0000FF"/>
                </a:solidFill>
                <a:latin typeface="Calibri"/>
              </a:rPr>
              <a:t>Elsevier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and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stopped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the </a:t>
            </a:r>
            <a:r>
              <a:rPr lang="fr-FR" sz="2300" b="0" i="1" dirty="0" err="1" smtClean="0">
                <a:solidFill>
                  <a:srgbClr val="0000FF"/>
                </a:solidFill>
                <a:latin typeface="Calibri"/>
              </a:rPr>
              <a:t>Research</a:t>
            </a:r>
            <a:r>
              <a:rPr lang="fr-FR" sz="2300" b="0" i="1" dirty="0" smtClean="0">
                <a:solidFill>
                  <a:srgbClr val="0000FF"/>
                </a:solidFill>
                <a:latin typeface="Calibri"/>
              </a:rPr>
              <a:t> Works </a:t>
            </a:r>
            <a:r>
              <a:rPr lang="fr-FR" sz="2300" b="0" i="1" dirty="0" err="1" smtClean="0">
                <a:solidFill>
                  <a:srgbClr val="0000FF"/>
                </a:solidFill>
                <a:latin typeface="Calibri"/>
              </a:rPr>
              <a:t>Act</a:t>
            </a:r>
            <a:r>
              <a:rPr lang="fr-FR" sz="2300" b="0" dirty="0" smtClean="0">
                <a:latin typeface="Calibri"/>
              </a:rPr>
              <a:t>,</a:t>
            </a:r>
          </a:p>
          <a:p>
            <a:pPr algn="ctr"/>
            <a:r>
              <a:rPr lang="fr-FR" sz="2300" dirty="0">
                <a:latin typeface="Calibri"/>
              </a:rPr>
              <a:t>a</a:t>
            </a:r>
            <a:r>
              <a:rPr lang="fr-FR" sz="2300" dirty="0" smtClean="0">
                <a:latin typeface="Calibri"/>
              </a:rPr>
              <a:t> bill to the US </a:t>
            </a:r>
            <a:r>
              <a:rPr lang="fr-FR" sz="2300" dirty="0" err="1" smtClean="0">
                <a:latin typeface="Calibri"/>
              </a:rPr>
              <a:t>Congress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Elsevier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was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lobbying for</a:t>
            </a:r>
            <a:r>
              <a:rPr lang="fr-FR" sz="2300" i="1" dirty="0" smtClean="0">
                <a:latin typeface="Calibri"/>
              </a:rPr>
              <a:t>.</a:t>
            </a:r>
            <a:endParaRPr lang="fr-FR" sz="23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8" y="2204864"/>
            <a:ext cx="2478022" cy="3717032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3707904" y="6381328"/>
            <a:ext cx="4343400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www.thecostofknowledge.com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965" y="5877272"/>
            <a:ext cx="2306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Sir Tim </a:t>
            </a:r>
            <a:r>
              <a:rPr lang="en-US" i="1" dirty="0" err="1" smtClean="0"/>
              <a:t>Gowers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smtClean="0"/>
              <a:t>Cambridge University,</a:t>
            </a:r>
          </a:p>
          <a:p>
            <a:pPr algn="ctr"/>
            <a:r>
              <a:rPr lang="en-US" i="1" dirty="0" smtClean="0"/>
              <a:t>Fields medal 1998</a:t>
            </a:r>
            <a:endParaRPr lang="en-US" i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381328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9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9" y="3625552"/>
            <a:ext cx="5513597" cy="29718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5829" y="1124744"/>
            <a:ext cx="87912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/>
              <a:t>`</a:t>
            </a:r>
            <a:r>
              <a:rPr lang="fr-FR" sz="2300" i="1" dirty="0" err="1" smtClean="0">
                <a:solidFill>
                  <a:srgbClr val="28C191"/>
                </a:solidFill>
              </a:rPr>
              <a:t>Neither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author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nor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reader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should</a:t>
            </a:r>
            <a:r>
              <a:rPr lang="fr-FR" sz="2300" i="1" dirty="0" smtClean="0">
                <a:solidFill>
                  <a:srgbClr val="28C191"/>
                </a:solidFill>
              </a:rPr>
              <a:t> have to </a:t>
            </a:r>
            <a:r>
              <a:rPr lang="fr-FR" sz="2300" i="1" dirty="0" err="1" smtClean="0">
                <a:solidFill>
                  <a:srgbClr val="28C191"/>
                </a:solidFill>
              </a:rPr>
              <a:t>pay</a:t>
            </a:r>
            <a:r>
              <a:rPr lang="fr-FR" sz="2300" i="1" dirty="0" smtClean="0">
                <a:solidFill>
                  <a:srgbClr val="28C191"/>
                </a:solidFill>
              </a:rPr>
              <a:t> to </a:t>
            </a:r>
            <a:r>
              <a:rPr lang="fr-FR" sz="2300" i="1" dirty="0" err="1" smtClean="0">
                <a:solidFill>
                  <a:srgbClr val="28C191"/>
                </a:solidFill>
              </a:rPr>
              <a:t>publish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  <a:r>
              <a:rPr lang="fr-FR" sz="2300" i="1" dirty="0" smtClean="0"/>
              <a:t>and</a:t>
            </a:r>
          </a:p>
          <a:p>
            <a:pPr algn="ctr"/>
            <a:r>
              <a:rPr lang="fr-FR" sz="2300" i="1" dirty="0" smtClean="0">
                <a:solidFill>
                  <a:srgbClr val="FF0000"/>
                </a:solidFill>
              </a:rPr>
              <a:t> a journal </a:t>
            </a:r>
            <a:r>
              <a:rPr lang="fr-FR" sz="2300" i="1" dirty="0" err="1" smtClean="0">
                <a:solidFill>
                  <a:srgbClr val="FF0000"/>
                </a:solidFill>
              </a:rPr>
              <a:t>should</a:t>
            </a:r>
            <a:r>
              <a:rPr lang="fr-FR" sz="2300" i="1" dirty="0" smtClean="0">
                <a:solidFill>
                  <a:srgbClr val="FF0000"/>
                </a:solidFill>
              </a:rPr>
              <a:t> not </a:t>
            </a:r>
            <a:r>
              <a:rPr lang="fr-FR" sz="2300" i="1" dirty="0" err="1" smtClean="0">
                <a:solidFill>
                  <a:srgbClr val="FF0000"/>
                </a:solidFill>
              </a:rPr>
              <a:t>belong</a:t>
            </a:r>
            <a:r>
              <a:rPr lang="fr-FR" sz="2300" i="1" dirty="0" smtClean="0">
                <a:solidFill>
                  <a:srgbClr val="FF0000"/>
                </a:solidFill>
              </a:rPr>
              <a:t> to </a:t>
            </a:r>
            <a:r>
              <a:rPr lang="fr-FR" sz="2300" i="1" dirty="0" err="1" smtClean="0">
                <a:solidFill>
                  <a:srgbClr val="FF0000"/>
                </a:solidFill>
              </a:rPr>
              <a:t>its</a:t>
            </a:r>
            <a:r>
              <a:rPr lang="fr-FR" sz="2300" i="1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publisher</a:t>
            </a:r>
            <a:r>
              <a:rPr lang="fr-FR" sz="2300" i="1" dirty="0" smtClean="0">
                <a:solidFill>
                  <a:srgbClr val="FF0000"/>
                </a:solidFill>
              </a:rPr>
              <a:t> but to </a:t>
            </a:r>
            <a:r>
              <a:rPr lang="fr-FR" sz="2300" i="1" dirty="0" err="1" smtClean="0">
                <a:solidFill>
                  <a:srgbClr val="FF0000"/>
                </a:solidFill>
              </a:rPr>
              <a:t>its</a:t>
            </a:r>
            <a:r>
              <a:rPr lang="fr-FR" sz="2300" i="1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editorial</a:t>
            </a:r>
            <a:r>
              <a:rPr lang="fr-FR" sz="2300" i="1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board</a:t>
            </a:r>
            <a:r>
              <a:rPr lang="fr-FR" sz="2300" i="1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300" i="1" dirty="0" smtClean="0"/>
              <a:t>The</a:t>
            </a:r>
            <a:r>
              <a:rPr lang="fr-FR" sz="2300" i="1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/>
              <a:t>publishing</a:t>
            </a:r>
            <a:r>
              <a:rPr lang="fr-FR" sz="2300" i="1" dirty="0" smtClean="0"/>
              <a:t> of </a:t>
            </a:r>
            <a:r>
              <a:rPr lang="fr-FR" sz="2300" i="1" dirty="0" err="1" smtClean="0"/>
              <a:t>peer-reviewed</a:t>
            </a:r>
            <a:r>
              <a:rPr lang="fr-FR" sz="2300" i="1" dirty="0" smtClean="0"/>
              <a:t> articles </a:t>
            </a:r>
            <a:r>
              <a:rPr lang="fr-FR" sz="2300" i="1" dirty="0" err="1" smtClean="0"/>
              <a:t>should</a:t>
            </a:r>
            <a:r>
              <a:rPr lang="fr-FR" sz="2300" i="1" dirty="0" smtClean="0"/>
              <a:t> </a:t>
            </a:r>
            <a:r>
              <a:rPr lang="fr-FR" sz="2300" i="1" dirty="0" err="1" smtClean="0"/>
              <a:t>be</a:t>
            </a:r>
            <a:r>
              <a:rPr lang="fr-FR" sz="2300" i="1" dirty="0" smtClean="0"/>
              <a:t> </a:t>
            </a:r>
            <a:r>
              <a:rPr lang="fr-FR" sz="2300" i="1" dirty="0" err="1" smtClean="0"/>
              <a:t>done</a:t>
            </a:r>
            <a:r>
              <a:rPr lang="fr-FR" sz="2300" i="1" dirty="0" smtClean="0"/>
              <a:t> </a:t>
            </a:r>
            <a:r>
              <a:rPr lang="fr-FR" sz="2300" i="1" dirty="0" err="1" smtClean="0"/>
              <a:t>using</a:t>
            </a:r>
            <a:endParaRPr lang="fr-FR" sz="2300" i="1" dirty="0" smtClean="0"/>
          </a:p>
          <a:p>
            <a:pPr algn="ctr"/>
            <a:r>
              <a:rPr lang="fr-FR" sz="2300" i="1" dirty="0" smtClean="0">
                <a:solidFill>
                  <a:srgbClr val="0000FF"/>
                </a:solidFill>
              </a:rPr>
              <a:t>public infrastructures </a:t>
            </a:r>
            <a:r>
              <a:rPr lang="fr-FR" sz="2300" i="1" dirty="0" err="1" smtClean="0">
                <a:solidFill>
                  <a:srgbClr val="0000FF"/>
                </a:solidFill>
              </a:rPr>
              <a:t>from</a:t>
            </a:r>
            <a:r>
              <a:rPr lang="fr-FR" sz="2300" i="1" dirty="0" smtClean="0">
                <a:solidFill>
                  <a:srgbClr val="0000FF"/>
                </a:solidFill>
              </a:rPr>
              <a:t> </a:t>
            </a:r>
            <a:r>
              <a:rPr lang="fr-FR" sz="2300" i="1" dirty="0" err="1" smtClean="0">
                <a:solidFill>
                  <a:srgbClr val="0000FF"/>
                </a:solidFill>
              </a:rPr>
              <a:t>where</a:t>
            </a:r>
            <a:r>
              <a:rPr lang="fr-FR" sz="2300" i="1" dirty="0" smtClean="0">
                <a:solidFill>
                  <a:srgbClr val="0000FF"/>
                </a:solidFill>
              </a:rPr>
              <a:t> articles are accessible online for free</a:t>
            </a:r>
            <a:r>
              <a:rPr lang="fr-FR" sz="2300" dirty="0" smtClean="0"/>
              <a:t>.’</a:t>
            </a:r>
            <a:endParaRPr lang="fr-FR" sz="23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868566" y="4748951"/>
            <a:ext cx="3258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Named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from</a:t>
            </a:r>
            <a:r>
              <a:rPr lang="fr-FR" i="1" dirty="0" smtClean="0">
                <a:latin typeface="Times"/>
              </a:rPr>
              <a:t> the </a:t>
            </a:r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Sutra,</a:t>
            </a:r>
          </a:p>
          <a:p>
            <a:pPr algn="ctr"/>
            <a:r>
              <a:rPr lang="fr-FR" i="1" dirty="0">
                <a:latin typeface="Times"/>
              </a:rPr>
              <a:t>t</a:t>
            </a:r>
            <a:r>
              <a:rPr lang="fr-FR" i="1" dirty="0" smtClean="0">
                <a:latin typeface="Times"/>
              </a:rPr>
              <a:t>he </a:t>
            </a:r>
            <a:r>
              <a:rPr lang="fr-FR" i="1" dirty="0" err="1" smtClean="0">
                <a:latin typeface="Times"/>
              </a:rPr>
              <a:t>earliest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complete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survival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of a </a:t>
            </a:r>
            <a:r>
              <a:rPr lang="fr-FR" i="1" dirty="0" err="1" smtClean="0">
                <a:latin typeface="Times"/>
              </a:rPr>
              <a:t>dated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printed</a:t>
            </a:r>
            <a:r>
              <a:rPr lang="fr-FR" i="1" dirty="0" smtClean="0">
                <a:latin typeface="Times"/>
              </a:rPr>
              <a:t> book,</a:t>
            </a:r>
          </a:p>
          <a:p>
            <a:pPr algn="ctr"/>
            <a:r>
              <a:rPr lang="fr-FR" i="1" dirty="0" smtClean="0">
                <a:latin typeface="Times"/>
              </a:rPr>
              <a:t>China, 11th May 868</a:t>
            </a:r>
            <a:endParaRPr lang="fr-FR" i="1" dirty="0"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72200" y="6011996"/>
            <a:ext cx="25908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British Library, London</a:t>
            </a: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02568" y="2708920"/>
            <a:ext cx="6997824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  Marie Farge, Note for the French </a:t>
            </a:r>
            <a:r>
              <a:rPr lang="fr-FR" i="1" dirty="0" err="1" smtClean="0">
                <a:latin typeface="Times"/>
              </a:rPr>
              <a:t>Minister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Research</a:t>
            </a:r>
            <a:r>
              <a:rPr lang="fr-FR" i="1" dirty="0" smtClean="0">
                <a:latin typeface="Times"/>
              </a:rPr>
              <a:t>,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29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2012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6012160" y="3429000"/>
            <a:ext cx="2971800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In 2012 </a:t>
            </a:r>
            <a:r>
              <a:rPr lang="fr-FR" sz="2400" dirty="0" err="1" smtClean="0">
                <a:solidFill>
                  <a:srgbClr val="FF0000"/>
                </a:solidFill>
              </a:rPr>
              <a:t>CoK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proposed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the</a:t>
            </a:r>
            <a:r>
              <a:rPr lang="fr-FR" sz="2400" dirty="0" smtClean="0"/>
              <a:t> alternative model,</a:t>
            </a:r>
          </a:p>
          <a:p>
            <a:pPr algn="ctr"/>
            <a:r>
              <a:rPr lang="fr-FR" sz="2400" i="1" dirty="0" err="1" smtClean="0">
                <a:solidFill>
                  <a:srgbClr val="FF0000"/>
                </a:solidFill>
              </a:rPr>
              <a:t>Diamond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i="1" dirty="0">
                <a:solidFill>
                  <a:srgbClr val="FF0000"/>
                </a:solidFill>
              </a:rPr>
              <a:t>O</a:t>
            </a:r>
            <a:r>
              <a:rPr lang="fr-FR" sz="2400" i="1" dirty="0" smtClean="0">
                <a:solidFill>
                  <a:srgbClr val="FF0000"/>
                </a:solidFill>
              </a:rPr>
              <a:t>pen </a:t>
            </a:r>
            <a:r>
              <a:rPr lang="fr-FR" sz="2400" i="1" dirty="0">
                <a:solidFill>
                  <a:srgbClr val="FF0000"/>
                </a:solidFill>
              </a:rPr>
              <a:t>A</a:t>
            </a:r>
            <a:r>
              <a:rPr lang="fr-FR" sz="2400" i="1" dirty="0" smtClean="0">
                <a:solidFill>
                  <a:srgbClr val="FF0000"/>
                </a:solidFill>
              </a:rPr>
              <a:t>ccess</a:t>
            </a:r>
            <a:endParaRPr lang="fr-FR" sz="2400" i="1" dirty="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want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recover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control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propose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 Open Access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79512" y="3698067"/>
            <a:ext cx="856895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Editors of a </a:t>
            </a:r>
            <a:r>
              <a:rPr lang="fr-FR" sz="2300" dirty="0" err="1" smtClean="0">
                <a:solidFill>
                  <a:srgbClr val="FF0000"/>
                </a:solidFill>
              </a:rPr>
              <a:t>peer-reviewed</a:t>
            </a:r>
            <a:r>
              <a:rPr lang="fr-FR" sz="2300" dirty="0" smtClean="0">
                <a:solidFill>
                  <a:srgbClr val="FF0000"/>
                </a:solidFill>
              </a:rPr>
              <a:t> journal</a:t>
            </a:r>
            <a:r>
              <a:rPr lang="fr-FR" sz="2300" dirty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collectively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own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its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title</a:t>
            </a:r>
            <a:r>
              <a:rPr lang="fr-FR" sz="2300" dirty="0" smtClean="0">
                <a:solidFill>
                  <a:srgbClr val="FF0000"/>
                </a:solidFill>
              </a:rPr>
              <a:t> and </a:t>
            </a:r>
            <a:r>
              <a:rPr lang="fr-FR" sz="2300" dirty="0" err="1" smtClean="0">
                <a:solidFill>
                  <a:srgbClr val="FF0000"/>
                </a:solidFill>
              </a:rPr>
              <a:t>assets</a:t>
            </a:r>
            <a:r>
              <a:rPr lang="fr-FR" sz="2300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fr-FR" sz="2300" dirty="0" err="1">
                <a:solidFill>
                  <a:srgbClr val="FF0000"/>
                </a:solidFill>
              </a:rPr>
              <a:t>s</a:t>
            </a:r>
            <a:r>
              <a:rPr lang="fr-FR" sz="2300" dirty="0" err="1" smtClean="0">
                <a:solidFill>
                  <a:srgbClr val="FF0000"/>
                </a:solidFill>
              </a:rPr>
              <a:t>ince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they</a:t>
            </a:r>
            <a:r>
              <a:rPr lang="fr-FR" sz="2300" dirty="0" smtClean="0">
                <a:solidFill>
                  <a:srgbClr val="FF0000"/>
                </a:solidFill>
              </a:rPr>
              <a:t> are in charge of </a:t>
            </a:r>
            <a:r>
              <a:rPr lang="fr-FR" sz="2300" dirty="0" err="1" smtClean="0">
                <a:solidFill>
                  <a:srgbClr val="FF0000"/>
                </a:solidFill>
              </a:rPr>
              <a:t>peer-reviewing</a:t>
            </a:r>
            <a:r>
              <a:rPr lang="fr-FR" sz="2300" dirty="0" smtClean="0">
                <a:solidFill>
                  <a:srgbClr val="FF0000"/>
                </a:solidFill>
              </a:rPr>
              <a:t> the </a:t>
            </a:r>
            <a:r>
              <a:rPr lang="fr-FR" sz="2300" dirty="0" err="1" smtClean="0">
                <a:solidFill>
                  <a:srgbClr val="FF0000"/>
                </a:solidFill>
              </a:rPr>
              <a:t>submitted</a:t>
            </a:r>
            <a:r>
              <a:rPr lang="fr-FR" sz="2300" dirty="0" smtClean="0">
                <a:solidFill>
                  <a:srgbClr val="FF0000"/>
                </a:solidFill>
              </a:rPr>
              <a:t> articles</a:t>
            </a:r>
            <a:endParaRPr lang="fr-FR" sz="2300" dirty="0" smtClean="0"/>
          </a:p>
          <a:p>
            <a:pPr algn="ctr"/>
            <a:r>
              <a:rPr lang="fr-FR" sz="2300" dirty="0" smtClean="0">
                <a:solidFill>
                  <a:srgbClr val="000000"/>
                </a:solidFill>
              </a:rPr>
              <a:t>(editors and referees do </a:t>
            </a:r>
            <a:r>
              <a:rPr lang="fr-FR" sz="2300" dirty="0" err="1" smtClean="0">
                <a:solidFill>
                  <a:srgbClr val="000000"/>
                </a:solidFill>
              </a:rPr>
              <a:t>this</a:t>
            </a:r>
            <a:r>
              <a:rPr lang="fr-FR" sz="2300" dirty="0" smtClean="0">
                <a:solidFill>
                  <a:srgbClr val="000000"/>
                </a:solidFill>
              </a:rPr>
              <a:t> for free, as part of </a:t>
            </a:r>
            <a:r>
              <a:rPr lang="fr-FR" sz="2300" dirty="0" err="1" smtClean="0">
                <a:solidFill>
                  <a:srgbClr val="000000"/>
                </a:solidFill>
              </a:rPr>
              <a:t>their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academic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duty</a:t>
            </a:r>
            <a:r>
              <a:rPr lang="fr-FR" sz="2300" dirty="0" smtClean="0"/>
              <a:t>).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743378" y="1554758"/>
            <a:ext cx="5621701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Authors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keep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their</a:t>
            </a:r>
            <a:r>
              <a:rPr lang="fr-FR" sz="2300" dirty="0" smtClean="0">
                <a:solidFill>
                  <a:srgbClr val="28C191"/>
                </a:solidFill>
              </a:rPr>
              <a:t> copyright and </a:t>
            </a:r>
            <a:r>
              <a:rPr lang="fr-FR" sz="2300" dirty="0" err="1" smtClean="0">
                <a:solidFill>
                  <a:srgbClr val="28C191"/>
                </a:solidFill>
              </a:rPr>
              <a:t>allow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their</a:t>
            </a:r>
            <a:r>
              <a:rPr lang="fr-FR" sz="2300" dirty="0" smtClean="0">
                <a:solidFill>
                  <a:srgbClr val="28C191"/>
                </a:solidFill>
              </a:rPr>
              <a:t> articles to </a:t>
            </a:r>
            <a:r>
              <a:rPr lang="fr-FR" sz="2300" dirty="0" err="1" smtClean="0">
                <a:solidFill>
                  <a:srgbClr val="28C191"/>
                </a:solidFill>
              </a:rPr>
              <a:t>be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published</a:t>
            </a:r>
            <a:r>
              <a:rPr lang="fr-FR" sz="2300" dirty="0" smtClean="0">
                <a:solidFill>
                  <a:srgbClr val="28C191"/>
                </a:solidFill>
              </a:rPr>
              <a:t> in Open Access</a:t>
            </a:r>
          </a:p>
          <a:p>
            <a:pPr algn="ctr"/>
            <a:r>
              <a:rPr lang="fr-FR" sz="2300" dirty="0" smtClean="0"/>
              <a:t>(</a:t>
            </a:r>
            <a:r>
              <a:rPr lang="fr-FR" sz="2300" dirty="0" err="1" smtClean="0"/>
              <a:t>under</a:t>
            </a:r>
            <a:r>
              <a:rPr lang="fr-FR" sz="2300" dirty="0" smtClean="0"/>
              <a:t> the </a:t>
            </a:r>
            <a:r>
              <a:rPr lang="fr-FR" sz="2300" dirty="0" err="1" smtClean="0"/>
              <a:t>Creative</a:t>
            </a:r>
            <a:r>
              <a:rPr lang="fr-FR" sz="2300" dirty="0" smtClean="0"/>
              <a:t> Commons </a:t>
            </a:r>
            <a:r>
              <a:rPr lang="fr-FR" sz="2300" dirty="0" err="1" smtClean="0"/>
              <a:t>license</a:t>
            </a:r>
            <a:r>
              <a:rPr lang="fr-FR" sz="2300" dirty="0" smtClean="0"/>
              <a:t> </a:t>
            </a:r>
            <a:r>
              <a:rPr lang="fr-FR" sz="2300" dirty="0" smtClean="0">
                <a:solidFill>
                  <a:srgbClr val="000000"/>
                </a:solidFill>
              </a:rPr>
              <a:t>CC-BY).</a:t>
            </a:r>
            <a:r>
              <a:rPr lang="en-US" sz="2300" dirty="0" smtClean="0">
                <a:solidFill>
                  <a:srgbClr val="000000"/>
                </a:solidFill>
              </a:rPr>
              <a:t> </a:t>
            </a:r>
            <a:endParaRPr lang="fr-FR" sz="23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431066" y="5515198"/>
            <a:ext cx="6405457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Publishers</a:t>
            </a:r>
            <a:r>
              <a:rPr lang="fr-FR" sz="2300" dirty="0" smtClean="0">
                <a:solidFill>
                  <a:srgbClr val="0000FF"/>
                </a:solidFill>
              </a:rPr>
              <a:t> no more </a:t>
            </a:r>
            <a:r>
              <a:rPr lang="fr-FR" sz="2300" dirty="0" err="1" smtClean="0">
                <a:solidFill>
                  <a:srgbClr val="0000FF"/>
                </a:solidFill>
              </a:rPr>
              <a:t>own</a:t>
            </a:r>
            <a:r>
              <a:rPr lang="fr-FR" sz="2300" dirty="0" smtClean="0">
                <a:solidFill>
                  <a:srgbClr val="0000FF"/>
                </a:solidFill>
              </a:rPr>
              <a:t> the </a:t>
            </a:r>
            <a:r>
              <a:rPr lang="fr-FR" sz="2300" dirty="0" err="1" smtClean="0">
                <a:solidFill>
                  <a:srgbClr val="0000FF"/>
                </a:solidFill>
              </a:rPr>
              <a:t>peer-reviewed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journals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endParaRPr lang="fr-FR" sz="2300" dirty="0" smtClean="0">
              <a:solidFill>
                <a:srgbClr val="0000FF"/>
              </a:solidFill>
            </a:endParaRPr>
          </a:p>
          <a:p>
            <a:pPr algn="ctr"/>
            <a:r>
              <a:rPr lang="fr-FR" sz="2300" dirty="0">
                <a:solidFill>
                  <a:srgbClr val="0000FF"/>
                </a:solidFill>
              </a:rPr>
              <a:t>b</a:t>
            </a:r>
            <a:r>
              <a:rPr lang="fr-FR" sz="2300" dirty="0" smtClean="0">
                <a:solidFill>
                  <a:srgbClr val="0000FF"/>
                </a:solidFill>
              </a:rPr>
              <a:t>ut </a:t>
            </a:r>
            <a:r>
              <a:rPr lang="fr-FR" sz="2300" dirty="0" err="1" smtClean="0">
                <a:solidFill>
                  <a:srgbClr val="0000FF"/>
                </a:solidFill>
              </a:rPr>
              <a:t>become</a:t>
            </a:r>
            <a:r>
              <a:rPr lang="fr-FR" sz="2300" dirty="0" smtClean="0">
                <a:solidFill>
                  <a:srgbClr val="0000FF"/>
                </a:solidFill>
              </a:rPr>
              <a:t> service providers to </a:t>
            </a:r>
            <a:r>
              <a:rPr lang="fr-FR" sz="2300" dirty="0" err="1" smtClean="0">
                <a:solidFill>
                  <a:srgbClr val="0000FF"/>
                </a:solidFill>
              </a:rPr>
              <a:t>their</a:t>
            </a:r>
            <a:r>
              <a:rPr lang="fr-FR" sz="2300" dirty="0" smtClean="0">
                <a:solidFill>
                  <a:srgbClr val="0000FF"/>
                </a:solidFill>
              </a:rPr>
              <a:t> editors</a:t>
            </a:r>
            <a:r>
              <a:rPr lang="fr-FR" sz="2300" dirty="0" smtClean="0"/>
              <a:t> </a:t>
            </a:r>
          </a:p>
          <a:p>
            <a:pPr algn="ctr"/>
            <a:r>
              <a:rPr lang="fr-FR" sz="2300" dirty="0" smtClean="0"/>
              <a:t>(</a:t>
            </a:r>
            <a:r>
              <a:rPr lang="fr-FR" sz="2300" dirty="0" err="1" smtClean="0"/>
              <a:t>who</a:t>
            </a:r>
            <a:r>
              <a:rPr lang="fr-FR" sz="2300" dirty="0" smtClean="0"/>
              <a:t> select </a:t>
            </a:r>
            <a:r>
              <a:rPr lang="fr-FR" sz="2300" dirty="0" err="1" smtClean="0"/>
              <a:t>publishers</a:t>
            </a:r>
            <a:r>
              <a:rPr lang="fr-FR" sz="2300" dirty="0" smtClean="0"/>
              <a:t> on a </a:t>
            </a:r>
            <a:r>
              <a:rPr lang="fr-FR" sz="2300" dirty="0" err="1" smtClean="0"/>
              <a:t>competitive</a:t>
            </a:r>
            <a:r>
              <a:rPr lang="fr-FR" sz="2300" dirty="0" smtClean="0"/>
              <a:t> basis).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01836" y="956320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39490" y="3109064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2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39490" y="4861664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3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0" name="ZoneTexte 8"/>
          <p:cNvSpPr txBox="1"/>
          <p:nvPr/>
        </p:nvSpPr>
        <p:spPr>
          <a:xfrm>
            <a:off x="2460848" y="2739732"/>
            <a:ext cx="4343400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"/>
                <a:cs typeface="Times"/>
              </a:rPr>
              <a:t>https://</a:t>
            </a:r>
            <a:r>
              <a:rPr lang="en-US" i="1" dirty="0" err="1">
                <a:latin typeface="Times"/>
                <a:cs typeface="Times"/>
              </a:rPr>
              <a:t>creativecommons.org</a:t>
            </a:r>
            <a:r>
              <a:rPr lang="en-US" i="1" dirty="0">
                <a:latin typeface="Times"/>
                <a:cs typeface="Times"/>
              </a:rPr>
              <a:t>/licenses/</a:t>
            </a:r>
            <a:endParaRPr lang="fr-FR" i="1" dirty="0" smtClean="0">
              <a:latin typeface="Times"/>
              <a:cs typeface="Times"/>
            </a:endParaRP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8520" y="-152400"/>
            <a:ext cx="95770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need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public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54672" y="1211268"/>
            <a:ext cx="86682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>
                <a:solidFill>
                  <a:srgbClr val="28C191"/>
                </a:solidFill>
              </a:rPr>
              <a:t>F</a:t>
            </a:r>
            <a:r>
              <a:rPr lang="fr-FR" sz="2400" dirty="0" err="1" smtClean="0">
                <a:solidFill>
                  <a:srgbClr val="28C191"/>
                </a:solidFill>
              </a:rPr>
              <a:t>unding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agencies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should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provide</a:t>
            </a:r>
            <a:r>
              <a:rPr lang="fr-FR" sz="2400" dirty="0" smtClean="0"/>
              <a:t>, for free to </a:t>
            </a:r>
            <a:r>
              <a:rPr lang="fr-FR" sz="2400" dirty="0" err="1" smtClean="0"/>
              <a:t>researchers</a:t>
            </a:r>
            <a:r>
              <a:rPr lang="fr-FR" sz="2400" dirty="0" smtClean="0"/>
              <a:t>,</a:t>
            </a:r>
          </a:p>
          <a:p>
            <a:pPr algn="ctr"/>
            <a:r>
              <a:rPr lang="fr-FR" sz="2400" dirty="0" err="1" smtClean="0">
                <a:solidFill>
                  <a:srgbClr val="28C191"/>
                </a:solidFill>
              </a:rPr>
              <a:t>publicly-owned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platforms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</a:rPr>
              <a:t>developed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using</a:t>
            </a:r>
            <a:r>
              <a:rPr lang="fr-FR" sz="2400" dirty="0" smtClean="0">
                <a:solidFill>
                  <a:srgbClr val="28C191"/>
                </a:solidFill>
              </a:rPr>
              <a:t> open source software</a:t>
            </a:r>
            <a:r>
              <a:rPr lang="fr-FR" sz="2400" dirty="0" smtClean="0"/>
              <a:t>, </a:t>
            </a:r>
          </a:p>
          <a:p>
            <a:pPr algn="ctr"/>
            <a:r>
              <a:rPr lang="fr-FR" sz="2400" dirty="0"/>
              <a:t>f</a:t>
            </a:r>
            <a:r>
              <a:rPr lang="fr-FR" sz="2400" dirty="0" smtClean="0"/>
              <a:t>or </a:t>
            </a:r>
            <a:r>
              <a:rPr lang="fr-FR" sz="2400" dirty="0" err="1" smtClean="0"/>
              <a:t>peer</a:t>
            </a:r>
            <a:r>
              <a:rPr lang="fr-FR" sz="2400" dirty="0" err="1"/>
              <a:t>-</a:t>
            </a:r>
            <a:r>
              <a:rPr lang="fr-FR" sz="2400" dirty="0" err="1" smtClean="0"/>
              <a:t>reviewing</a:t>
            </a:r>
            <a:r>
              <a:rPr lang="fr-FR" sz="2400" dirty="0" smtClean="0"/>
              <a:t>, </a:t>
            </a:r>
            <a:r>
              <a:rPr lang="fr-FR" sz="2400" dirty="0" err="1" smtClean="0"/>
              <a:t>publishing</a:t>
            </a:r>
            <a:r>
              <a:rPr lang="fr-FR" sz="2400" dirty="0" smtClean="0"/>
              <a:t> and </a:t>
            </a:r>
            <a:r>
              <a:rPr lang="fr-FR" sz="2400" dirty="0" err="1" smtClean="0"/>
              <a:t>archiving</a:t>
            </a:r>
            <a:r>
              <a:rPr lang="fr-FR" sz="2400" dirty="0" smtClean="0"/>
              <a:t> articles and data,</a:t>
            </a:r>
          </a:p>
          <a:p>
            <a:pPr algn="ctr"/>
            <a:r>
              <a:rPr lang="fr-FR" sz="2400" dirty="0" err="1" smtClean="0">
                <a:solidFill>
                  <a:srgbClr val="28C191"/>
                </a:solidFill>
              </a:rPr>
              <a:t>with</a:t>
            </a:r>
            <a:r>
              <a:rPr lang="fr-FR" sz="2400" dirty="0" smtClean="0">
                <a:solidFill>
                  <a:srgbClr val="28C191"/>
                </a:solidFill>
              </a:rPr>
              <a:t> the help of </a:t>
            </a:r>
            <a:r>
              <a:rPr lang="fr-FR" sz="2400" dirty="0" err="1" smtClean="0">
                <a:solidFill>
                  <a:srgbClr val="28C191"/>
                </a:solidFill>
              </a:rPr>
              <a:t>librarians</a:t>
            </a:r>
            <a:r>
              <a:rPr lang="fr-FR" sz="2400" dirty="0" smtClean="0">
                <a:solidFill>
                  <a:srgbClr val="28C191"/>
                </a:solidFill>
              </a:rPr>
              <a:t> and of </a:t>
            </a:r>
            <a:r>
              <a:rPr lang="fr-FR" sz="2400" dirty="0" err="1" smtClean="0">
                <a:solidFill>
                  <a:srgbClr val="28C191"/>
                </a:solidFill>
              </a:rPr>
              <a:t>publishers</a:t>
            </a:r>
            <a:r>
              <a:rPr lang="fr-FR" sz="2400" dirty="0" smtClean="0">
                <a:solidFill>
                  <a:srgbClr val="28C191"/>
                </a:solidFill>
              </a:rPr>
              <a:t> (as </a:t>
            </a:r>
            <a:r>
              <a:rPr lang="fr-FR" sz="2400" dirty="0" err="1" smtClean="0">
                <a:solidFill>
                  <a:srgbClr val="28C191"/>
                </a:solidFill>
              </a:rPr>
              <a:t>subcontractors</a:t>
            </a:r>
            <a:r>
              <a:rPr lang="fr-FR" sz="2400" dirty="0" smtClean="0">
                <a:solidFill>
                  <a:srgbClr val="28C191"/>
                </a:solidFill>
              </a:rPr>
              <a:t>)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116584" y="4484727"/>
            <a:ext cx="88646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0000FF"/>
                </a:solidFill>
              </a:rPr>
              <a:t>Funding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agencies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would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/>
              <a:t>thus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control the </a:t>
            </a:r>
            <a:r>
              <a:rPr lang="fr-FR" sz="2400" dirty="0" err="1" smtClean="0">
                <a:solidFill>
                  <a:srgbClr val="0000FF"/>
                </a:solidFill>
              </a:rPr>
              <a:t>quality</a:t>
            </a:r>
            <a:r>
              <a:rPr lang="fr-FR" sz="2400" dirty="0" smtClean="0">
                <a:solidFill>
                  <a:srgbClr val="0000FF"/>
                </a:solidFill>
              </a:rPr>
              <a:t> of </a:t>
            </a:r>
            <a:r>
              <a:rPr lang="fr-FR" sz="2400" dirty="0" err="1" smtClean="0">
                <a:solidFill>
                  <a:srgbClr val="0000FF"/>
                </a:solidFill>
              </a:rPr>
              <a:t>peer-reviewing</a:t>
            </a:r>
            <a:r>
              <a:rPr lang="fr-FR" sz="2400" dirty="0" smtClean="0">
                <a:solidFill>
                  <a:srgbClr val="0000FF"/>
                </a:solidFill>
              </a:rPr>
              <a:t>,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by </a:t>
            </a:r>
            <a:r>
              <a:rPr lang="fr-FR" sz="2400" dirty="0" err="1" smtClean="0">
                <a:solidFill>
                  <a:srgbClr val="000000"/>
                </a:solidFill>
              </a:rPr>
              <a:t>selecting</a:t>
            </a:r>
            <a:r>
              <a:rPr lang="fr-FR" sz="2400" dirty="0" smtClean="0">
                <a:solidFill>
                  <a:srgbClr val="000000"/>
                </a:solidFill>
              </a:rPr>
              <a:t> the </a:t>
            </a:r>
            <a:r>
              <a:rPr lang="fr-FR" sz="2400" dirty="0" err="1" smtClean="0">
                <a:solidFill>
                  <a:srgbClr val="000000"/>
                </a:solidFill>
              </a:rPr>
              <a:t>journals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having</a:t>
            </a:r>
            <a:r>
              <a:rPr lang="fr-FR" sz="2400" dirty="0" smtClean="0">
                <a:solidFill>
                  <a:srgbClr val="000000"/>
                </a:solidFill>
              </a:rPr>
              <a:t> good practices and </a:t>
            </a:r>
            <a:r>
              <a:rPr lang="fr-FR" sz="2400" dirty="0" err="1" smtClean="0">
                <a:solidFill>
                  <a:srgbClr val="000000"/>
                </a:solidFill>
              </a:rPr>
              <a:t>reputable</a:t>
            </a:r>
            <a:r>
              <a:rPr lang="fr-FR" sz="2400" dirty="0" smtClean="0">
                <a:solidFill>
                  <a:srgbClr val="000000"/>
                </a:solidFill>
              </a:rPr>
              <a:t> editors</a:t>
            </a:r>
            <a:r>
              <a:rPr lang="fr-FR" sz="2400" dirty="0"/>
              <a:t>.</a:t>
            </a:r>
            <a:r>
              <a:rPr lang="fr-FR" sz="2400" dirty="0" smtClean="0"/>
              <a:t> 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 </a:t>
            </a:r>
            <a:endParaRPr lang="en-US" sz="2400" dirty="0"/>
          </a:p>
        </p:txBody>
      </p:sp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287507" y="5550331"/>
            <a:ext cx="860253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/>
              <a:t>Such</a:t>
            </a:r>
            <a:r>
              <a:rPr lang="fr-FR" sz="2400" dirty="0" smtClean="0"/>
              <a:t> </a:t>
            </a:r>
            <a:r>
              <a:rPr lang="fr-FR" sz="2400" dirty="0" err="1" smtClean="0"/>
              <a:t>publishing</a:t>
            </a:r>
            <a:r>
              <a:rPr lang="fr-FR" sz="2400" dirty="0" smtClean="0"/>
              <a:t> </a:t>
            </a:r>
            <a:r>
              <a:rPr lang="fr-FR" sz="2400" dirty="0" err="1"/>
              <a:t>platforms</a:t>
            </a:r>
            <a:r>
              <a:rPr lang="fr-FR" sz="2400" dirty="0"/>
              <a:t> </a:t>
            </a:r>
            <a:r>
              <a:rPr lang="fr-FR" sz="2400" dirty="0" err="1"/>
              <a:t>would</a:t>
            </a:r>
            <a:r>
              <a:rPr lang="fr-FR" sz="2400" dirty="0"/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give</a:t>
            </a:r>
            <a:r>
              <a:rPr lang="fr-FR" sz="2400" dirty="0" smtClean="0">
                <a:solidFill>
                  <a:srgbClr val="FF0000"/>
                </a:solidFill>
              </a:rPr>
              <a:t> the chance to </a:t>
            </a:r>
            <a:r>
              <a:rPr lang="fr-FR" sz="2400" dirty="0" err="1">
                <a:solidFill>
                  <a:srgbClr val="FF0000"/>
                </a:solidFill>
              </a:rPr>
              <a:t>researchers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to </a:t>
            </a:r>
            <a:r>
              <a:rPr lang="fr-FR" sz="2400" dirty="0" err="1" smtClean="0">
                <a:solidFill>
                  <a:srgbClr val="FF0000"/>
                </a:solidFill>
              </a:rPr>
              <a:t>experiment</a:t>
            </a:r>
            <a:r>
              <a:rPr lang="fr-FR" sz="2400" dirty="0" smtClean="0">
                <a:solidFill>
                  <a:srgbClr val="FF0000"/>
                </a:solidFill>
              </a:rPr>
              <a:t> new </a:t>
            </a:r>
            <a:r>
              <a:rPr lang="fr-FR" sz="2400" dirty="0" err="1">
                <a:solidFill>
                  <a:srgbClr val="FF0000"/>
                </a:solidFill>
              </a:rPr>
              <a:t>ways</a:t>
            </a:r>
            <a:r>
              <a:rPr lang="fr-FR" sz="2400" dirty="0">
                <a:solidFill>
                  <a:srgbClr val="FF0000"/>
                </a:solidFill>
              </a:rPr>
              <a:t> of </a:t>
            </a:r>
            <a:r>
              <a:rPr lang="fr-FR" sz="2400" dirty="0" err="1" smtClean="0">
                <a:solidFill>
                  <a:srgbClr val="FF0000"/>
                </a:solidFill>
              </a:rPr>
              <a:t>publishing</a:t>
            </a:r>
            <a:r>
              <a:rPr lang="fr-FR" sz="2400" dirty="0"/>
              <a:t> </a:t>
            </a:r>
            <a:r>
              <a:rPr lang="fr-FR" sz="2400" dirty="0" smtClean="0"/>
              <a:t>(</a:t>
            </a:r>
            <a:r>
              <a:rPr lang="fr-FR" sz="2400" i="1" dirty="0" err="1" smtClean="0"/>
              <a:t>e.g</a:t>
            </a:r>
            <a:r>
              <a:rPr lang="fr-FR" sz="2400" dirty="0"/>
              <a:t>., open </a:t>
            </a:r>
            <a:r>
              <a:rPr lang="fr-FR" sz="2400" dirty="0" err="1"/>
              <a:t>peer-</a:t>
            </a:r>
            <a:r>
              <a:rPr lang="fr-FR" sz="2400" dirty="0" err="1" smtClean="0"/>
              <a:t>reviewing</a:t>
            </a:r>
            <a:r>
              <a:rPr lang="fr-FR" sz="2400" dirty="0" smtClean="0"/>
              <a:t>).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87507" y="3030051"/>
            <a:ext cx="8602535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>
                <a:solidFill>
                  <a:srgbClr val="0000FF"/>
                </a:solidFill>
              </a:rPr>
              <a:t>Anyone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from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anywhere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would</a:t>
            </a:r>
            <a:r>
              <a:rPr lang="fr-FR" sz="2400" dirty="0" smtClean="0">
                <a:solidFill>
                  <a:srgbClr val="0000FF"/>
                </a:solidFill>
              </a:rPr>
              <a:t> have </a:t>
            </a:r>
            <a:r>
              <a:rPr lang="fr-FR" sz="2400" dirty="0" smtClean="0">
                <a:solidFill>
                  <a:srgbClr val="FF0000"/>
                </a:solidFill>
              </a:rPr>
              <a:t>free </a:t>
            </a:r>
            <a:r>
              <a:rPr lang="fr-FR" sz="2400" dirty="0">
                <a:solidFill>
                  <a:srgbClr val="FF0000"/>
                </a:solidFill>
              </a:rPr>
              <a:t>(gratis and libre) </a:t>
            </a:r>
            <a:r>
              <a:rPr lang="fr-FR" sz="2400" dirty="0" err="1" smtClean="0">
                <a:solidFill>
                  <a:srgbClr val="FF0000"/>
                </a:solidFill>
              </a:rPr>
              <a:t>access</a:t>
            </a:r>
            <a:r>
              <a:rPr lang="fr-FR" sz="2400" dirty="0" smtClean="0">
                <a:solidFill>
                  <a:srgbClr val="FF0000"/>
                </a:solidFill>
              </a:rPr>
              <a:t> to  </a:t>
            </a:r>
            <a:r>
              <a:rPr lang="fr-FR" sz="2400" dirty="0" err="1">
                <a:solidFill>
                  <a:srgbClr val="FF0000"/>
                </a:solidFill>
              </a:rPr>
              <a:t>peer-reviewed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publications</a:t>
            </a:r>
            <a:r>
              <a:rPr lang="fr-FR" sz="2400" dirty="0" smtClean="0"/>
              <a:t> (</a:t>
            </a:r>
            <a:r>
              <a:rPr lang="fr-FR" sz="2400" i="1" dirty="0" smtClean="0"/>
              <a:t>e.g.</a:t>
            </a:r>
            <a:r>
              <a:rPr lang="fr-FR" sz="2400" dirty="0" smtClean="0"/>
              <a:t>,</a:t>
            </a:r>
            <a:r>
              <a:rPr lang="fr-FR" sz="2400" dirty="0"/>
              <a:t> </a:t>
            </a:r>
            <a:r>
              <a:rPr lang="fr-FR" sz="2400" dirty="0" smtClean="0"/>
              <a:t>articles, data, codes, </a:t>
            </a:r>
            <a:r>
              <a:rPr lang="fr-FR" sz="2400" dirty="0" err="1" smtClean="0"/>
              <a:t>videos</a:t>
            </a:r>
            <a:r>
              <a:rPr lang="fr-FR" sz="2400" dirty="0" smtClean="0"/>
              <a:t>)</a:t>
            </a:r>
            <a:endParaRPr lang="fr-FR" sz="2400" dirty="0"/>
          </a:p>
          <a:p>
            <a:pPr algn="ctr"/>
            <a:r>
              <a:rPr lang="fr-FR" sz="2400" dirty="0" err="1">
                <a:solidFill>
                  <a:srgbClr val="FF0000"/>
                </a:solidFill>
              </a:rPr>
              <a:t>w</a:t>
            </a:r>
            <a:r>
              <a:rPr lang="fr-FR" sz="2400" dirty="0" err="1" smtClean="0">
                <a:solidFill>
                  <a:srgbClr val="FF0000"/>
                </a:solidFill>
              </a:rPr>
              <a:t>ithout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researchers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having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>
                <a:solidFill>
                  <a:srgbClr val="FF0000"/>
                </a:solidFill>
              </a:rPr>
              <a:t>to </a:t>
            </a:r>
            <a:r>
              <a:rPr lang="fr-FR" sz="2400" dirty="0" err="1">
                <a:solidFill>
                  <a:srgbClr val="FF0000"/>
                </a:solidFill>
              </a:rPr>
              <a:t>pay</a:t>
            </a:r>
            <a:r>
              <a:rPr lang="fr-FR" sz="2400" dirty="0">
                <a:solidFill>
                  <a:srgbClr val="FF0000"/>
                </a:solidFill>
              </a:rPr>
              <a:t> to </a:t>
            </a:r>
            <a:r>
              <a:rPr lang="fr-FR" sz="2400" dirty="0" err="1">
                <a:solidFill>
                  <a:srgbClr val="FF0000"/>
                </a:solidFill>
              </a:rPr>
              <a:t>publish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their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results</a:t>
            </a:r>
            <a:r>
              <a:rPr lang="fr-FR" sz="2400" dirty="0"/>
              <a:t>.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0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4743</TotalTime>
  <Words>1872</Words>
  <Application>Microsoft Macintosh PowerPoint</Application>
  <PresentationFormat>On-screen Show (4:3)</PresentationFormat>
  <Paragraphs>342</Paragraphs>
  <Slides>31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Thème Office</vt:lpstr>
      <vt:lpstr>Equation</vt:lpstr>
      <vt:lpstr>…quation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540</cp:revision>
  <cp:lastPrinted>2018-05-03T19:21:50Z</cp:lastPrinted>
  <dcterms:created xsi:type="dcterms:W3CDTF">2016-05-09T15:32:15Z</dcterms:created>
  <dcterms:modified xsi:type="dcterms:W3CDTF">2019-04-17T14:57:34Z</dcterms:modified>
</cp:coreProperties>
</file>