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7" r:id="rId2"/>
    <p:sldId id="377" r:id="rId3"/>
    <p:sldId id="403" r:id="rId4"/>
    <p:sldId id="359" r:id="rId5"/>
    <p:sldId id="378" r:id="rId6"/>
    <p:sldId id="409" r:id="rId7"/>
    <p:sldId id="387" r:id="rId8"/>
    <p:sldId id="379" r:id="rId9"/>
    <p:sldId id="435" r:id="rId10"/>
    <p:sldId id="256" r:id="rId11"/>
    <p:sldId id="434" r:id="rId12"/>
    <p:sldId id="442" r:id="rId13"/>
    <p:sldId id="404" r:id="rId14"/>
    <p:sldId id="436" r:id="rId15"/>
    <p:sldId id="426" r:id="rId16"/>
    <p:sldId id="437" r:id="rId17"/>
    <p:sldId id="439" r:id="rId18"/>
    <p:sldId id="438" r:id="rId19"/>
    <p:sldId id="293" r:id="rId20"/>
    <p:sldId id="413" r:id="rId21"/>
    <p:sldId id="341" r:id="rId22"/>
    <p:sldId id="414" r:id="rId23"/>
    <p:sldId id="358" r:id="rId24"/>
    <p:sldId id="297" r:id="rId25"/>
    <p:sldId id="298" r:id="rId26"/>
    <p:sldId id="299" r:id="rId27"/>
    <p:sldId id="417" r:id="rId28"/>
    <p:sldId id="418" r:id="rId29"/>
    <p:sldId id="419" r:id="rId30"/>
    <p:sldId id="420" r:id="rId31"/>
    <p:sldId id="421" r:id="rId32"/>
    <p:sldId id="422" r:id="rId33"/>
    <p:sldId id="423" r:id="rId34"/>
    <p:sldId id="443" r:id="rId35"/>
    <p:sldId id="444" r:id="rId36"/>
    <p:sldId id="445" r:id="rId37"/>
    <p:sldId id="432" r:id="rId38"/>
    <p:sldId id="366" r:id="rId39"/>
    <p:sldId id="446" r:id="rId40"/>
    <p:sldId id="447" r:id="rId41"/>
    <p:sldId id="425" r:id="rId42"/>
    <p:sldId id="428" r:id="rId43"/>
    <p:sldId id="427" r:id="rId44"/>
    <p:sldId id="385" r:id="rId45"/>
    <p:sldId id="386" r:id="rId46"/>
    <p:sldId id="376" r:id="rId4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AD9326C-D47A-0C40-B0D4-262EF9313A1C}">
          <p14:sldIdLst>
            <p14:sldId id="257"/>
            <p14:sldId id="377"/>
            <p14:sldId id="403"/>
            <p14:sldId id="359"/>
            <p14:sldId id="378"/>
            <p14:sldId id="409"/>
            <p14:sldId id="387"/>
            <p14:sldId id="379"/>
            <p14:sldId id="435"/>
            <p14:sldId id="256"/>
            <p14:sldId id="434"/>
            <p14:sldId id="442"/>
            <p14:sldId id="404"/>
            <p14:sldId id="436"/>
          </p14:sldIdLst>
        </p14:section>
        <p14:section name="Untitled Section" id="{A3E5495C-A597-2D4A-B26B-FE96549CFF23}">
          <p14:sldIdLst>
            <p14:sldId id="426"/>
            <p14:sldId id="437"/>
            <p14:sldId id="439"/>
            <p14:sldId id="438"/>
            <p14:sldId id="293"/>
            <p14:sldId id="413"/>
            <p14:sldId id="341"/>
            <p14:sldId id="414"/>
            <p14:sldId id="358"/>
            <p14:sldId id="297"/>
            <p14:sldId id="298"/>
            <p14:sldId id="299"/>
            <p14:sldId id="417"/>
            <p14:sldId id="418"/>
            <p14:sldId id="419"/>
            <p14:sldId id="420"/>
            <p14:sldId id="421"/>
            <p14:sldId id="422"/>
            <p14:sldId id="423"/>
            <p14:sldId id="443"/>
            <p14:sldId id="444"/>
            <p14:sldId id="445"/>
            <p14:sldId id="432"/>
            <p14:sldId id="366"/>
            <p14:sldId id="446"/>
            <p14:sldId id="447"/>
            <p14:sldId id="425"/>
            <p14:sldId id="428"/>
            <p14:sldId id="427"/>
            <p14:sldId id="385"/>
            <p14:sldId id="386"/>
            <p14:sldId id="37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B679D"/>
    <a:srgbClr val="3F6DA6"/>
    <a:srgbClr val="4373AF"/>
    <a:srgbClr val="4A7DBC"/>
    <a:srgbClr val="38E3E3"/>
    <a:srgbClr val="3AEBEB"/>
    <a:srgbClr val="33CCCC"/>
    <a:srgbClr val="EDEDED"/>
    <a:srgbClr val="28C191"/>
    <a:srgbClr val="0DA1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73" d="100"/>
          <a:sy n="73" d="100"/>
        </p:scale>
        <p:origin x="-13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9D89C3-1502-5142-AD47-E5B62E4248A6}" type="datetimeFigureOut">
              <a:rPr lang="fr-FR" smtClean="0"/>
              <a:pPr/>
              <a:t>15/06/18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555D92-CA1A-2941-AA91-2FE7817B7AB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1275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17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18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4675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15/06/18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15/06/18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15/06/18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15/06/18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15/06/18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15/06/18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15/06/18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15/06/18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15/06/18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15/06/18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15/06/18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63F1F-BA63-654D-9C1F-CD8BAAB33F51}" type="datetimeFigureOut">
              <a:rPr lang="fr-FR" smtClean="0"/>
              <a:pPr/>
              <a:t>15/06/18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jpeg"/><Relationship Id="rId6" Type="http://schemas.openxmlformats.org/officeDocument/2006/relationships/image" Target="../media/image27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image" Target="../media/image43.png"/><Relationship Id="rId11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7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5.png"/><Relationship Id="rId12" Type="http://schemas.openxmlformats.org/officeDocument/2006/relationships/image" Target="../media/image86.png"/><Relationship Id="rId13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2.png"/><Relationship Id="rId9" Type="http://schemas.openxmlformats.org/officeDocument/2006/relationships/image" Target="../media/image83.png"/><Relationship Id="rId10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23832" y="4301515"/>
            <a:ext cx="6224768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sz="2700" b="1" dirty="0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Marie </a:t>
            </a:r>
            <a:r>
              <a:rPr lang="en-US" sz="2700" b="1" dirty="0" err="1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Farge</a:t>
            </a:r>
            <a:r>
              <a:rPr lang="en-US" sz="2700" b="1" dirty="0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 </a:t>
            </a:r>
          </a:p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sz="2300" dirty="0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CNRS-INSMI et</a:t>
            </a:r>
            <a:r>
              <a:rPr lang="en-US" sz="2300" dirty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en-US" sz="2300" dirty="0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ENS Paris</a:t>
            </a:r>
          </a:p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endParaRPr lang="en-US" sz="2300" i="1" dirty="0" smtClean="0">
              <a:solidFill>
                <a:srgbClr val="0000FF"/>
              </a:solidFill>
              <a:ea typeface="Times New Roman" pitchFamily="-102" charset="0"/>
              <a:cs typeface="Times New Roman" pitchFamily="-10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07250" y="5809327"/>
            <a:ext cx="5124563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300" i="1" dirty="0" err="1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Institut</a:t>
            </a:r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de </a:t>
            </a:r>
            <a:r>
              <a:rPr lang="it-IT" sz="2300" i="1" dirty="0" err="1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Mathématiques</a:t>
            </a:r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de Marseille</a:t>
            </a:r>
          </a:p>
          <a:p>
            <a:pPr algn="ctr"/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300" i="1" dirty="0" err="1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Colloquium</a:t>
            </a:r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300" i="1" dirty="0" err="1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du</a:t>
            </a:r>
            <a:r>
              <a:rPr lang="it-IT" sz="2300" i="1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15 </a:t>
            </a:r>
            <a:r>
              <a:rPr lang="it-IT" sz="2300" i="1" dirty="0" err="1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Juin</a:t>
            </a:r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2018</a:t>
            </a:r>
            <a:endParaRPr lang="it-IT" sz="2300" i="1" dirty="0">
              <a:solidFill>
                <a:srgbClr val="28C191"/>
              </a:solidFill>
              <a:ea typeface="Times New Roman" pitchFamily="-102" charset="0"/>
              <a:cs typeface="Times New Roman" pitchFamily="-102" charset="0"/>
            </a:endParaRPr>
          </a:p>
          <a:p>
            <a:pPr algn="ctr"/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</a:t>
            </a:r>
          </a:p>
          <a:p>
            <a:pPr algn="ctr"/>
            <a:endParaRPr lang="fr-FR" sz="2300" dirty="0" smtClean="0">
              <a:solidFill>
                <a:srgbClr val="28C191"/>
              </a:solidFill>
            </a:endParaRPr>
          </a:p>
        </p:txBody>
      </p:sp>
      <p:sp>
        <p:nvSpPr>
          <p:cNvPr id="22" name="ZoneTexte 14"/>
          <p:cNvSpPr txBox="1">
            <a:spLocks noChangeArrowheads="1"/>
          </p:cNvSpPr>
          <p:nvPr/>
        </p:nvSpPr>
        <p:spPr bwMode="auto">
          <a:xfrm>
            <a:off x="1096359" y="1844824"/>
            <a:ext cx="7392788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300" b="1" dirty="0" smtClean="0">
                <a:solidFill>
                  <a:srgbClr val="FF0000"/>
                </a:solidFill>
                <a:latin typeface="Calibri"/>
              </a:rPr>
              <a:t> Comment faire évoluer </a:t>
            </a:r>
          </a:p>
          <a:p>
            <a:pPr algn="ctr"/>
            <a:r>
              <a:rPr lang="fr-FR" sz="3300" b="1" dirty="0" smtClean="0">
                <a:solidFill>
                  <a:srgbClr val="FF0000"/>
                </a:solidFill>
                <a:latin typeface="Calibri"/>
              </a:rPr>
              <a:t>le système de publication académique</a:t>
            </a:r>
          </a:p>
          <a:p>
            <a:pPr algn="ctr"/>
            <a:r>
              <a:rPr lang="fr-FR" sz="3300" b="1" dirty="0">
                <a:solidFill>
                  <a:srgbClr val="FF0000"/>
                </a:solidFill>
                <a:latin typeface="Calibri"/>
              </a:rPr>
              <a:t>e</a:t>
            </a:r>
            <a:r>
              <a:rPr lang="fr-FR" sz="3300" b="1" dirty="0" smtClean="0">
                <a:solidFill>
                  <a:srgbClr val="FF0000"/>
                </a:solidFill>
                <a:latin typeface="Calibri"/>
              </a:rPr>
              <a:t>n faisant passer l’intérêt des chercheurs</a:t>
            </a:r>
          </a:p>
          <a:p>
            <a:pPr algn="ctr"/>
            <a:r>
              <a:rPr lang="fr-FR" sz="3300" b="1" dirty="0">
                <a:solidFill>
                  <a:srgbClr val="FF0000"/>
                </a:solidFill>
                <a:latin typeface="Calibri"/>
              </a:rPr>
              <a:t>d</a:t>
            </a:r>
            <a:r>
              <a:rPr lang="fr-FR" sz="3300" b="1" dirty="0" smtClean="0">
                <a:solidFill>
                  <a:srgbClr val="FF0000"/>
                </a:solidFill>
                <a:latin typeface="Calibri"/>
              </a:rPr>
              <a:t>evant celui des maisons d’édition?</a:t>
            </a:r>
          </a:p>
        </p:txBody>
      </p:sp>
      <p:pic>
        <p:nvPicPr>
          <p:cNvPr id="5" name="Picture 10" descr="0_LMD_n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815" y="76200"/>
            <a:ext cx="1029785" cy="1029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ENS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1" y="35075"/>
            <a:ext cx="838200" cy="1184125"/>
          </a:xfrm>
          <a:prstGeom prst="rect">
            <a:avLst/>
          </a:prstGeom>
        </p:spPr>
      </p:pic>
      <p:pic>
        <p:nvPicPr>
          <p:cNvPr id="7" name="Image 6" descr="CNRS_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152400"/>
            <a:ext cx="990600" cy="990600"/>
          </a:xfrm>
          <a:prstGeom prst="rect">
            <a:avLst/>
          </a:prstGeom>
        </p:spPr>
      </p:pic>
      <p:pic>
        <p:nvPicPr>
          <p:cNvPr id="9" name="Image 8" descr="LogoUPMC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16" y="152399"/>
            <a:ext cx="1904984" cy="953585"/>
          </a:xfrm>
          <a:prstGeom prst="rect">
            <a:avLst/>
          </a:prstGeom>
        </p:spPr>
      </p:pic>
      <p:pic>
        <p:nvPicPr>
          <p:cNvPr id="12" name="Image 11" descr="PSL_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0" y="227199"/>
            <a:ext cx="1513640" cy="763401"/>
          </a:xfrm>
          <a:prstGeom prst="rect">
            <a:avLst/>
          </a:prstGeom>
        </p:spPr>
      </p:pic>
      <p:cxnSp>
        <p:nvCxnSpPr>
          <p:cNvPr id="14" name="直線コネクタ 14"/>
          <p:cNvCxnSpPr>
            <a:cxnSpLocks noChangeShapeType="1"/>
          </p:cNvCxnSpPr>
          <p:nvPr/>
        </p:nvCxnSpPr>
        <p:spPr bwMode="auto">
          <a:xfrm>
            <a:off x="0" y="1371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2" name="Picture 1" descr="CC-B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904382"/>
            <a:ext cx="6696744" cy="3388714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-684584" y="-162272"/>
            <a:ext cx="1044116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L’auteur-payeur (Gold OA) est dangereux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79512" y="3851756"/>
            <a:ext cx="2876772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www.worldmapper.org</a:t>
            </a:r>
            <a:endParaRPr lang="fr-FR" i="1" dirty="0" smtClean="0">
              <a:latin typeface="Times"/>
            </a:endParaRPr>
          </a:p>
          <a:p>
            <a:endParaRPr lang="fr-FR" i="1" dirty="0">
              <a:latin typeface="Times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23528" y="6381328"/>
            <a:ext cx="2876772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www.scimagoir.com</a:t>
            </a:r>
            <a:endParaRPr lang="fr-FR" i="1" dirty="0" smtClean="0">
              <a:latin typeface="Times"/>
            </a:endParaRPr>
          </a:p>
          <a:p>
            <a:endParaRPr lang="fr-FR" i="1" dirty="0">
              <a:latin typeface="Time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3" y="2708920"/>
            <a:ext cx="287677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/>
              <a:t>Nombre</a:t>
            </a:r>
            <a:r>
              <a:rPr lang="en-US" i="1" dirty="0" smtClean="0"/>
              <a:t> </a:t>
            </a:r>
            <a:r>
              <a:rPr lang="en-US" i="1" dirty="0" err="1" smtClean="0"/>
              <a:t>d’articles</a:t>
            </a:r>
            <a:r>
              <a:rPr lang="en-US" i="1" dirty="0" smtClean="0"/>
              <a:t> de </a:t>
            </a:r>
            <a:r>
              <a:rPr lang="en-US" i="1" dirty="0" err="1" smtClean="0"/>
              <a:t>recherche</a:t>
            </a:r>
            <a:r>
              <a:rPr lang="en-US" i="1" dirty="0" smtClean="0"/>
              <a:t> </a:t>
            </a:r>
            <a:r>
              <a:rPr lang="en-US" i="1" dirty="0" err="1" smtClean="0"/>
              <a:t>publiés</a:t>
            </a:r>
            <a:r>
              <a:rPr lang="en-US" i="1" dirty="0" smtClean="0"/>
              <a:t> </a:t>
            </a:r>
            <a:r>
              <a:rPr lang="en-US" i="1" dirty="0" err="1" smtClean="0"/>
              <a:t>divisé</a:t>
            </a:r>
            <a:endParaRPr lang="en-US" i="1" dirty="0" smtClean="0"/>
          </a:p>
          <a:p>
            <a:pPr algn="ctr"/>
            <a:r>
              <a:rPr lang="en-US" i="1" dirty="0"/>
              <a:t>p</a:t>
            </a:r>
            <a:r>
              <a:rPr lang="en-US" i="1" dirty="0" smtClean="0"/>
              <a:t>ar le </a:t>
            </a:r>
            <a:r>
              <a:rPr lang="en-US" i="1" dirty="0" err="1" smtClean="0"/>
              <a:t>nombre</a:t>
            </a:r>
            <a:r>
              <a:rPr lang="en-US" i="1" dirty="0" smtClean="0"/>
              <a:t> </a:t>
            </a:r>
            <a:r>
              <a:rPr lang="en-US" i="1" dirty="0" err="1" smtClean="0"/>
              <a:t>d’habitants</a:t>
            </a:r>
            <a:r>
              <a:rPr lang="en-US" i="1" dirty="0" smtClean="0"/>
              <a:t> </a:t>
            </a:r>
          </a:p>
          <a:p>
            <a:pPr algn="ctr"/>
            <a:r>
              <a:rPr lang="en-US" i="1" dirty="0"/>
              <a:t>d</a:t>
            </a:r>
            <a:r>
              <a:rPr lang="en-US" i="1" dirty="0" smtClean="0"/>
              <a:t>e </a:t>
            </a:r>
            <a:r>
              <a:rPr lang="en-US" i="1" dirty="0" err="1" smtClean="0"/>
              <a:t>chaque</a:t>
            </a:r>
            <a:r>
              <a:rPr lang="en-US" i="1" dirty="0" smtClean="0"/>
              <a:t> pays</a:t>
            </a:r>
          </a:p>
        </p:txBody>
      </p:sp>
      <p:sp>
        <p:nvSpPr>
          <p:cNvPr id="15" name="ZoneTexte 14"/>
          <p:cNvSpPr txBox="1">
            <a:spLocks noChangeArrowheads="1"/>
          </p:cNvSpPr>
          <p:nvPr/>
        </p:nvSpPr>
        <p:spPr bwMode="auto">
          <a:xfrm>
            <a:off x="1944216" y="4293096"/>
            <a:ext cx="1331640" cy="18722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fr-FR" sz="2300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293096"/>
            <a:ext cx="436014" cy="20334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222" y="4293096"/>
            <a:ext cx="3198762" cy="2033414"/>
          </a:xfrm>
          <a:prstGeom prst="rect">
            <a:avLst/>
          </a:prstGeom>
        </p:spPr>
      </p:pic>
      <p:sp>
        <p:nvSpPr>
          <p:cNvPr id="16" name="ZoneTexte 14"/>
          <p:cNvSpPr txBox="1">
            <a:spLocks noChangeArrowheads="1"/>
          </p:cNvSpPr>
          <p:nvPr/>
        </p:nvSpPr>
        <p:spPr bwMode="auto">
          <a:xfrm>
            <a:off x="3563888" y="4525377"/>
            <a:ext cx="4526159" cy="221599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latin typeface="Calibri"/>
              </a:rPr>
              <a:t>Si 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les chercheurs doivent payer</a:t>
            </a:r>
          </a:p>
          <a:p>
            <a:pPr algn="ctr"/>
            <a:r>
              <a:rPr lang="fr-FR" sz="2300" dirty="0">
                <a:solidFill>
                  <a:srgbClr val="FF0000"/>
                </a:solidFill>
                <a:latin typeface="Calibri"/>
              </a:rPr>
              <a:t>l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es maisons d’édition pour publier</a:t>
            </a:r>
          </a:p>
          <a:p>
            <a:pPr algn="ctr"/>
            <a:r>
              <a:rPr lang="fr-FR" sz="2300" dirty="0">
                <a:solidFill>
                  <a:srgbClr val="FF0000"/>
                </a:solidFill>
                <a:latin typeface="Calibri"/>
              </a:rPr>
              <a:t>l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eurs articles en accès libre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,</a:t>
            </a:r>
          </a:p>
          <a:p>
            <a:pPr algn="ctr"/>
            <a:r>
              <a:rPr lang="fr-FR" sz="2300" dirty="0">
                <a:solidFill>
                  <a:srgbClr val="3366FF"/>
                </a:solidFill>
                <a:latin typeface="Calibri"/>
              </a:rPr>
              <a:t>l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a recherche française coure à la </a:t>
            </a:r>
          </a:p>
          <a:p>
            <a:pPr algn="ctr"/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banqueroute</a:t>
            </a:r>
            <a:r>
              <a:rPr lang="fr-FR" sz="2300" dirty="0" smtClean="0">
                <a:latin typeface="Calibri"/>
              </a:rPr>
              <a:t>, et 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il faudra peut-être</a:t>
            </a:r>
          </a:p>
          <a:p>
            <a:pPr algn="ctr"/>
            <a:r>
              <a:rPr lang="fr-FR" sz="2300" dirty="0">
                <a:solidFill>
                  <a:srgbClr val="28C191"/>
                </a:solidFill>
                <a:latin typeface="Calibri"/>
              </a:rPr>
              <a:t>e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mpêcher les chercheurs de publier</a:t>
            </a:r>
            <a:r>
              <a:rPr lang="fr-FR" sz="2300" dirty="0" smtClean="0">
                <a:latin typeface="Calibri"/>
              </a:rPr>
              <a:t>! </a:t>
            </a:r>
            <a:endParaRPr lang="fr-FR" sz="2300" dirty="0" smtClean="0">
              <a:ln>
                <a:solidFill>
                  <a:schemeClr val="tx1"/>
                </a:solidFill>
              </a:ln>
              <a:latin typeface="Calibri"/>
            </a:endParaRPr>
          </a:p>
        </p:txBody>
      </p:sp>
      <p:cxnSp>
        <p:nvCxnSpPr>
          <p:cNvPr id="17" name="直線コネクタ 14"/>
          <p:cNvCxnSpPr>
            <a:cxnSpLocks noChangeShapeType="1"/>
          </p:cNvCxnSpPr>
          <p:nvPr/>
        </p:nvCxnSpPr>
        <p:spPr bwMode="auto">
          <a:xfrm>
            <a:off x="0" y="90872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8" name="Picture 17" descr="CC-B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-90264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Le mouvement ‘The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Cost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of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Knowledge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’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9" name="ZoneTexte 14"/>
          <p:cNvSpPr txBox="1">
            <a:spLocks noChangeArrowheads="1"/>
          </p:cNvSpPr>
          <p:nvPr/>
        </p:nvSpPr>
        <p:spPr bwMode="auto">
          <a:xfrm>
            <a:off x="381000" y="836712"/>
            <a:ext cx="8458200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fr-FR" sz="1200" dirty="0" smtClean="0">
              <a:solidFill>
                <a:srgbClr val="0000FF"/>
              </a:solidFill>
              <a:latin typeface="Calibri"/>
            </a:endParaRPr>
          </a:p>
          <a:p>
            <a:pPr algn="ctr"/>
            <a:r>
              <a:rPr lang="fr-FR" sz="2300" i="1" dirty="0" smtClean="0">
                <a:solidFill>
                  <a:srgbClr val="0000FF"/>
                </a:solidFill>
                <a:latin typeface="Calibri"/>
              </a:rPr>
              <a:t>Tim </a:t>
            </a:r>
            <a:r>
              <a:rPr lang="fr-FR" sz="2300" i="1" dirty="0" err="1" smtClean="0">
                <a:solidFill>
                  <a:srgbClr val="0000FF"/>
                </a:solidFill>
                <a:latin typeface="Calibri"/>
              </a:rPr>
              <a:t>Gowers</a:t>
            </a:r>
            <a:r>
              <a:rPr lang="fr-FR" sz="2300" i="1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et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33 collègues  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mathématiciens 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ont appelé 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en 2012</a:t>
            </a:r>
          </a:p>
          <a:p>
            <a:pPr algn="ctr"/>
            <a:r>
              <a:rPr lang="fr-FR" sz="2300" dirty="0">
                <a:solidFill>
                  <a:srgbClr val="0000FF"/>
                </a:solidFill>
                <a:latin typeface="Calibri"/>
              </a:rPr>
              <a:t>à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boycotter</a:t>
            </a:r>
            <a:r>
              <a:rPr lang="fr-FR" sz="2300" b="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b="0" i="1" dirty="0" smtClean="0">
                <a:solidFill>
                  <a:srgbClr val="0000FF"/>
                </a:solidFill>
                <a:latin typeface="Calibri"/>
              </a:rPr>
              <a:t>Elsevier</a:t>
            </a:r>
            <a:r>
              <a:rPr lang="fr-FR" sz="2300" b="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et réussi 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ainsi 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à stopper le</a:t>
            </a:r>
            <a:r>
              <a:rPr lang="fr-FR" sz="2300" b="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b="0" i="1" dirty="0" err="1" smtClean="0">
                <a:solidFill>
                  <a:srgbClr val="0000FF"/>
                </a:solidFill>
                <a:latin typeface="Calibri"/>
              </a:rPr>
              <a:t>Research</a:t>
            </a:r>
            <a:r>
              <a:rPr lang="fr-FR" sz="2300" b="0" i="1" dirty="0" smtClean="0">
                <a:solidFill>
                  <a:srgbClr val="0000FF"/>
                </a:solidFill>
                <a:latin typeface="Calibri"/>
              </a:rPr>
              <a:t> Works </a:t>
            </a:r>
            <a:r>
              <a:rPr lang="fr-FR" sz="2300" b="0" i="1" dirty="0" err="1" smtClean="0">
                <a:solidFill>
                  <a:srgbClr val="0000FF"/>
                </a:solidFill>
                <a:latin typeface="Calibri"/>
              </a:rPr>
              <a:t>Act</a:t>
            </a:r>
            <a:r>
              <a:rPr lang="fr-FR" sz="2300" b="0" dirty="0" smtClean="0">
                <a:latin typeface="Calibri"/>
              </a:rPr>
              <a:t>,</a:t>
            </a:r>
          </a:p>
          <a:p>
            <a:pPr algn="ctr"/>
            <a:r>
              <a:rPr lang="fr-FR" sz="2300" dirty="0">
                <a:latin typeface="Calibri"/>
              </a:rPr>
              <a:t>u</a:t>
            </a:r>
            <a:r>
              <a:rPr lang="fr-FR" sz="2300" dirty="0" smtClean="0">
                <a:latin typeface="Calibri"/>
              </a:rPr>
              <a:t>ne proposition de loi au Congrès des USA suite au lobbying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i="1" dirty="0" smtClean="0">
                <a:latin typeface="Calibri"/>
              </a:rPr>
              <a:t>Elsevie</a:t>
            </a:r>
            <a:r>
              <a:rPr lang="fr-FR" sz="2300" dirty="0">
                <a:latin typeface="Calibri"/>
              </a:rPr>
              <a:t>r</a:t>
            </a:r>
            <a:r>
              <a:rPr lang="fr-FR" sz="2300" i="1" dirty="0" smtClean="0">
                <a:latin typeface="Calibri"/>
              </a:rPr>
              <a:t>.</a:t>
            </a:r>
            <a:endParaRPr lang="fr-FR" sz="2300" b="0" i="1" dirty="0">
              <a:latin typeface="Calibri"/>
            </a:endParaRPr>
          </a:p>
        </p:txBody>
      </p:sp>
      <p:pic>
        <p:nvPicPr>
          <p:cNvPr id="2" name="Picture 1" descr="file.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77" y="2243559"/>
            <a:ext cx="2549397" cy="3824094"/>
          </a:xfrm>
          <a:prstGeom prst="rect">
            <a:avLst/>
          </a:prstGeom>
        </p:spPr>
      </p:pic>
      <p:sp>
        <p:nvSpPr>
          <p:cNvPr id="8" name="ZoneTexte 8"/>
          <p:cNvSpPr txBox="1"/>
          <p:nvPr/>
        </p:nvSpPr>
        <p:spPr>
          <a:xfrm>
            <a:off x="3635896" y="6237312"/>
            <a:ext cx="4392488" cy="400110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smtClean="0">
                <a:latin typeface="Times"/>
              </a:rPr>
              <a:t>http://</a:t>
            </a:r>
            <a:r>
              <a:rPr lang="fr-FR" sz="2000" i="1" dirty="0" err="1" smtClean="0">
                <a:latin typeface="Times"/>
              </a:rPr>
              <a:t>www.thecostofknowledge.com</a:t>
            </a:r>
            <a:r>
              <a:rPr lang="fr-FR" sz="2000" i="1" dirty="0" smtClean="0">
                <a:latin typeface="Times"/>
              </a:rPr>
              <a:t>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544" y="6023029"/>
            <a:ext cx="1927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Sir Tim </a:t>
            </a:r>
            <a:r>
              <a:rPr lang="en-US" i="1" dirty="0" err="1" smtClean="0"/>
              <a:t>Gowers</a:t>
            </a:r>
            <a:r>
              <a:rPr lang="en-US" i="1" dirty="0" smtClean="0"/>
              <a:t>,</a:t>
            </a:r>
          </a:p>
          <a:p>
            <a:pPr algn="ctr"/>
            <a:r>
              <a:rPr lang="en-US" i="1" dirty="0" smtClean="0"/>
              <a:t>Fields medal 1998</a:t>
            </a:r>
            <a:endParaRPr lang="en-US" i="1" dirty="0"/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2508" y="2276872"/>
            <a:ext cx="5889972" cy="382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62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0" name="Image 9" descr="toto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55" y="4683772"/>
            <a:ext cx="5513597" cy="205759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15834" y="1124744"/>
            <a:ext cx="871810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300" dirty="0" smtClean="0"/>
              <a:t>`</a:t>
            </a:r>
            <a:r>
              <a:rPr lang="en-US" sz="2400" dirty="0"/>
              <a:t>I</a:t>
            </a:r>
            <a:r>
              <a:rPr lang="en-US" sz="2400" dirty="0" smtClean="0"/>
              <a:t>l </a:t>
            </a:r>
            <a:r>
              <a:rPr lang="en-US" sz="2400" dirty="0" err="1" smtClean="0"/>
              <a:t>est</a:t>
            </a:r>
            <a:r>
              <a:rPr lang="en-US" sz="2400" dirty="0"/>
              <a:t> </a:t>
            </a:r>
            <a:r>
              <a:rPr lang="en-US" sz="2400" dirty="0" smtClean="0"/>
              <a:t>indispensable </a:t>
            </a:r>
            <a:r>
              <a:rPr lang="en-US" sz="2400" dirty="0" err="1"/>
              <a:t>que</a:t>
            </a:r>
            <a:r>
              <a:rPr lang="en-US" sz="2400" dirty="0"/>
              <a:t> les </a:t>
            </a:r>
            <a:r>
              <a:rPr lang="en-US" sz="2400" dirty="0" err="1"/>
              <a:t>chercheurs</a:t>
            </a:r>
            <a:r>
              <a:rPr lang="en-US" sz="2400" dirty="0"/>
              <a:t> </a:t>
            </a:r>
            <a:r>
              <a:rPr lang="en-US" sz="2400" dirty="0" err="1"/>
              <a:t>puissent</a:t>
            </a:r>
            <a:r>
              <a:rPr lang="en-US" sz="2400" dirty="0"/>
              <a:t> </a:t>
            </a:r>
            <a:r>
              <a:rPr lang="en-US" sz="2400" dirty="0" err="1"/>
              <a:t>développer</a:t>
            </a:r>
            <a:r>
              <a:rPr lang="en-US" sz="2400" dirty="0"/>
              <a:t> </a:t>
            </a:r>
            <a:endParaRPr lang="en-US" sz="2400" dirty="0" smtClean="0"/>
          </a:p>
          <a:p>
            <a:pPr algn="ctr"/>
            <a:r>
              <a:rPr lang="en-US" sz="2400" dirty="0" err="1" smtClean="0"/>
              <a:t>une</a:t>
            </a:r>
            <a:r>
              <a:rPr lang="en-US" sz="2400" dirty="0" smtClean="0"/>
              <a:t> </a:t>
            </a:r>
            <a:r>
              <a:rPr lang="en-US" sz="2400" dirty="0" err="1">
                <a:solidFill>
                  <a:srgbClr val="0000FF"/>
                </a:solidFill>
              </a:rPr>
              <a:t>troisième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voie</a:t>
            </a:r>
            <a:r>
              <a:rPr lang="en-US" sz="2400" dirty="0"/>
              <a:t>, </a:t>
            </a:r>
            <a:r>
              <a:rPr lang="en-US" sz="2400" dirty="0" smtClean="0"/>
              <a:t>beaucoup </a:t>
            </a:r>
            <a:r>
              <a:rPr lang="en-US" sz="2400" dirty="0" err="1" smtClean="0"/>
              <a:t>moins</a:t>
            </a:r>
            <a:r>
              <a:rPr lang="en-US" sz="2400" dirty="0" smtClean="0"/>
              <a:t> </a:t>
            </a:r>
            <a:r>
              <a:rPr lang="en-US" sz="2400" dirty="0" err="1"/>
              <a:t>coûteuse</a:t>
            </a:r>
            <a:r>
              <a:rPr lang="en-US" sz="2400" dirty="0"/>
              <a:t> </a:t>
            </a:r>
            <a:r>
              <a:rPr lang="en-US" sz="2400" dirty="0" smtClean="0"/>
              <a:t>[</a:t>
            </a:r>
            <a:r>
              <a:rPr lang="is-IS" sz="2400" dirty="0" smtClean="0"/>
              <a:t>…]</a:t>
            </a:r>
            <a:r>
              <a:rPr lang="en-US" sz="2400" dirty="0" smtClean="0"/>
              <a:t> Elle </a:t>
            </a:r>
            <a:r>
              <a:rPr lang="en-US" sz="2400" dirty="0" err="1" smtClean="0"/>
              <a:t>est</a:t>
            </a:r>
            <a:r>
              <a:rPr lang="en-US" sz="2400" dirty="0" smtClean="0"/>
              <a:t> </a:t>
            </a:r>
            <a:r>
              <a:rPr lang="en-US" sz="2400" dirty="0" err="1" smtClean="0"/>
              <a:t>appelée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'</a:t>
            </a:r>
            <a:r>
              <a:rPr lang="en-US" sz="2400" dirty="0">
                <a:solidFill>
                  <a:srgbClr val="0000FF"/>
                </a:solidFill>
              </a:rPr>
              <a:t>Diamond OA' </a:t>
            </a:r>
            <a:r>
              <a:rPr lang="en-US" sz="2400" dirty="0"/>
              <a:t>et se </a:t>
            </a:r>
            <a:r>
              <a:rPr lang="en-US" sz="2400" dirty="0" err="1"/>
              <a:t>caractérise</a:t>
            </a:r>
            <a:r>
              <a:rPr lang="en-US" sz="2400" dirty="0"/>
              <a:t> par le fait </a:t>
            </a:r>
            <a:r>
              <a:rPr lang="en-US" sz="2400" dirty="0" err="1">
                <a:solidFill>
                  <a:srgbClr val="28C191"/>
                </a:solidFill>
              </a:rPr>
              <a:t>que</a:t>
            </a:r>
            <a:r>
              <a:rPr lang="en-US" sz="2400" dirty="0">
                <a:solidFill>
                  <a:srgbClr val="28C191"/>
                </a:solidFill>
              </a:rPr>
              <a:t> </a:t>
            </a:r>
            <a:r>
              <a:rPr lang="en-US" sz="2400" dirty="0" err="1">
                <a:solidFill>
                  <a:srgbClr val="28C191"/>
                </a:solidFill>
              </a:rPr>
              <a:t>ni</a:t>
            </a:r>
            <a:r>
              <a:rPr lang="en-US" sz="2400" dirty="0">
                <a:solidFill>
                  <a:srgbClr val="28C191"/>
                </a:solidFill>
              </a:rPr>
              <a:t> </a:t>
            </a:r>
            <a:r>
              <a:rPr lang="en-US" sz="2400" dirty="0" smtClean="0">
                <a:solidFill>
                  <a:srgbClr val="28C191"/>
                </a:solidFill>
              </a:rPr>
              <a:t>le </a:t>
            </a:r>
            <a:r>
              <a:rPr lang="en-US" sz="2400" dirty="0" err="1" smtClean="0">
                <a:solidFill>
                  <a:srgbClr val="28C191"/>
                </a:solidFill>
              </a:rPr>
              <a:t>lecteur</a:t>
            </a:r>
            <a:r>
              <a:rPr lang="en-US" sz="2400" dirty="0" smtClean="0">
                <a:solidFill>
                  <a:srgbClr val="28C191"/>
                </a:solidFill>
              </a:rPr>
              <a:t> </a:t>
            </a:r>
            <a:r>
              <a:rPr lang="en-US" sz="2400" dirty="0" err="1">
                <a:solidFill>
                  <a:srgbClr val="28C191"/>
                </a:solidFill>
              </a:rPr>
              <a:t>ni</a:t>
            </a:r>
            <a:r>
              <a:rPr lang="en-US" sz="2400" dirty="0">
                <a:solidFill>
                  <a:srgbClr val="28C191"/>
                </a:solidFill>
              </a:rPr>
              <a:t> </a:t>
            </a:r>
            <a:r>
              <a:rPr lang="en-US" sz="2400" dirty="0" err="1">
                <a:solidFill>
                  <a:srgbClr val="28C191"/>
                </a:solidFill>
              </a:rPr>
              <a:t>l'auteur</a:t>
            </a:r>
            <a:r>
              <a:rPr lang="en-US" sz="2400" dirty="0">
                <a:solidFill>
                  <a:srgbClr val="28C191"/>
                </a:solidFill>
              </a:rPr>
              <a:t> </a:t>
            </a:r>
            <a:endParaRPr lang="en-US" sz="2400" dirty="0" smtClean="0">
              <a:solidFill>
                <a:srgbClr val="28C191"/>
              </a:solidFill>
            </a:endParaRPr>
          </a:p>
          <a:p>
            <a:pPr algn="ctr"/>
            <a:r>
              <a:rPr lang="en-US" sz="2400" dirty="0" smtClean="0">
                <a:solidFill>
                  <a:srgbClr val="28C191"/>
                </a:solidFill>
              </a:rPr>
              <a:t>ne </a:t>
            </a:r>
            <a:r>
              <a:rPr lang="en-US" sz="2400" dirty="0" err="1">
                <a:solidFill>
                  <a:srgbClr val="28C191"/>
                </a:solidFill>
              </a:rPr>
              <a:t>doivent</a:t>
            </a:r>
            <a:r>
              <a:rPr lang="en-US" sz="2400" dirty="0">
                <a:solidFill>
                  <a:srgbClr val="28C191"/>
                </a:solidFill>
              </a:rPr>
              <a:t> payer</a:t>
            </a:r>
            <a:r>
              <a:rPr lang="en-US" sz="2400" dirty="0"/>
              <a:t> et </a:t>
            </a:r>
            <a:r>
              <a:rPr lang="en-US" sz="2400" dirty="0" err="1"/>
              <a:t>que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le journal </a:t>
            </a:r>
            <a:r>
              <a:rPr lang="en-US" sz="2400" dirty="0" err="1">
                <a:solidFill>
                  <a:srgbClr val="FF0000"/>
                </a:solidFill>
              </a:rPr>
              <a:t>appartient</a:t>
            </a:r>
            <a:r>
              <a:rPr lang="en-US" sz="2400" dirty="0">
                <a:solidFill>
                  <a:srgbClr val="FF0000"/>
                </a:solidFill>
              </a:rPr>
              <a:t> non plus </a:t>
            </a:r>
            <a:r>
              <a:rPr lang="en-US" sz="2400" dirty="0" err="1">
                <a:solidFill>
                  <a:srgbClr val="FF0000"/>
                </a:solidFill>
              </a:rPr>
              <a:t>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une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maison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err="1">
                <a:solidFill>
                  <a:srgbClr val="FF0000"/>
                </a:solidFill>
              </a:rPr>
              <a:t>d’édition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mais</a:t>
            </a:r>
            <a:r>
              <a:rPr lang="en-US" sz="2400" dirty="0">
                <a:solidFill>
                  <a:srgbClr val="FF0000"/>
                </a:solidFill>
              </a:rPr>
              <a:t> au </a:t>
            </a:r>
            <a:r>
              <a:rPr lang="en-US" sz="2400" dirty="0" err="1">
                <a:solidFill>
                  <a:srgbClr val="FF0000"/>
                </a:solidFill>
              </a:rPr>
              <a:t>comité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éditorial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[</a:t>
            </a:r>
            <a:r>
              <a:rPr lang="is-IS" sz="2400" dirty="0" smtClean="0"/>
              <a:t>…] un collège de chercheurs </a:t>
            </a:r>
            <a:r>
              <a:rPr lang="is-IS" sz="2400" dirty="0" smtClean="0">
                <a:solidFill>
                  <a:srgbClr val="28C191"/>
                </a:solidFill>
              </a:rPr>
              <a:t>qui</a:t>
            </a:r>
          </a:p>
          <a:p>
            <a:r>
              <a:rPr lang="en-US" sz="2400" dirty="0">
                <a:solidFill>
                  <a:srgbClr val="28C191"/>
                </a:solidFill>
              </a:rPr>
              <a:t>s</a:t>
            </a:r>
            <a:r>
              <a:rPr lang="is-IS" sz="2400" dirty="0" smtClean="0">
                <a:solidFill>
                  <a:srgbClr val="28C191"/>
                </a:solidFill>
              </a:rPr>
              <a:t>e charge de la publication des articles</a:t>
            </a:r>
            <a:r>
              <a:rPr lang="is-IS" sz="2400" dirty="0" smtClean="0"/>
              <a:t> </a:t>
            </a:r>
            <a:r>
              <a:rPr lang="en-US" sz="2400" dirty="0" smtClean="0">
                <a:solidFill>
                  <a:srgbClr val="28C191"/>
                </a:solidFill>
              </a:rPr>
              <a:t>avec </a:t>
            </a:r>
            <a:r>
              <a:rPr lang="en-US" sz="2400" dirty="0" err="1">
                <a:solidFill>
                  <a:srgbClr val="28C191"/>
                </a:solidFill>
              </a:rPr>
              <a:t>l'aide</a:t>
            </a:r>
            <a:r>
              <a:rPr lang="en-US" sz="2400" dirty="0">
                <a:solidFill>
                  <a:srgbClr val="28C191"/>
                </a:solidFill>
              </a:rPr>
              <a:t> </a:t>
            </a:r>
            <a:r>
              <a:rPr lang="en-US" sz="2400" dirty="0" err="1">
                <a:solidFill>
                  <a:srgbClr val="28C191"/>
                </a:solidFill>
              </a:rPr>
              <a:t>d'unités</a:t>
            </a:r>
            <a:r>
              <a:rPr lang="en-US" sz="2400" dirty="0">
                <a:solidFill>
                  <a:srgbClr val="28C191"/>
                </a:solidFill>
              </a:rPr>
              <a:t> de </a:t>
            </a:r>
            <a:r>
              <a:rPr lang="en-US" sz="2400" dirty="0" smtClean="0">
                <a:solidFill>
                  <a:srgbClr val="28C191"/>
                </a:solidFill>
              </a:rPr>
              <a:t>service </a:t>
            </a:r>
          </a:p>
          <a:p>
            <a:r>
              <a:rPr lang="en-US" sz="2400" dirty="0" err="1" smtClean="0"/>
              <a:t>dont</a:t>
            </a:r>
            <a:r>
              <a:rPr lang="en-US" sz="2400" dirty="0" smtClean="0"/>
              <a:t> </a:t>
            </a:r>
            <a:r>
              <a:rPr lang="en-US" sz="2400" dirty="0"/>
              <a:t>le </a:t>
            </a:r>
            <a:r>
              <a:rPr lang="en-US" sz="2400" dirty="0" err="1"/>
              <a:t>rôle</a:t>
            </a:r>
            <a:r>
              <a:rPr lang="en-US" sz="2400" dirty="0"/>
              <a:t> </a:t>
            </a:r>
            <a:r>
              <a:rPr lang="en-US" sz="2400" dirty="0" err="1"/>
              <a:t>est</a:t>
            </a:r>
            <a:r>
              <a:rPr lang="en-US" sz="2400" dirty="0"/>
              <a:t> </a:t>
            </a:r>
            <a:r>
              <a:rPr lang="en-US" sz="2400" dirty="0" err="1"/>
              <a:t>d'assurer</a:t>
            </a:r>
            <a:r>
              <a:rPr lang="en-US" sz="2400" dirty="0"/>
              <a:t> la publication </a:t>
            </a:r>
            <a:r>
              <a:rPr lang="en-US" sz="2400" dirty="0" smtClean="0"/>
              <a:t>des articles </a:t>
            </a:r>
            <a:r>
              <a:rPr lang="en-US" sz="2400" dirty="0" err="1"/>
              <a:t>retenus</a:t>
            </a:r>
            <a:r>
              <a:rPr lang="fr-FR" sz="2300" dirty="0" smtClean="0"/>
              <a:t>’</a:t>
            </a:r>
            <a:endParaRPr lang="fr-FR" sz="2300" dirty="0"/>
          </a:p>
        </p:txBody>
      </p:sp>
      <p:sp>
        <p:nvSpPr>
          <p:cNvPr id="19" name="ZoneTexte 18"/>
          <p:cNvSpPr txBox="1"/>
          <p:nvPr/>
        </p:nvSpPr>
        <p:spPr>
          <a:xfrm>
            <a:off x="6012160" y="4748951"/>
            <a:ext cx="29708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 err="1" smtClean="0">
                <a:latin typeface="Times"/>
              </a:rPr>
              <a:t>Diamond</a:t>
            </a:r>
            <a:r>
              <a:rPr lang="fr-FR" i="1" dirty="0" smtClean="0">
                <a:latin typeface="Times"/>
              </a:rPr>
              <a:t> Sutra,</a:t>
            </a:r>
          </a:p>
          <a:p>
            <a:pPr algn="ctr"/>
            <a:r>
              <a:rPr lang="fr-FR" i="1" dirty="0">
                <a:latin typeface="Times"/>
              </a:rPr>
              <a:t>t</a:t>
            </a:r>
            <a:r>
              <a:rPr lang="fr-FR" i="1" dirty="0" smtClean="0">
                <a:latin typeface="Times"/>
              </a:rPr>
              <a:t>he </a:t>
            </a:r>
            <a:r>
              <a:rPr lang="fr-FR" i="1" dirty="0" err="1" smtClean="0">
                <a:latin typeface="Times"/>
              </a:rPr>
              <a:t>earliest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complete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survival</a:t>
            </a:r>
            <a:endParaRPr lang="fr-FR" i="1" dirty="0" smtClean="0">
              <a:latin typeface="Times"/>
            </a:endParaRPr>
          </a:p>
          <a:p>
            <a:pPr algn="ctr"/>
            <a:r>
              <a:rPr lang="fr-FR" i="1" dirty="0" smtClean="0">
                <a:latin typeface="Times"/>
              </a:rPr>
              <a:t>of a </a:t>
            </a:r>
            <a:r>
              <a:rPr lang="fr-FR" i="1" dirty="0" err="1" smtClean="0">
                <a:latin typeface="Times"/>
              </a:rPr>
              <a:t>dated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printed</a:t>
            </a:r>
            <a:r>
              <a:rPr lang="fr-FR" i="1" dirty="0" smtClean="0">
                <a:latin typeface="Times"/>
              </a:rPr>
              <a:t> book,</a:t>
            </a:r>
          </a:p>
          <a:p>
            <a:pPr algn="ctr"/>
            <a:r>
              <a:rPr lang="fr-FR" i="1" dirty="0" smtClean="0">
                <a:latin typeface="Times"/>
              </a:rPr>
              <a:t>China, 11th May 868</a:t>
            </a:r>
            <a:endParaRPr lang="fr-FR" i="1" dirty="0">
              <a:latin typeface="Times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172200" y="6011996"/>
            <a:ext cx="2590800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British Library, London</a:t>
            </a:r>
          </a:p>
          <a:p>
            <a:endParaRPr lang="fr-FR" i="1" dirty="0">
              <a:latin typeface="Times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102568" y="3934797"/>
            <a:ext cx="6997824" cy="646331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  Marie Farge, Note pour la ministre de la recherche, Juin 29</a:t>
            </a:r>
            <a:r>
              <a:rPr lang="fr-FR" i="1" baseline="30000" dirty="0" smtClean="0">
                <a:latin typeface="Times"/>
              </a:rPr>
              <a:t>th</a:t>
            </a:r>
            <a:r>
              <a:rPr lang="fr-FR" i="1" dirty="0" smtClean="0">
                <a:latin typeface="Times"/>
              </a:rPr>
              <a:t> 2012</a:t>
            </a:r>
          </a:p>
          <a:p>
            <a:pPr algn="ctr"/>
            <a:r>
              <a:rPr lang="fr-FR" i="1" dirty="0">
                <a:latin typeface="Times"/>
              </a:rPr>
              <a:t>http://</a:t>
            </a:r>
            <a:r>
              <a:rPr lang="fr-FR" i="1" dirty="0" err="1">
                <a:latin typeface="Times"/>
              </a:rPr>
              <a:t>openscience.ens.fr</a:t>
            </a:r>
            <a:r>
              <a:rPr lang="fr-FR" i="1" dirty="0">
                <a:latin typeface="Times"/>
              </a:rPr>
              <a:t>/MARIE_FARGE</a:t>
            </a:r>
            <a:r>
              <a:rPr lang="fr-FR" i="1" dirty="0" smtClean="0">
                <a:latin typeface="Times"/>
              </a:rPr>
              <a:t>/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Les chercheurs reprennent le contrôle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5" name="Picture 14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7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81000" y="-9026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Ce que proposent les chercheurs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999013" y="2996952"/>
            <a:ext cx="7143602" cy="1200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Les </a:t>
            </a:r>
            <a:r>
              <a:rPr lang="fr-FR" sz="2400" dirty="0" err="1" smtClean="0">
                <a:solidFill>
                  <a:srgbClr val="FF0000"/>
                </a:solidFill>
              </a:rPr>
              <a:t>journeaux</a:t>
            </a:r>
            <a:r>
              <a:rPr lang="fr-FR" sz="2400" dirty="0" smtClean="0">
                <a:solidFill>
                  <a:srgbClr val="FF0000"/>
                </a:solidFill>
              </a:rPr>
              <a:t> appartiennent aux comités éditoriaux</a:t>
            </a:r>
            <a:r>
              <a:rPr lang="fr-FR" sz="2400" dirty="0" smtClean="0">
                <a:solidFill>
                  <a:srgbClr val="000000"/>
                </a:solidFill>
              </a:rPr>
              <a:t>,</a:t>
            </a:r>
          </a:p>
          <a:p>
            <a:pPr algn="ctr"/>
            <a:r>
              <a:rPr lang="fr-FR" sz="2400" dirty="0">
                <a:solidFill>
                  <a:srgbClr val="FF0000"/>
                </a:solidFill>
              </a:rPr>
              <a:t>c</a:t>
            </a:r>
            <a:r>
              <a:rPr lang="fr-FR" sz="2400" dirty="0" smtClean="0">
                <a:solidFill>
                  <a:srgbClr val="FF0000"/>
                </a:solidFill>
              </a:rPr>
              <a:t>omposés exclusivement de chercheurs</a:t>
            </a:r>
            <a:r>
              <a:rPr lang="fr-FR" sz="2400" dirty="0" smtClean="0">
                <a:solidFill>
                  <a:srgbClr val="000000"/>
                </a:solidFill>
              </a:rPr>
              <a:t> qui continuent</a:t>
            </a:r>
          </a:p>
          <a:p>
            <a:pPr algn="ctr"/>
            <a:r>
              <a:rPr lang="fr-FR" sz="2400" dirty="0" smtClean="0">
                <a:solidFill>
                  <a:srgbClr val="000000"/>
                </a:solidFill>
              </a:rPr>
              <a:t>d’assurer bénévolement l’évaluation par les pairs.</a:t>
            </a:r>
          </a:p>
        </p:txBody>
      </p:sp>
      <p:sp>
        <p:nvSpPr>
          <p:cNvPr id="14" name="ZoneTexte 14"/>
          <p:cNvSpPr txBox="1">
            <a:spLocks noChangeArrowheads="1"/>
          </p:cNvSpPr>
          <p:nvPr/>
        </p:nvSpPr>
        <p:spPr bwMode="auto">
          <a:xfrm>
            <a:off x="1722675" y="1447800"/>
            <a:ext cx="5559034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smtClean="0">
                <a:solidFill>
                  <a:srgbClr val="0000FF"/>
                </a:solidFill>
              </a:rPr>
              <a:t>Les auteurs gardent leur droit d’auteur </a:t>
            </a:r>
          </a:p>
          <a:p>
            <a:pPr algn="ctr"/>
            <a:r>
              <a:rPr lang="fr-FR" sz="2400" dirty="0" smtClean="0"/>
              <a:t>et mettent leurs </a:t>
            </a:r>
            <a:r>
              <a:rPr lang="fr-FR" sz="2400" dirty="0" smtClean="0">
                <a:solidFill>
                  <a:srgbClr val="0000FF"/>
                </a:solidFill>
              </a:rPr>
              <a:t>articles en </a:t>
            </a:r>
            <a:r>
              <a:rPr lang="fr-FR" sz="2400" dirty="0" err="1" smtClean="0">
                <a:solidFill>
                  <a:srgbClr val="0000FF"/>
                </a:solidFill>
              </a:rPr>
              <a:t>Diamond</a:t>
            </a:r>
            <a:r>
              <a:rPr lang="fr-FR" sz="2400" dirty="0" smtClean="0">
                <a:solidFill>
                  <a:srgbClr val="0000FF"/>
                </a:solidFill>
              </a:rPr>
              <a:t> OA</a:t>
            </a:r>
          </a:p>
          <a:p>
            <a:pPr algn="ctr"/>
            <a:r>
              <a:rPr lang="fr-FR" sz="2400" dirty="0" smtClean="0">
                <a:solidFill>
                  <a:srgbClr val="3366FF"/>
                </a:solidFill>
              </a:rPr>
              <a:t>sous</a:t>
            </a:r>
            <a:r>
              <a:rPr lang="fr-FR" sz="2400" dirty="0" smtClean="0"/>
              <a:t> </a:t>
            </a:r>
            <a:r>
              <a:rPr lang="fr-FR" sz="2400" dirty="0" smtClean="0">
                <a:solidFill>
                  <a:srgbClr val="3366FF"/>
                </a:solidFill>
              </a:rPr>
              <a:t>une licence </a:t>
            </a:r>
            <a:r>
              <a:rPr lang="fr-FR" sz="2400" dirty="0" err="1" smtClean="0">
                <a:solidFill>
                  <a:srgbClr val="3366FF"/>
                </a:solidFill>
              </a:rPr>
              <a:t>Creative</a:t>
            </a:r>
            <a:r>
              <a:rPr lang="fr-FR" sz="2400" dirty="0" smtClean="0">
                <a:solidFill>
                  <a:srgbClr val="3366FF"/>
                </a:solidFill>
              </a:rPr>
              <a:t> Commons </a:t>
            </a:r>
            <a:r>
              <a:rPr lang="fr-FR" sz="2400" dirty="0" smtClean="0"/>
              <a:t>CC-BY.</a:t>
            </a:r>
            <a:r>
              <a:rPr lang="en-US" sz="2400" dirty="0" smtClean="0"/>
              <a:t> </a:t>
            </a:r>
            <a:endParaRPr lang="fr-FR" sz="2300" b="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0" name="ZoneTexte 14"/>
          <p:cNvSpPr txBox="1">
            <a:spLocks noChangeArrowheads="1"/>
          </p:cNvSpPr>
          <p:nvPr/>
        </p:nvSpPr>
        <p:spPr bwMode="auto">
          <a:xfrm>
            <a:off x="64546" y="4509120"/>
            <a:ext cx="907426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smtClean="0">
                <a:solidFill>
                  <a:srgbClr val="28C191"/>
                </a:solidFill>
              </a:rPr>
              <a:t>Les institutions publiques financent et possèdent </a:t>
            </a:r>
            <a:r>
              <a:rPr lang="fr-FR" sz="2400" dirty="0">
                <a:solidFill>
                  <a:srgbClr val="28C191"/>
                </a:solidFill>
              </a:rPr>
              <a:t>l</a:t>
            </a:r>
            <a:r>
              <a:rPr lang="fr-FR" sz="2400" dirty="0" smtClean="0">
                <a:solidFill>
                  <a:srgbClr val="28C191"/>
                </a:solidFill>
              </a:rPr>
              <a:t>es plateformes </a:t>
            </a:r>
          </a:p>
          <a:p>
            <a:pPr algn="ctr"/>
            <a:r>
              <a:rPr lang="fr-FR" sz="2400" dirty="0">
                <a:solidFill>
                  <a:srgbClr val="000000"/>
                </a:solidFill>
              </a:rPr>
              <a:t>d</a:t>
            </a:r>
            <a:r>
              <a:rPr lang="fr-FR" sz="2400" dirty="0" smtClean="0">
                <a:solidFill>
                  <a:srgbClr val="000000"/>
                </a:solidFill>
              </a:rPr>
              <a:t>’évaluation et de publication</a:t>
            </a:r>
            <a:r>
              <a:rPr lang="fr-FR" sz="2400" dirty="0" smtClean="0"/>
              <a:t>, </a:t>
            </a:r>
            <a:r>
              <a:rPr lang="fr-FR" sz="2400" dirty="0" smtClean="0">
                <a:solidFill>
                  <a:srgbClr val="28C191"/>
                </a:solidFill>
              </a:rPr>
              <a:t>développées en logiciel libre</a:t>
            </a:r>
            <a:r>
              <a:rPr lang="fr-FR" sz="2400" dirty="0" smtClean="0"/>
              <a:t>. </a:t>
            </a:r>
          </a:p>
          <a:p>
            <a:pPr algn="ctr"/>
            <a:r>
              <a:rPr lang="fr-FR" sz="2400" dirty="0">
                <a:solidFill>
                  <a:srgbClr val="28C191"/>
                </a:solidFill>
              </a:rPr>
              <a:t>L</a:t>
            </a:r>
            <a:r>
              <a:rPr lang="fr-FR" sz="2400" dirty="0" smtClean="0">
                <a:solidFill>
                  <a:srgbClr val="28C191"/>
                </a:solidFill>
              </a:rPr>
              <a:t>es</a:t>
            </a:r>
            <a:r>
              <a:rPr lang="fr-FR" sz="2400" dirty="0" smtClean="0"/>
              <a:t> </a:t>
            </a:r>
            <a:r>
              <a:rPr lang="fr-FR" sz="2400" dirty="0" smtClean="0">
                <a:solidFill>
                  <a:srgbClr val="28C191"/>
                </a:solidFill>
              </a:rPr>
              <a:t>bibliothécaires aident les chercheurs à publier </a:t>
            </a:r>
            <a:r>
              <a:rPr lang="fr-FR" sz="2400" dirty="0" smtClean="0"/>
              <a:t>leurs articles </a:t>
            </a:r>
          </a:p>
          <a:p>
            <a:pPr algn="ctr"/>
            <a:r>
              <a:rPr lang="fr-FR" sz="2400" dirty="0"/>
              <a:t>g</a:t>
            </a:r>
            <a:r>
              <a:rPr lang="fr-FR" sz="2400" dirty="0" smtClean="0"/>
              <a:t>râce aux plateformes et</a:t>
            </a:r>
            <a:r>
              <a:rPr lang="fr-FR" sz="2400" dirty="0" smtClean="0">
                <a:solidFill>
                  <a:srgbClr val="28C191"/>
                </a:solidFill>
              </a:rPr>
              <a:t> les maisons d’édition </a:t>
            </a:r>
            <a:r>
              <a:rPr lang="fr-FR" sz="2400" dirty="0" smtClean="0"/>
              <a:t>assurent divers services </a:t>
            </a:r>
          </a:p>
          <a:p>
            <a:pPr algn="ctr"/>
            <a:r>
              <a:rPr lang="fr-FR" sz="2400" dirty="0" smtClean="0">
                <a:solidFill>
                  <a:srgbClr val="28C191"/>
                </a:solidFill>
              </a:rPr>
              <a:t>après avoir été mises en concurrence </a:t>
            </a:r>
            <a:r>
              <a:rPr lang="fr-FR" sz="2400" dirty="0" smtClean="0"/>
              <a:t>par appel d’offre.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</a:p>
        </p:txBody>
      </p:sp>
      <p:pic>
        <p:nvPicPr>
          <p:cNvPr id="11" name="Picture 10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82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8600" y="-90264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Quelques plateformes publiques existent 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43000"/>
            <a:ext cx="1143000" cy="33115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58" y="5638800"/>
            <a:ext cx="1356852" cy="9144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714500"/>
            <a:ext cx="1811077" cy="3695700"/>
          </a:xfrm>
          <a:prstGeom prst="rect">
            <a:avLst/>
          </a:prstGeom>
        </p:spPr>
      </p:pic>
      <p:sp>
        <p:nvSpPr>
          <p:cNvPr id="22" name="ZoneTexte 14"/>
          <p:cNvSpPr txBox="1">
            <a:spLocks noChangeArrowheads="1"/>
          </p:cNvSpPr>
          <p:nvPr/>
        </p:nvSpPr>
        <p:spPr bwMode="auto">
          <a:xfrm>
            <a:off x="5796136" y="2132856"/>
            <a:ext cx="2941731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00FF"/>
                </a:solidFill>
              </a:rPr>
              <a:t>Créée</a:t>
            </a:r>
            <a:r>
              <a:rPr lang="en-US" sz="2400" dirty="0" smtClean="0">
                <a:solidFill>
                  <a:srgbClr val="0000FF"/>
                </a:solidFill>
              </a:rPr>
              <a:t> en 1999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</a:rPr>
              <a:t>p</a:t>
            </a:r>
            <a:r>
              <a:rPr lang="en-US" sz="2400" dirty="0" smtClean="0">
                <a:solidFill>
                  <a:srgbClr val="0000FF"/>
                </a:solidFill>
              </a:rPr>
              <a:t>ar </a:t>
            </a:r>
            <a:r>
              <a:rPr lang="en-US" sz="2400" dirty="0">
                <a:solidFill>
                  <a:srgbClr val="0000FF"/>
                </a:solidFill>
              </a:rPr>
              <a:t>M</a:t>
            </a:r>
            <a:r>
              <a:rPr lang="en-US" sz="2400" dirty="0" smtClean="0">
                <a:solidFill>
                  <a:srgbClr val="0000FF"/>
                </a:solidFill>
              </a:rPr>
              <a:t>arin </a:t>
            </a:r>
            <a:r>
              <a:rPr lang="en-US" sz="2400" dirty="0" err="1" smtClean="0">
                <a:solidFill>
                  <a:srgbClr val="0000FF"/>
                </a:solidFill>
              </a:rPr>
              <a:t>Dacos</a:t>
            </a:r>
            <a:r>
              <a:rPr lang="en-US" sz="2400" dirty="0" smtClean="0">
                <a:solidFill>
                  <a:srgbClr val="0000FF"/>
                </a:solidFill>
              </a:rPr>
              <a:t>, </a:t>
            </a:r>
          </a:p>
          <a:p>
            <a:pPr algn="ctr"/>
            <a:r>
              <a:rPr lang="en-US" sz="2400" dirty="0" err="1"/>
              <a:t>e</a:t>
            </a:r>
            <a:r>
              <a:rPr lang="en-US" sz="2400" dirty="0" err="1" smtClean="0"/>
              <a:t>lle</a:t>
            </a:r>
            <a:r>
              <a:rPr lang="en-US" sz="2400" dirty="0" smtClean="0"/>
              <a:t> </a:t>
            </a:r>
            <a:r>
              <a:rPr lang="en-US" sz="2400" dirty="0" err="1" smtClean="0"/>
              <a:t>publie</a:t>
            </a:r>
            <a:endParaRPr lang="en-US" sz="2400" dirty="0" smtClean="0"/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483 revues 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en </a:t>
            </a:r>
            <a:r>
              <a:rPr lang="en-US" sz="2400" dirty="0" err="1" smtClean="0">
                <a:solidFill>
                  <a:srgbClr val="FF0000"/>
                </a:solidFill>
              </a:rPr>
              <a:t>accès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libre</a:t>
            </a:r>
            <a:endParaRPr lang="en-US" sz="2400" dirty="0" smtClean="0"/>
          </a:p>
          <a:p>
            <a:pPr algn="ctr"/>
            <a:r>
              <a:rPr lang="en-US" sz="2400" dirty="0" smtClean="0"/>
              <a:t>et </a:t>
            </a:r>
            <a:r>
              <a:rPr lang="en-US" sz="2400" dirty="0" err="1" smtClean="0"/>
              <a:t>est</a:t>
            </a:r>
            <a:r>
              <a:rPr lang="en-US" sz="2400" dirty="0" smtClean="0"/>
              <a:t> </a:t>
            </a:r>
            <a:r>
              <a:rPr lang="en-US" sz="2400" dirty="0" err="1" smtClean="0"/>
              <a:t>financée</a:t>
            </a:r>
            <a:r>
              <a:rPr lang="en-US" sz="2400" dirty="0" smtClean="0"/>
              <a:t> </a:t>
            </a:r>
            <a:r>
              <a:rPr lang="en-US" sz="2400" dirty="0" err="1" smtClean="0"/>
              <a:t>sur</a:t>
            </a:r>
            <a:endParaRPr lang="en-US" sz="2400" dirty="0" smtClean="0"/>
          </a:p>
          <a:p>
            <a:pPr algn="ctr"/>
            <a:r>
              <a:rPr lang="en-US" sz="2400" dirty="0" err="1" smtClean="0"/>
              <a:t>fonds</a:t>
            </a:r>
            <a:r>
              <a:rPr lang="en-US" sz="2400" dirty="0" smtClean="0"/>
              <a:t> publics: </a:t>
            </a:r>
          </a:p>
          <a:p>
            <a:pPr algn="ctr"/>
            <a:r>
              <a:rPr lang="en-US" sz="2400" dirty="0" smtClean="0">
                <a:solidFill>
                  <a:srgbClr val="28C191"/>
                </a:solidFill>
              </a:rPr>
              <a:t>CNRS,  EHESS, BSN, </a:t>
            </a:r>
          </a:p>
          <a:p>
            <a:pPr algn="ctr"/>
            <a:r>
              <a:rPr lang="en-US" sz="2400" dirty="0" err="1" smtClean="0">
                <a:solidFill>
                  <a:srgbClr val="28C191"/>
                </a:solidFill>
              </a:rPr>
              <a:t>universités</a:t>
            </a:r>
            <a:r>
              <a:rPr lang="en-US" sz="2400" dirty="0" smtClean="0">
                <a:solidFill>
                  <a:srgbClr val="28C191"/>
                </a:solidFill>
              </a:rPr>
              <a:t> </a:t>
            </a:r>
            <a:r>
              <a:rPr lang="en-US" sz="2400" dirty="0" err="1" smtClean="0">
                <a:solidFill>
                  <a:srgbClr val="28C191"/>
                </a:solidFill>
              </a:rPr>
              <a:t>d</a:t>
            </a:r>
            <a:r>
              <a:rPr lang="en-US" sz="2400" dirty="0" smtClean="0">
                <a:solidFill>
                  <a:srgbClr val="28C191"/>
                </a:solidFill>
              </a:rPr>
              <a:t>’ Avignon</a:t>
            </a:r>
          </a:p>
          <a:p>
            <a:pPr algn="ctr"/>
            <a:r>
              <a:rPr lang="en-US" sz="2400" dirty="0" smtClean="0">
                <a:solidFill>
                  <a:srgbClr val="28C191"/>
                </a:solidFill>
              </a:rPr>
              <a:t>et </a:t>
            </a:r>
            <a:r>
              <a:rPr lang="en-US" sz="2400" dirty="0" err="1" smtClean="0">
                <a:solidFill>
                  <a:srgbClr val="28C191"/>
                </a:solidFill>
              </a:rPr>
              <a:t>d’Aix</a:t>
            </a:r>
            <a:r>
              <a:rPr lang="en-US" sz="2400" dirty="0" smtClean="0">
                <a:solidFill>
                  <a:srgbClr val="28C191"/>
                </a:solidFill>
              </a:rPr>
              <a:t>-Marseille</a:t>
            </a:r>
            <a:r>
              <a:rPr lang="fr-FR" sz="2400" dirty="0" smtClean="0"/>
              <a:t>.</a:t>
            </a:r>
            <a:endParaRPr lang="en-US" sz="2400" dirty="0" smtClean="0">
              <a:solidFill>
                <a:srgbClr val="28C191"/>
              </a:solidFill>
            </a:endParaRPr>
          </a:p>
        </p:txBody>
      </p:sp>
      <p:pic>
        <p:nvPicPr>
          <p:cNvPr id="27" name="Image 26" descr="SciEL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1021096"/>
            <a:ext cx="2645664" cy="1255776"/>
          </a:xfrm>
          <a:prstGeom prst="rect">
            <a:avLst/>
          </a:prstGeom>
        </p:spPr>
      </p:pic>
      <p:sp>
        <p:nvSpPr>
          <p:cNvPr id="28" name="ZoneTexte 14"/>
          <p:cNvSpPr txBox="1">
            <a:spLocks noChangeArrowheads="1"/>
          </p:cNvSpPr>
          <p:nvPr/>
        </p:nvSpPr>
        <p:spPr bwMode="auto">
          <a:xfrm>
            <a:off x="2334297" y="2348880"/>
            <a:ext cx="2555357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00FF"/>
                </a:solidFill>
              </a:rPr>
              <a:t>Créée</a:t>
            </a:r>
            <a:r>
              <a:rPr lang="en-US" sz="2400" dirty="0" smtClean="0">
                <a:solidFill>
                  <a:srgbClr val="0000FF"/>
                </a:solidFill>
              </a:rPr>
              <a:t> en 1999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</a:rPr>
              <a:t>p</a:t>
            </a:r>
            <a:r>
              <a:rPr lang="en-US" sz="2400" dirty="0" smtClean="0">
                <a:solidFill>
                  <a:srgbClr val="0000FF"/>
                </a:solidFill>
              </a:rPr>
              <a:t>ar Abel Packer</a:t>
            </a:r>
            <a:r>
              <a:rPr lang="en-US" sz="2400" dirty="0" smtClean="0"/>
              <a:t>,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sz="2400" dirty="0" err="1"/>
              <a:t>e</a:t>
            </a:r>
            <a:r>
              <a:rPr lang="en-US" sz="2400" dirty="0" err="1" smtClean="0"/>
              <a:t>lle</a:t>
            </a:r>
            <a:r>
              <a:rPr lang="en-US" sz="2400" dirty="0" smtClean="0"/>
              <a:t> </a:t>
            </a:r>
            <a:r>
              <a:rPr lang="en-US" sz="2400" dirty="0" err="1" smtClean="0"/>
              <a:t>publie</a:t>
            </a:r>
            <a:endParaRPr lang="en-US" sz="2400" dirty="0" smtClean="0"/>
          </a:p>
          <a:p>
            <a:pPr algn="ctr"/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1285 revues 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en </a:t>
            </a:r>
            <a:r>
              <a:rPr lang="en-US" sz="2400" dirty="0" err="1" smtClean="0">
                <a:solidFill>
                  <a:srgbClr val="FF0000"/>
                </a:solidFill>
              </a:rPr>
              <a:t>accès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libre</a:t>
            </a:r>
            <a:endParaRPr lang="en-US" sz="2400" dirty="0" smtClean="0"/>
          </a:p>
          <a:p>
            <a:pPr algn="ctr"/>
            <a:r>
              <a:rPr lang="en-US" sz="2400" dirty="0" smtClean="0"/>
              <a:t> et </a:t>
            </a:r>
            <a:r>
              <a:rPr lang="en-US" sz="2400" dirty="0" err="1" smtClean="0"/>
              <a:t>est</a:t>
            </a:r>
            <a:r>
              <a:rPr lang="en-US" sz="2400" dirty="0" smtClean="0"/>
              <a:t> </a:t>
            </a:r>
            <a:r>
              <a:rPr lang="en-US" sz="2400" dirty="0" err="1" smtClean="0"/>
              <a:t>financée</a:t>
            </a:r>
            <a:r>
              <a:rPr lang="en-US" sz="2400" dirty="0" smtClean="0"/>
              <a:t> </a:t>
            </a:r>
            <a:r>
              <a:rPr lang="en-US" sz="2400" dirty="0" err="1" smtClean="0"/>
              <a:t>sur</a:t>
            </a:r>
            <a:endParaRPr lang="en-US" sz="2400" dirty="0" smtClean="0"/>
          </a:p>
          <a:p>
            <a:pPr algn="ctr"/>
            <a:r>
              <a:rPr lang="en-US" sz="2400" dirty="0" err="1" smtClean="0"/>
              <a:t>fonds</a:t>
            </a:r>
            <a:r>
              <a:rPr lang="en-US" sz="2400" dirty="0" smtClean="0"/>
              <a:t> publics: </a:t>
            </a:r>
          </a:p>
          <a:p>
            <a:pPr algn="ctr"/>
            <a:r>
              <a:rPr lang="en-US" sz="2400" dirty="0" smtClean="0">
                <a:solidFill>
                  <a:srgbClr val="28C191"/>
                </a:solidFill>
              </a:rPr>
              <a:t>FAPESP, </a:t>
            </a:r>
            <a:r>
              <a:rPr lang="en-US" sz="2400" dirty="0" err="1" smtClean="0">
                <a:solidFill>
                  <a:srgbClr val="28C191"/>
                </a:solidFill>
              </a:rPr>
              <a:t>CNPq</a:t>
            </a:r>
            <a:r>
              <a:rPr lang="en-US" sz="2400" dirty="0" smtClean="0">
                <a:solidFill>
                  <a:srgbClr val="28C191"/>
                </a:solidFill>
              </a:rPr>
              <a:t>, </a:t>
            </a:r>
          </a:p>
          <a:p>
            <a:pPr algn="ctr"/>
            <a:r>
              <a:rPr lang="en-US" sz="2400" dirty="0" smtClean="0">
                <a:solidFill>
                  <a:srgbClr val="28C191"/>
                </a:solidFill>
              </a:rPr>
              <a:t>et BIREME</a:t>
            </a:r>
            <a:r>
              <a:rPr lang="fr-FR" sz="2400" dirty="0" smtClean="0"/>
              <a:t>.</a:t>
            </a:r>
            <a:endParaRPr lang="en-US" sz="2400" dirty="0">
              <a:solidFill>
                <a:srgbClr val="28C191"/>
              </a:solidFill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9680" y="1196752"/>
            <a:ext cx="3352800" cy="88679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85800" y="13716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+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838200" y="534566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+</a:t>
            </a:r>
            <a:endParaRPr lang="fr-FR" dirty="0"/>
          </a:p>
        </p:txBody>
      </p:sp>
      <p:pic>
        <p:nvPicPr>
          <p:cNvPr id="13" name="Picture 12" descr="CC-B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4" name="ZoneTexte 12"/>
          <p:cNvSpPr txBox="1"/>
          <p:nvPr/>
        </p:nvSpPr>
        <p:spPr>
          <a:xfrm>
            <a:off x="2133600" y="6021288"/>
            <a:ext cx="3124200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http//</a:t>
            </a:r>
            <a:r>
              <a:rPr lang="fr-FR" i="1" dirty="0" err="1" smtClean="0">
                <a:latin typeface="Times"/>
              </a:rPr>
              <a:t>www.scielo.br</a:t>
            </a:r>
            <a:endParaRPr lang="fr-FR" i="1" dirty="0">
              <a:latin typeface="Times"/>
            </a:endParaRPr>
          </a:p>
        </p:txBody>
      </p:sp>
      <p:sp>
        <p:nvSpPr>
          <p:cNvPr id="15" name="ZoneTexte 12"/>
          <p:cNvSpPr txBox="1"/>
          <p:nvPr/>
        </p:nvSpPr>
        <p:spPr>
          <a:xfrm>
            <a:off x="5508104" y="6011996"/>
            <a:ext cx="3551703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>
                <a:latin typeface="Times"/>
              </a:rPr>
              <a:t>https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journals.openedition.org</a:t>
            </a:r>
            <a:r>
              <a:rPr lang="fr-FR" i="1" dirty="0">
                <a:latin typeface="Times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026433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72008" y="-152400"/>
            <a:ext cx="925252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Exemples de revues en ‘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Diamond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OA’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5" name="ZoneTexte 14"/>
          <p:cNvSpPr txBox="1">
            <a:spLocks noChangeArrowheads="1"/>
          </p:cNvSpPr>
          <p:nvPr/>
        </p:nvSpPr>
        <p:spPr bwMode="auto">
          <a:xfrm>
            <a:off x="79442" y="2293129"/>
            <a:ext cx="868169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solidFill>
                  <a:srgbClr val="0000FF"/>
                </a:solidFill>
              </a:rPr>
              <a:t>Fondée </a:t>
            </a:r>
            <a:r>
              <a:rPr lang="fr-FR" sz="2300" dirty="0">
                <a:solidFill>
                  <a:srgbClr val="0000FF"/>
                </a:solidFill>
              </a:rPr>
              <a:t>e</a:t>
            </a:r>
            <a:r>
              <a:rPr lang="fr-FR" sz="2300" dirty="0" smtClean="0">
                <a:solidFill>
                  <a:srgbClr val="0000FF"/>
                </a:solidFill>
              </a:rPr>
              <a:t>n 2010 par Jean-Michel Morel</a:t>
            </a:r>
            <a:r>
              <a:rPr lang="fr-FR" sz="2300" dirty="0" smtClean="0"/>
              <a:t>, IPOL </a:t>
            </a:r>
            <a:r>
              <a:rPr lang="fr-FR" sz="2300" dirty="0"/>
              <a:t>a</a:t>
            </a:r>
            <a:r>
              <a:rPr lang="fr-FR" sz="2300" dirty="0" smtClean="0"/>
              <a:t> </a:t>
            </a:r>
            <a:r>
              <a:rPr lang="fr-FR" sz="2300" dirty="0" smtClean="0">
                <a:solidFill>
                  <a:srgbClr val="0000FF"/>
                </a:solidFill>
              </a:rPr>
              <a:t>41 </a:t>
            </a:r>
            <a:r>
              <a:rPr lang="fr-FR" sz="2300" dirty="0">
                <a:solidFill>
                  <a:srgbClr val="0000FF"/>
                </a:solidFill>
              </a:rPr>
              <a:t>é</a:t>
            </a:r>
            <a:r>
              <a:rPr lang="fr-FR" sz="2300" dirty="0" smtClean="0">
                <a:solidFill>
                  <a:srgbClr val="0000FF"/>
                </a:solidFill>
              </a:rPr>
              <a:t>diteurs</a:t>
            </a:r>
            <a:r>
              <a:rPr lang="fr-FR" sz="2300" dirty="0" smtClean="0"/>
              <a:t>.</a:t>
            </a:r>
          </a:p>
          <a:p>
            <a:pPr algn="ctr"/>
            <a:r>
              <a:rPr lang="fr-FR" sz="2300" dirty="0" smtClean="0"/>
              <a:t>Cette revue est </a:t>
            </a:r>
            <a:r>
              <a:rPr lang="fr-FR" sz="2300" dirty="0" smtClean="0">
                <a:solidFill>
                  <a:srgbClr val="0000FF"/>
                </a:solidFill>
              </a:rPr>
              <a:t>financée par le CNES</a:t>
            </a:r>
            <a:r>
              <a:rPr lang="fr-FR" sz="2300" dirty="0" smtClean="0"/>
              <a:t>,</a:t>
            </a:r>
            <a:r>
              <a:rPr lang="fr-FR" sz="2300" dirty="0" smtClean="0">
                <a:solidFill>
                  <a:srgbClr val="0000FF"/>
                </a:solidFill>
              </a:rPr>
              <a:t> l’ERC </a:t>
            </a:r>
            <a:r>
              <a:rPr lang="fr-FR" sz="2300" dirty="0" smtClean="0"/>
              <a:t>et</a:t>
            </a:r>
            <a:r>
              <a:rPr lang="fr-FR" sz="2300" dirty="0" smtClean="0">
                <a:solidFill>
                  <a:srgbClr val="0000FF"/>
                </a:solidFill>
              </a:rPr>
              <a:t> 13 institutions publiques</a:t>
            </a:r>
            <a:r>
              <a:rPr lang="fr-FR" sz="2300" dirty="0" smtClean="0"/>
              <a:t>.</a:t>
            </a:r>
          </a:p>
          <a:p>
            <a:pPr algn="ctr"/>
            <a:r>
              <a:rPr lang="fr-FR" sz="2300" dirty="0" smtClean="0"/>
              <a:t>Chaque</a:t>
            </a:r>
            <a:r>
              <a:rPr sz="2300" dirty="0" smtClean="0"/>
              <a:t> article con</a:t>
            </a:r>
            <a:r>
              <a:rPr lang="fr-FR" sz="2300" dirty="0" err="1" smtClean="0"/>
              <a:t>tie</a:t>
            </a:r>
            <a:r>
              <a:rPr sz="2300" dirty="0" smtClean="0"/>
              <a:t>n</a:t>
            </a:r>
            <a:r>
              <a:rPr lang="fr-FR" sz="2300" dirty="0" err="1" smtClean="0"/>
              <a:t>t</a:t>
            </a:r>
            <a:r>
              <a:rPr sz="2300" dirty="0" smtClean="0"/>
              <a:t> </a:t>
            </a:r>
            <a:r>
              <a:rPr lang="fr-FR" sz="2300" dirty="0"/>
              <a:t>l</a:t>
            </a:r>
            <a:r>
              <a:rPr lang="fr-FR" sz="2300" dirty="0" smtClean="0"/>
              <a:t>e</a:t>
            </a:r>
            <a:r>
              <a:rPr sz="2300" dirty="0" smtClean="0">
                <a:solidFill>
                  <a:srgbClr val="28C191"/>
                </a:solidFill>
              </a:rPr>
              <a:t> </a:t>
            </a:r>
            <a:r>
              <a:rPr sz="2300" dirty="0" smtClean="0">
                <a:solidFill>
                  <a:srgbClr val="FF0000"/>
                </a:solidFill>
              </a:rPr>
              <a:t>text</a:t>
            </a:r>
            <a:r>
              <a:rPr lang="fr-FR" sz="2300" dirty="0" smtClean="0">
                <a:solidFill>
                  <a:srgbClr val="FF0000"/>
                </a:solidFill>
              </a:rPr>
              <a:t>e</a:t>
            </a:r>
            <a:r>
              <a:rPr lang="fr-FR" sz="2300" dirty="0" smtClean="0"/>
              <a:t>, l’</a:t>
            </a:r>
            <a:r>
              <a:rPr sz="2300" dirty="0" smtClean="0">
                <a:solidFill>
                  <a:srgbClr val="FF0000"/>
                </a:solidFill>
              </a:rPr>
              <a:t>algorithm</a:t>
            </a:r>
            <a:r>
              <a:rPr lang="fr-FR" sz="2300" dirty="0" smtClean="0">
                <a:solidFill>
                  <a:srgbClr val="FF0000"/>
                </a:solidFill>
              </a:rPr>
              <a:t>e</a:t>
            </a:r>
            <a:r>
              <a:rPr sz="2300" dirty="0" smtClean="0"/>
              <a:t> </a:t>
            </a:r>
            <a:r>
              <a:rPr lang="fr-FR" sz="2300" dirty="0" smtClean="0"/>
              <a:t>et</a:t>
            </a:r>
            <a:r>
              <a:rPr lang="fr-FR" sz="2300" dirty="0"/>
              <a:t> </a:t>
            </a:r>
            <a:r>
              <a:rPr lang="fr-FR" sz="2300" dirty="0" smtClean="0"/>
              <a:t>le</a:t>
            </a:r>
            <a:r>
              <a:rPr sz="2300" dirty="0" smtClean="0">
                <a:solidFill>
                  <a:srgbClr val="FF0000"/>
                </a:solidFill>
              </a:rPr>
              <a:t> code</a:t>
            </a:r>
            <a:r>
              <a:rPr lang="fr-FR" sz="2300" dirty="0" smtClean="0">
                <a:solidFill>
                  <a:srgbClr val="FF0000"/>
                </a:solidFill>
              </a:rPr>
              <a:t> source</a:t>
            </a:r>
            <a:r>
              <a:rPr sz="2300" dirty="0" smtClean="0"/>
              <a:t>,</a:t>
            </a:r>
            <a:endParaRPr lang="fr-FR" sz="2300" dirty="0" smtClean="0"/>
          </a:p>
          <a:p>
            <a:pPr algn="ctr"/>
            <a:r>
              <a:rPr lang="fr-FR" sz="2300" dirty="0"/>
              <a:t>q</a:t>
            </a:r>
            <a:r>
              <a:rPr lang="fr-FR" sz="2300" dirty="0" smtClean="0"/>
              <a:t>ui tous sont </a:t>
            </a:r>
            <a:r>
              <a:rPr lang="fr-FR" sz="2300" dirty="0" smtClean="0">
                <a:solidFill>
                  <a:srgbClr val="FF0000"/>
                </a:solidFill>
              </a:rPr>
              <a:t>évalués par les pairs</a:t>
            </a:r>
            <a:r>
              <a:rPr lang="fr-FR" sz="2300" dirty="0" smtClean="0"/>
              <a:t>. La plateforme de la revue offre</a:t>
            </a:r>
            <a:r>
              <a:rPr sz="2300" dirty="0" smtClean="0"/>
              <a:t> </a:t>
            </a:r>
            <a:endParaRPr lang="fr-FR" sz="2300" dirty="0" smtClean="0"/>
          </a:p>
          <a:p>
            <a:pPr algn="ctr"/>
            <a:r>
              <a:rPr lang="fr-FR" sz="2300" dirty="0">
                <a:solidFill>
                  <a:srgbClr val="28C191"/>
                </a:solidFill>
              </a:rPr>
              <a:t>l</a:t>
            </a:r>
            <a:r>
              <a:rPr lang="fr-FR" sz="2300" dirty="0" smtClean="0">
                <a:solidFill>
                  <a:srgbClr val="28C191"/>
                </a:solidFill>
              </a:rPr>
              <a:t>a possibilités de tout</a:t>
            </a:r>
            <a:r>
              <a:rPr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smtClean="0"/>
              <a:t>tester par soi-même et d’</a:t>
            </a:r>
            <a:r>
              <a:rPr sz="2300" dirty="0" smtClean="0">
                <a:solidFill>
                  <a:srgbClr val="28C191"/>
                </a:solidFill>
              </a:rPr>
              <a:t>archive</a:t>
            </a:r>
            <a:r>
              <a:rPr lang="fr-FR" sz="2300" dirty="0" smtClean="0">
                <a:solidFill>
                  <a:srgbClr val="28C191"/>
                </a:solidFill>
              </a:rPr>
              <a:t>r</a:t>
            </a:r>
            <a:r>
              <a:rPr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smtClean="0">
                <a:solidFill>
                  <a:srgbClr val="28C191"/>
                </a:solidFill>
              </a:rPr>
              <a:t>les</a:t>
            </a:r>
            <a:r>
              <a:rPr sz="2300" dirty="0" smtClean="0">
                <a:solidFill>
                  <a:srgbClr val="28C191"/>
                </a:solidFill>
              </a:rPr>
              <a:t> </a:t>
            </a:r>
            <a:endParaRPr lang="fr-FR" sz="2300" dirty="0" smtClean="0">
              <a:solidFill>
                <a:srgbClr val="28C191"/>
              </a:solidFill>
            </a:endParaRPr>
          </a:p>
          <a:p>
            <a:pPr algn="ctr"/>
            <a:r>
              <a:rPr lang="fr-FR" sz="2300" dirty="0" smtClean="0">
                <a:solidFill>
                  <a:srgbClr val="28C191"/>
                </a:solidFill>
              </a:rPr>
              <a:t>résultats obtenus</a:t>
            </a:r>
            <a:r>
              <a:rPr sz="2300" dirty="0" smtClean="0"/>
              <a:t>. </a:t>
            </a:r>
            <a:r>
              <a:rPr lang="en-US" sz="2300" dirty="0" smtClean="0"/>
              <a:t> </a:t>
            </a:r>
            <a:endParaRPr lang="fr-FR" sz="2300" b="0" dirty="0">
              <a:latin typeface="Calibri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769" y="782340"/>
            <a:ext cx="6690591" cy="1206500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2590800" y="2057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2483768" y="4491484"/>
            <a:ext cx="5217468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discreteanalysisjournal.com</a:t>
            </a:r>
            <a:r>
              <a:rPr lang="fr-FR" i="1" dirty="0" smtClean="0">
                <a:latin typeface="Times"/>
              </a:rPr>
              <a:t>    </a:t>
            </a:r>
            <a:r>
              <a:rPr i="1" dirty="0" smtClean="0">
                <a:latin typeface="Times"/>
              </a:rPr>
              <a:t>ISSN : 2</a:t>
            </a:r>
            <a:r>
              <a:rPr lang="fr-FR" i="1" dirty="0" smtClean="0">
                <a:latin typeface="Times"/>
              </a:rPr>
              <a:t>397</a:t>
            </a:r>
            <a:r>
              <a:rPr i="1" dirty="0" smtClean="0">
                <a:latin typeface="Times"/>
              </a:rPr>
              <a:t>-</a:t>
            </a:r>
            <a:r>
              <a:rPr lang="fr-FR" i="1" dirty="0" smtClean="0">
                <a:latin typeface="Times"/>
              </a:rPr>
              <a:t>3129</a:t>
            </a:r>
            <a:endParaRPr lang="fr-FR" i="1" dirty="0">
              <a:latin typeface="Times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837" y="4203452"/>
            <a:ext cx="1381891" cy="1828800"/>
          </a:xfrm>
          <a:prstGeom prst="rect">
            <a:avLst/>
          </a:prstGeom>
        </p:spPr>
      </p:pic>
      <p:sp>
        <p:nvSpPr>
          <p:cNvPr id="23" name="ZoneTexte 22"/>
          <p:cNvSpPr txBox="1">
            <a:spLocks noChangeArrowheads="1"/>
          </p:cNvSpPr>
          <p:nvPr/>
        </p:nvSpPr>
        <p:spPr bwMode="auto">
          <a:xfrm>
            <a:off x="1331640" y="4941168"/>
            <a:ext cx="7409131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err="1" smtClean="0">
                <a:solidFill>
                  <a:srgbClr val="0000FF"/>
                </a:solidFill>
              </a:rPr>
              <a:t>Foundée</a:t>
            </a:r>
            <a:r>
              <a:rPr lang="fr-FR" sz="2300" dirty="0" smtClean="0">
                <a:solidFill>
                  <a:srgbClr val="0000FF"/>
                </a:solidFill>
              </a:rPr>
              <a:t> </a:t>
            </a:r>
            <a:r>
              <a:rPr lang="fr-FR" sz="2300" dirty="0">
                <a:solidFill>
                  <a:srgbClr val="0000FF"/>
                </a:solidFill>
              </a:rPr>
              <a:t>e</a:t>
            </a:r>
            <a:r>
              <a:rPr lang="fr-FR" sz="2300" dirty="0" smtClean="0">
                <a:solidFill>
                  <a:srgbClr val="0000FF"/>
                </a:solidFill>
              </a:rPr>
              <a:t>n 2015 par Tim </a:t>
            </a:r>
            <a:r>
              <a:rPr lang="fr-FR" sz="2300" dirty="0" err="1" smtClean="0">
                <a:solidFill>
                  <a:srgbClr val="0000FF"/>
                </a:solidFill>
              </a:rPr>
              <a:t>Gowers</a:t>
            </a:r>
            <a:r>
              <a:rPr lang="fr-FR" sz="2300" dirty="0" smtClean="0"/>
              <a:t>, la revue DA a </a:t>
            </a:r>
          </a:p>
          <a:p>
            <a:pPr algn="ctr"/>
            <a:r>
              <a:rPr lang="fr-FR" sz="2300" dirty="0" smtClean="0">
                <a:solidFill>
                  <a:srgbClr val="0000FF"/>
                </a:solidFill>
              </a:rPr>
              <a:t>12 editors</a:t>
            </a:r>
            <a:r>
              <a:rPr lang="fr-FR" sz="2300" dirty="0" smtClean="0"/>
              <a:t>. C’est un </a:t>
            </a:r>
            <a:r>
              <a:rPr lang="fr-FR" sz="2300" dirty="0" smtClean="0">
                <a:solidFill>
                  <a:srgbClr val="FF0000"/>
                </a:solidFill>
              </a:rPr>
              <a:t>épi-journal qui s’appuie sur</a:t>
            </a:r>
          </a:p>
          <a:p>
            <a:pPr algn="ctr"/>
            <a:r>
              <a:rPr lang="fr-FR" sz="2300" dirty="0" smtClean="0">
                <a:solidFill>
                  <a:srgbClr val="FF0000"/>
                </a:solidFill>
              </a:rPr>
              <a:t> l’archive </a:t>
            </a:r>
            <a:r>
              <a:rPr lang="fr-FR" sz="2300" dirty="0" err="1" smtClean="0">
                <a:solidFill>
                  <a:srgbClr val="FF0000"/>
                </a:solidFill>
              </a:rPr>
              <a:t>ouvertet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</a:rPr>
              <a:t>arXiv</a:t>
            </a:r>
            <a:r>
              <a:rPr lang="fr-FR" sz="2300" dirty="0" smtClean="0"/>
              <a:t>. Le comité éditorial utilise le </a:t>
            </a:r>
          </a:p>
          <a:p>
            <a:pPr algn="ctr"/>
            <a:r>
              <a:rPr lang="fr-FR" sz="2300" dirty="0"/>
              <a:t>l</a:t>
            </a:r>
            <a:r>
              <a:rPr lang="fr-FR" sz="2300" dirty="0" smtClean="0"/>
              <a:t>ogiciel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</a:rPr>
              <a:t>Scholastica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dirty="0" smtClean="0"/>
              <a:t>(10€/article) </a:t>
            </a:r>
            <a:r>
              <a:rPr lang="fr-FR" sz="2300" dirty="0" smtClean="0">
                <a:solidFill>
                  <a:srgbClr val="FF0000"/>
                </a:solidFill>
              </a:rPr>
              <a:t>pour la révision par les pairs</a:t>
            </a:r>
            <a:r>
              <a:rPr lang="fr-FR" sz="2300" dirty="0" smtClean="0"/>
              <a:t>.</a:t>
            </a:r>
          </a:p>
        </p:txBody>
      </p:sp>
      <p:sp>
        <p:nvSpPr>
          <p:cNvPr id="11" name="ZoneTexte 12"/>
          <p:cNvSpPr txBox="1"/>
          <p:nvPr/>
        </p:nvSpPr>
        <p:spPr>
          <a:xfrm>
            <a:off x="2133600" y="1916832"/>
            <a:ext cx="5885334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//</a:t>
            </a:r>
            <a:r>
              <a:rPr lang="fr-FR" i="1" dirty="0" err="1" smtClean="0">
                <a:latin typeface="Times"/>
              </a:rPr>
              <a:t>www.ipol.im</a:t>
            </a:r>
            <a:r>
              <a:rPr lang="fr-FR" i="1" dirty="0" smtClean="0">
                <a:latin typeface="Times"/>
              </a:rPr>
              <a:t>      </a:t>
            </a:r>
            <a:r>
              <a:rPr i="1" dirty="0" smtClean="0">
                <a:latin typeface="Times"/>
              </a:rPr>
              <a:t>ISSN : 2105-1232</a:t>
            </a:r>
            <a:r>
              <a:rPr lang="fr-FR" i="1" dirty="0" smtClean="0">
                <a:latin typeface="Times"/>
              </a:rPr>
              <a:t>     </a:t>
            </a:r>
            <a:r>
              <a:rPr i="1" dirty="0" smtClean="0">
                <a:latin typeface="Times"/>
              </a:rPr>
              <a:t>DOI : 10.5201/ipol</a:t>
            </a:r>
            <a:endParaRPr lang="fr-FR" i="1" dirty="0">
              <a:latin typeface="Times"/>
            </a:endParaRPr>
          </a:p>
        </p:txBody>
      </p:sp>
      <p:sp>
        <p:nvSpPr>
          <p:cNvPr id="12" name="ZoneTexte 15"/>
          <p:cNvSpPr txBox="1"/>
          <p:nvPr/>
        </p:nvSpPr>
        <p:spPr>
          <a:xfrm>
            <a:off x="179512" y="1107108"/>
            <a:ext cx="418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28C191"/>
                </a:solidFill>
              </a:rPr>
              <a:t>1</a:t>
            </a:r>
            <a:endParaRPr lang="fr-FR" sz="3600" b="1" dirty="0">
              <a:solidFill>
                <a:srgbClr val="28C191"/>
              </a:solidFill>
            </a:endParaRPr>
          </a:p>
        </p:txBody>
      </p:sp>
      <p:sp>
        <p:nvSpPr>
          <p:cNvPr id="14" name="ZoneTexte 15"/>
          <p:cNvSpPr txBox="1"/>
          <p:nvPr/>
        </p:nvSpPr>
        <p:spPr>
          <a:xfrm>
            <a:off x="179512" y="4275460"/>
            <a:ext cx="418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solidFill>
                  <a:srgbClr val="28C191"/>
                </a:solidFill>
              </a:rPr>
              <a:t>2</a:t>
            </a:r>
          </a:p>
        </p:txBody>
      </p:sp>
      <p:pic>
        <p:nvPicPr>
          <p:cNvPr id="13" name="Picture 12" descr="CC-B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cxnSp>
        <p:nvCxnSpPr>
          <p:cNvPr id="1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1828614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9" name="ZoneTexte 18"/>
          <p:cNvSpPr txBox="1"/>
          <p:nvPr/>
        </p:nvSpPr>
        <p:spPr>
          <a:xfrm>
            <a:off x="2590800" y="2057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23528" y="-15240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Création du Centre Mersenne en 2018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7" name="ZoneTexte 19"/>
          <p:cNvSpPr txBox="1"/>
          <p:nvPr/>
        </p:nvSpPr>
        <p:spPr>
          <a:xfrm>
            <a:off x="2051720" y="6372036"/>
            <a:ext cx="5217468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>
                <a:latin typeface="Times"/>
              </a:rPr>
              <a:t>https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www.centre-mersenne.org</a:t>
            </a:r>
            <a:r>
              <a:rPr lang="fr-FR" i="1" dirty="0">
                <a:latin typeface="Times"/>
              </a:rPr>
              <a:t>/</a:t>
            </a:r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8" name="Espace réservé du contenu 27"/>
          <p:cNvSpPr txBox="1">
            <a:spLocks/>
          </p:cNvSpPr>
          <p:nvPr/>
        </p:nvSpPr>
        <p:spPr>
          <a:xfrm>
            <a:off x="395536" y="908720"/>
            <a:ext cx="8208912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smtClean="0">
                <a:solidFill>
                  <a:srgbClr val="0000FF"/>
                </a:solidFill>
              </a:rPr>
              <a:t>Plateforme d’évaluation par les pairs</a:t>
            </a:r>
            <a:r>
              <a:rPr lang="fr-FR" sz="2400" dirty="0" smtClean="0"/>
              <a:t> et de </a:t>
            </a:r>
            <a:r>
              <a:rPr lang="fr-FR" sz="2400" dirty="0" smtClean="0">
                <a:solidFill>
                  <a:srgbClr val="0000FF"/>
                </a:solidFill>
              </a:rPr>
              <a:t>publication</a:t>
            </a:r>
            <a:endParaRPr lang="fr-FR" sz="2400" dirty="0" smtClean="0"/>
          </a:p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>
                <a:solidFill>
                  <a:srgbClr val="0000FF"/>
                </a:solidFill>
              </a:rPr>
              <a:t>e</a:t>
            </a:r>
            <a:r>
              <a:rPr lang="fr-FR" sz="2400" dirty="0" smtClean="0">
                <a:solidFill>
                  <a:srgbClr val="0000FF"/>
                </a:solidFill>
              </a:rPr>
              <a:t>n accès libre et gratuit</a:t>
            </a:r>
            <a:r>
              <a:rPr lang="fr-FR" sz="2400" dirty="0" smtClean="0"/>
              <a:t>, pour les lecteurs et les auteurs, </a:t>
            </a:r>
          </a:p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smtClean="0"/>
              <a:t>de revues académiques à comité de lecture </a:t>
            </a:r>
          </a:p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>
                <a:solidFill>
                  <a:srgbClr val="0000FF"/>
                </a:solidFill>
              </a:rPr>
              <a:t>p</a:t>
            </a:r>
            <a:r>
              <a:rPr lang="fr-FR" sz="2400" dirty="0" smtClean="0">
                <a:solidFill>
                  <a:srgbClr val="0000FF"/>
                </a:solidFill>
              </a:rPr>
              <a:t>our les articles mis en page sous </a:t>
            </a:r>
            <a:r>
              <a:rPr lang="fr-FR" sz="2400" dirty="0" err="1" smtClean="0">
                <a:solidFill>
                  <a:srgbClr val="0000FF"/>
                </a:solidFill>
              </a:rPr>
              <a:t>LaTeX</a:t>
            </a:r>
            <a:r>
              <a:rPr lang="fr-FR" sz="2400" dirty="0" smtClean="0"/>
              <a:t>.</a:t>
            </a:r>
          </a:p>
        </p:txBody>
      </p:sp>
      <p:sp>
        <p:nvSpPr>
          <p:cNvPr id="9" name="Espace réservé du contenu 27"/>
          <p:cNvSpPr txBox="1">
            <a:spLocks/>
          </p:cNvSpPr>
          <p:nvPr/>
        </p:nvSpPr>
        <p:spPr>
          <a:xfrm>
            <a:off x="547936" y="2204864"/>
            <a:ext cx="8208912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smtClean="0"/>
              <a:t>Elle a été </a:t>
            </a:r>
            <a:r>
              <a:rPr lang="fr-FR" sz="2400" dirty="0" smtClean="0">
                <a:solidFill>
                  <a:srgbClr val="28C191"/>
                </a:solidFill>
              </a:rPr>
              <a:t>créée en Janvier 2018 à Grenoble par Thierry Bouche </a:t>
            </a:r>
            <a:r>
              <a:rPr lang="fr-FR" sz="2400" dirty="0" smtClean="0">
                <a:solidFill>
                  <a:srgbClr val="000000"/>
                </a:solidFill>
              </a:rPr>
              <a:t>dans le cadre de la </a:t>
            </a:r>
            <a:r>
              <a:rPr lang="fr-FR" sz="2400" dirty="0" smtClean="0">
                <a:solidFill>
                  <a:srgbClr val="28C191"/>
                </a:solidFill>
              </a:rPr>
              <a:t>cellule </a:t>
            </a:r>
            <a:r>
              <a:rPr lang="fr-FR" sz="2400" dirty="0" err="1" smtClean="0">
                <a:solidFill>
                  <a:srgbClr val="28C191"/>
                </a:solidFill>
              </a:rPr>
              <a:t>Mathdoc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smtClean="0">
                <a:solidFill>
                  <a:srgbClr val="000000"/>
                </a:solidFill>
              </a:rPr>
              <a:t>(unité mixte CNRS-UGA).</a:t>
            </a:r>
          </a:p>
        </p:txBody>
      </p:sp>
      <p:sp>
        <p:nvSpPr>
          <p:cNvPr id="10" name="Espace réservé du contenu 27"/>
          <p:cNvSpPr txBox="1">
            <a:spLocks/>
          </p:cNvSpPr>
          <p:nvPr/>
        </p:nvSpPr>
        <p:spPr>
          <a:xfrm>
            <a:off x="800418" y="3789040"/>
            <a:ext cx="7732022" cy="23762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smtClean="0"/>
              <a:t>Principes directeurs:</a:t>
            </a:r>
          </a:p>
          <a:p>
            <a:pPr marL="342900" lvl="0" indent="-342900" algn="ctr">
              <a:spcBef>
                <a:spcPct val="20000"/>
              </a:spcBef>
              <a:buClr>
                <a:srgbClr val="BD575C"/>
              </a:buClr>
              <a:buFont typeface="Arial"/>
              <a:buChar char="•"/>
              <a:defRPr/>
            </a:pPr>
            <a:r>
              <a:rPr lang="fr-FR" sz="2400" dirty="0" smtClean="0">
                <a:solidFill>
                  <a:srgbClr val="FF0000"/>
                </a:solidFill>
              </a:rPr>
              <a:t>Qualité de l’évaluation par les pairs,</a:t>
            </a:r>
          </a:p>
          <a:p>
            <a:pPr marL="342900" lvl="0" indent="-342900" algn="ctr">
              <a:spcBef>
                <a:spcPct val="20000"/>
              </a:spcBef>
              <a:buClr>
                <a:srgbClr val="BD575C"/>
              </a:buClr>
              <a:buFont typeface="Arial"/>
              <a:buChar char="•"/>
              <a:defRPr/>
            </a:pPr>
            <a:r>
              <a:rPr lang="fr-FR" sz="2400" dirty="0" smtClean="0">
                <a:solidFill>
                  <a:srgbClr val="FF0000"/>
                </a:solidFill>
              </a:rPr>
              <a:t>Service public non lucratif,</a:t>
            </a:r>
          </a:p>
          <a:p>
            <a:pPr marL="342900" lvl="0" indent="-342900" algn="ctr">
              <a:spcBef>
                <a:spcPct val="20000"/>
              </a:spcBef>
              <a:buClr>
                <a:srgbClr val="BD575C"/>
              </a:buClr>
              <a:buFont typeface="Arial"/>
              <a:buChar char="•"/>
              <a:defRPr/>
            </a:pPr>
            <a:r>
              <a:rPr lang="fr-FR" sz="2400" dirty="0">
                <a:solidFill>
                  <a:srgbClr val="FF0000"/>
                </a:solidFill>
              </a:rPr>
              <a:t>A</a:t>
            </a:r>
            <a:r>
              <a:rPr lang="fr-FR" sz="2400" dirty="0" smtClean="0">
                <a:solidFill>
                  <a:srgbClr val="FF0000"/>
                </a:solidFill>
              </a:rPr>
              <a:t>rchivage pérenne,</a:t>
            </a:r>
          </a:p>
          <a:p>
            <a:pPr marL="342900" lvl="0" indent="-342900" algn="ctr">
              <a:spcBef>
                <a:spcPct val="20000"/>
              </a:spcBef>
              <a:buClr>
                <a:srgbClr val="BD575C"/>
              </a:buClr>
              <a:buFont typeface="Arial"/>
              <a:buChar char="•"/>
              <a:defRPr/>
            </a:pPr>
            <a:r>
              <a:rPr lang="fr-FR" sz="2400" dirty="0" smtClean="0">
                <a:solidFill>
                  <a:srgbClr val="FF0000"/>
                </a:solidFill>
              </a:rPr>
              <a:t>Transparence sur les  coûts et la sélection des revues. </a:t>
            </a:r>
            <a:endParaRPr lang="fr-FR" sz="24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846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9" name="ZoneTexte 18"/>
          <p:cNvSpPr txBox="1"/>
          <p:nvPr/>
        </p:nvSpPr>
        <p:spPr>
          <a:xfrm>
            <a:off x="2590800" y="2057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09" y="1256015"/>
            <a:ext cx="8162055" cy="5053305"/>
          </a:xfrm>
          <a:prstGeom prst="rect">
            <a:avLst/>
          </a:prstGeom>
        </p:spPr>
      </p:pic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23528" y="-15240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Revues publiées par le Centre Mersenne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6" name="Picture 5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8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09872" y="-15240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Revues publiées par le Centre Mersenne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9" name="ZoneTexte 18"/>
          <p:cNvSpPr txBox="1"/>
          <p:nvPr/>
        </p:nvSpPr>
        <p:spPr>
          <a:xfrm>
            <a:off x="2590800" y="2057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56" y="1191287"/>
            <a:ext cx="8316416" cy="5262049"/>
          </a:xfrm>
          <a:prstGeom prst="rect">
            <a:avLst/>
          </a:prstGeom>
        </p:spPr>
      </p:pic>
      <p:pic>
        <p:nvPicPr>
          <p:cNvPr id="6" name="Picture 5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88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-90264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La meilleure solution actuelle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4" name="ZoneTexte 14"/>
          <p:cNvSpPr txBox="1">
            <a:spLocks noChangeArrowheads="1"/>
          </p:cNvSpPr>
          <p:nvPr/>
        </p:nvSpPr>
        <p:spPr bwMode="auto">
          <a:xfrm>
            <a:off x="-36512" y="1129968"/>
            <a:ext cx="913663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smtClean="0">
                <a:solidFill>
                  <a:srgbClr val="000000"/>
                </a:solidFill>
              </a:rPr>
              <a:t>Aujourd’hui </a:t>
            </a:r>
            <a:r>
              <a:rPr lang="fr-FR" sz="2400" dirty="0" smtClean="0">
                <a:solidFill>
                  <a:srgbClr val="3366FF"/>
                </a:solidFill>
              </a:rPr>
              <a:t>les ‘majors’ de l’édition imposent leur modèle </a:t>
            </a:r>
            <a:r>
              <a:rPr lang="fr-FR" sz="2400" dirty="0" smtClean="0"/>
              <a:t>dit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smtClean="0">
                <a:solidFill>
                  <a:srgbClr val="3366FF"/>
                </a:solidFill>
              </a:rPr>
              <a:t>‘doré’</a:t>
            </a:r>
            <a:r>
              <a:rPr lang="fr-FR" sz="2400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fr-FR" sz="2400" dirty="0" smtClean="0">
                <a:solidFill>
                  <a:srgbClr val="000000"/>
                </a:solidFill>
              </a:rPr>
              <a:t>où les chercheurs doivent payer pour publier leurs articles. Ceci est </a:t>
            </a:r>
            <a:r>
              <a:rPr lang="fr-FR" sz="2400" dirty="0" smtClean="0">
                <a:solidFill>
                  <a:srgbClr val="3366FF"/>
                </a:solidFill>
              </a:rPr>
              <a:t>inadmissible du point de vue éthique </a:t>
            </a:r>
            <a:r>
              <a:rPr lang="fr-FR" sz="2400" dirty="0" smtClean="0">
                <a:solidFill>
                  <a:srgbClr val="000000"/>
                </a:solidFill>
              </a:rPr>
              <a:t>et conduit à la création </a:t>
            </a:r>
          </a:p>
          <a:p>
            <a:pPr algn="ctr"/>
            <a:r>
              <a:rPr lang="fr-FR" sz="2400" dirty="0">
                <a:solidFill>
                  <a:srgbClr val="000000"/>
                </a:solidFill>
              </a:rPr>
              <a:t>d</a:t>
            </a:r>
            <a:r>
              <a:rPr lang="fr-FR" sz="2400" dirty="0" smtClean="0">
                <a:solidFill>
                  <a:srgbClr val="000000"/>
                </a:solidFill>
              </a:rPr>
              <a:t>e nombreuses revues de mauvaises qualité, voire ‘bidons’.</a:t>
            </a:r>
          </a:p>
        </p:txBody>
      </p:sp>
      <p:sp>
        <p:nvSpPr>
          <p:cNvPr id="17" name="ZoneTexte 8"/>
          <p:cNvSpPr txBox="1">
            <a:spLocks noChangeArrowheads="1"/>
          </p:cNvSpPr>
          <p:nvPr/>
        </p:nvSpPr>
        <p:spPr bwMode="auto">
          <a:xfrm>
            <a:off x="107504" y="3356992"/>
            <a:ext cx="8928992" cy="1200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smtClean="0"/>
              <a:t>La </a:t>
            </a:r>
            <a:r>
              <a:rPr lang="fr-FR" sz="2400" dirty="0" smtClean="0">
                <a:solidFill>
                  <a:srgbClr val="FF0000"/>
                </a:solidFill>
              </a:rPr>
              <a:t>meilleure façon de gérer la transition est le modèle Green OA</a:t>
            </a:r>
            <a:r>
              <a:rPr lang="fr-FR" sz="2400" dirty="0" smtClean="0"/>
              <a:t>, où</a:t>
            </a:r>
            <a:r>
              <a:rPr lang="fr-FR" sz="2400" dirty="0" smtClean="0">
                <a:solidFill>
                  <a:srgbClr val="FF0000"/>
                </a:solidFill>
              </a:rPr>
              <a:t> les chercheurs</a:t>
            </a:r>
            <a:r>
              <a:rPr lang="fr-FR" sz="2400" dirty="0" smtClean="0"/>
              <a:t> publient dans les revues qu’ils préfèrent </a:t>
            </a:r>
            <a:r>
              <a:rPr lang="fr-FR" sz="2400" dirty="0" smtClean="0">
                <a:solidFill>
                  <a:srgbClr val="000000"/>
                </a:solidFill>
              </a:rPr>
              <a:t>et </a:t>
            </a:r>
            <a:r>
              <a:rPr lang="fr-FR" sz="2400" dirty="0" smtClean="0">
                <a:solidFill>
                  <a:srgbClr val="FF0000"/>
                </a:solidFill>
              </a:rPr>
              <a:t>déposent leur version auteur </a:t>
            </a:r>
            <a:r>
              <a:rPr lang="fr-FR" sz="2400" dirty="0" smtClean="0">
                <a:solidFill>
                  <a:srgbClr val="000000"/>
                </a:solidFill>
              </a:rPr>
              <a:t>(</a:t>
            </a:r>
            <a:r>
              <a:rPr lang="fr-FR" sz="2400" dirty="0" err="1" smtClean="0">
                <a:solidFill>
                  <a:srgbClr val="000000"/>
                </a:solidFill>
              </a:rPr>
              <a:t>preprint</a:t>
            </a:r>
            <a:r>
              <a:rPr lang="fr-FR" sz="2400" dirty="0" smtClean="0">
                <a:solidFill>
                  <a:srgbClr val="000000"/>
                </a:solidFill>
              </a:rPr>
              <a:t>) </a:t>
            </a:r>
            <a:r>
              <a:rPr lang="fr-FR" sz="2400" dirty="0" smtClean="0">
                <a:solidFill>
                  <a:srgbClr val="FF0000"/>
                </a:solidFill>
              </a:rPr>
              <a:t>dans des archives publiques ouvertes</a:t>
            </a:r>
            <a:r>
              <a:rPr lang="fr-FR" sz="2400" dirty="0" smtClean="0"/>
              <a:t>.</a:t>
            </a:r>
          </a:p>
        </p:txBody>
      </p:sp>
      <p:sp>
        <p:nvSpPr>
          <p:cNvPr id="9" name="ZoneTexte 14"/>
          <p:cNvSpPr txBox="1"/>
          <p:nvPr/>
        </p:nvSpPr>
        <p:spPr>
          <a:xfrm>
            <a:off x="611560" y="2780928"/>
            <a:ext cx="7992888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http://openscience.ens.fr/MARIE_FARGE2011_AVIS_COMITE_ETHIQUE_CNRS</a:t>
            </a:r>
          </a:p>
        </p:txBody>
      </p:sp>
      <p:sp>
        <p:nvSpPr>
          <p:cNvPr id="11" name="ZoneTexte 8"/>
          <p:cNvSpPr txBox="1">
            <a:spLocks noChangeArrowheads="1"/>
          </p:cNvSpPr>
          <p:nvPr/>
        </p:nvSpPr>
        <p:spPr bwMode="auto">
          <a:xfrm>
            <a:off x="107504" y="5229200"/>
            <a:ext cx="8928992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smtClean="0">
                <a:solidFill>
                  <a:srgbClr val="28C191"/>
                </a:solidFill>
              </a:rPr>
              <a:t>Certaines revues autorisent ce </a:t>
            </a:r>
            <a:r>
              <a:rPr lang="fr-FR" sz="2400" dirty="0">
                <a:solidFill>
                  <a:srgbClr val="28C191"/>
                </a:solidFill>
              </a:rPr>
              <a:t>d</a:t>
            </a:r>
            <a:r>
              <a:rPr lang="fr-FR" sz="2400" dirty="0" smtClean="0">
                <a:solidFill>
                  <a:srgbClr val="28C191"/>
                </a:solidFill>
              </a:rPr>
              <a:t>épôt dès la date de publication. </a:t>
            </a:r>
          </a:p>
          <a:p>
            <a:pPr algn="ctr"/>
            <a:r>
              <a:rPr lang="fr-FR" sz="2400" dirty="0">
                <a:solidFill>
                  <a:srgbClr val="000000"/>
                </a:solidFill>
              </a:rPr>
              <a:t>L</a:t>
            </a:r>
            <a:r>
              <a:rPr lang="fr-FR" sz="2400" dirty="0" smtClean="0">
                <a:solidFill>
                  <a:srgbClr val="000000"/>
                </a:solidFill>
              </a:rPr>
              <a:t>a </a:t>
            </a:r>
            <a:r>
              <a:rPr lang="fr-FR" sz="2400" i="1" dirty="0">
                <a:solidFill>
                  <a:srgbClr val="28C191"/>
                </a:solidFill>
              </a:rPr>
              <a:t>L</a:t>
            </a:r>
            <a:r>
              <a:rPr lang="fr-FR" sz="2400" i="1" dirty="0" smtClean="0">
                <a:solidFill>
                  <a:srgbClr val="28C191"/>
                </a:solidFill>
              </a:rPr>
              <a:t>oi Lemaire pour la République Numérique </a:t>
            </a:r>
            <a:r>
              <a:rPr lang="fr-FR" sz="2400" dirty="0" smtClean="0">
                <a:solidFill>
                  <a:srgbClr val="28C191"/>
                </a:solidFill>
              </a:rPr>
              <a:t>du 7 Octobre 2016 </a:t>
            </a:r>
          </a:p>
          <a:p>
            <a:pPr algn="ctr"/>
            <a:r>
              <a:rPr lang="fr-FR" sz="2400" dirty="0" smtClean="0">
                <a:solidFill>
                  <a:srgbClr val="28C191"/>
                </a:solidFill>
              </a:rPr>
              <a:t>rend ce dépôt légal</a:t>
            </a:r>
            <a:r>
              <a:rPr lang="fr-FR" sz="2400" dirty="0" smtClean="0">
                <a:solidFill>
                  <a:srgbClr val="000000"/>
                </a:solidFill>
              </a:rPr>
              <a:t>, au plus </a:t>
            </a:r>
            <a:r>
              <a:rPr lang="fr-FR" sz="2400" dirty="0" smtClean="0"/>
              <a:t>six  ou douze mois après la publication</a:t>
            </a:r>
            <a:r>
              <a:rPr lang="fr-FR" sz="2400" dirty="0" smtClean="0">
                <a:solidFill>
                  <a:srgbClr val="000000"/>
                </a:solidFill>
              </a:rPr>
              <a:t>.</a:t>
            </a:r>
            <a:endParaRPr lang="fr-FR" sz="2400" dirty="0" smtClean="0">
              <a:solidFill>
                <a:srgbClr val="FF0000"/>
              </a:solidFill>
            </a:endParaRPr>
          </a:p>
        </p:txBody>
      </p:sp>
      <p:sp>
        <p:nvSpPr>
          <p:cNvPr id="12" name="ZoneTexte 14"/>
          <p:cNvSpPr txBox="1"/>
          <p:nvPr/>
        </p:nvSpPr>
        <p:spPr>
          <a:xfrm>
            <a:off x="179512" y="4797152"/>
            <a:ext cx="8712968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openscience.ens.fr</a:t>
            </a:r>
            <a:r>
              <a:rPr lang="fr-FR" i="1" dirty="0" smtClean="0">
                <a:latin typeface="Times"/>
              </a:rPr>
              <a:t>/MARIE_FARGE2017_BOOK_CHAPTER_COMMISSION</a:t>
            </a:r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59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36512" y="-90264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Les premières revues scientifiques</a:t>
            </a:r>
          </a:p>
        </p:txBody>
      </p:sp>
      <p:pic>
        <p:nvPicPr>
          <p:cNvPr id="10" name="Image 9" descr="Journal-des-savants_image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100143"/>
            <a:ext cx="3240360" cy="503289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00143"/>
            <a:ext cx="3528392" cy="5065161"/>
          </a:xfrm>
          <a:prstGeom prst="rect">
            <a:avLst/>
          </a:prstGeom>
        </p:spPr>
      </p:pic>
      <p:sp>
        <p:nvSpPr>
          <p:cNvPr id="8" name="ZoneTexte 8"/>
          <p:cNvSpPr txBox="1"/>
          <p:nvPr/>
        </p:nvSpPr>
        <p:spPr>
          <a:xfrm>
            <a:off x="1043608" y="6237312"/>
            <a:ext cx="3240360" cy="461665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 smtClean="0">
                <a:latin typeface="Times"/>
              </a:rPr>
              <a:t>Paris, 5 Janvier 1665</a:t>
            </a:r>
            <a:endParaRPr lang="fr-FR" sz="2400" i="1" dirty="0">
              <a:latin typeface="Time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572000" y="6237312"/>
            <a:ext cx="3528392" cy="461665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 smtClean="0">
                <a:latin typeface="Times"/>
              </a:rPr>
              <a:t>Londres, 6 Mars 1665</a:t>
            </a:r>
            <a:endParaRPr lang="fr-FR" sz="2400" i="1" dirty="0">
              <a:latin typeface="Times"/>
            </a:endParaRPr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cxnSp>
        <p:nvCxnSpPr>
          <p:cNvPr id="11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593125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20" y="-1827584"/>
            <a:ext cx="9144000" cy="44176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28" y="2782721"/>
            <a:ext cx="9144000" cy="3310575"/>
          </a:xfrm>
          <a:prstGeom prst="rect">
            <a:avLst/>
          </a:prstGeom>
        </p:spPr>
      </p:pic>
      <p:sp>
        <p:nvSpPr>
          <p:cNvPr id="9" name="ZoneTexte 14"/>
          <p:cNvSpPr txBox="1"/>
          <p:nvPr/>
        </p:nvSpPr>
        <p:spPr>
          <a:xfrm>
            <a:off x="3275856" y="6093296"/>
            <a:ext cx="2808312" cy="646331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Journal Officiel</a:t>
            </a:r>
          </a:p>
          <a:p>
            <a:pPr algn="ctr"/>
            <a:r>
              <a:rPr lang="fr-FR" i="1" dirty="0">
                <a:latin typeface="Times"/>
              </a:rPr>
              <a:t>d</a:t>
            </a:r>
            <a:r>
              <a:rPr lang="fr-FR" i="1" dirty="0" smtClean="0">
                <a:latin typeface="Times"/>
              </a:rPr>
              <a:t>u 8 Octobre 2016</a:t>
            </a:r>
          </a:p>
        </p:txBody>
      </p:sp>
      <p:pic>
        <p:nvPicPr>
          <p:cNvPr id="5" name="Picture 4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6453336"/>
            <a:ext cx="946449" cy="331140"/>
          </a:xfrm>
          <a:prstGeom prst="rect">
            <a:avLst/>
          </a:prstGeom>
        </p:spPr>
      </p:pic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2943857" y="4684114"/>
            <a:ext cx="6092639" cy="185046"/>
          </a:xfrm>
          <a:prstGeom prst="rect">
            <a:avLst/>
          </a:prstGeom>
          <a:solidFill>
            <a:srgbClr val="FF0000">
              <a:alpha val="3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endParaRPr kumimoji="0" lang="fr-FR" sz="2400" b="0" i="1" dirty="0" smtClean="0"/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248164" y="4869160"/>
            <a:ext cx="8860340" cy="288032"/>
          </a:xfrm>
          <a:prstGeom prst="rect">
            <a:avLst/>
          </a:prstGeom>
          <a:solidFill>
            <a:srgbClr val="FF0000">
              <a:alpha val="3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endParaRPr kumimoji="0" lang="fr-FR" sz="2400" b="0" i="1" dirty="0" smtClean="0"/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229470" y="5157192"/>
            <a:ext cx="6574778" cy="165776"/>
          </a:xfrm>
          <a:prstGeom prst="rect">
            <a:avLst/>
          </a:prstGeom>
          <a:solidFill>
            <a:srgbClr val="FF0000">
              <a:alpha val="3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endParaRPr kumimoji="0" lang="fr-FR" sz="2400" b="0" i="1" dirty="0" smtClean="0"/>
          </a:p>
        </p:txBody>
      </p:sp>
    </p:spTree>
    <p:extLst>
      <p:ext uri="{BB962C8B-B14F-4D97-AF65-F5344CB8AC3E}">
        <p14:creationId xmlns:p14="http://schemas.microsoft.com/office/powerpoint/2010/main" val="1055092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324544" y="-90264"/>
            <a:ext cx="97210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Plateforme pour développer l’accès libre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562448"/>
            <a:ext cx="8839200" cy="3098800"/>
          </a:xfrm>
          <a:prstGeom prst="rect">
            <a:avLst/>
          </a:prstGeom>
        </p:spPr>
      </p:pic>
      <p:sp>
        <p:nvSpPr>
          <p:cNvPr id="10" name="ZoneTexte 8"/>
          <p:cNvSpPr txBox="1">
            <a:spLocks noChangeArrowheads="1"/>
          </p:cNvSpPr>
          <p:nvPr/>
        </p:nvSpPr>
        <p:spPr bwMode="auto">
          <a:xfrm>
            <a:off x="539552" y="1902604"/>
            <a:ext cx="80281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smtClean="0">
                <a:solidFill>
                  <a:srgbClr val="28C191"/>
                </a:solidFill>
              </a:rPr>
              <a:t>‘Spot </a:t>
            </a:r>
            <a:r>
              <a:rPr lang="fr-FR" sz="2400" dirty="0" err="1" smtClean="0">
                <a:solidFill>
                  <a:srgbClr val="28C191"/>
                </a:solidFill>
              </a:rPr>
              <a:t>your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err="1" smtClean="0">
                <a:solidFill>
                  <a:srgbClr val="28C191"/>
                </a:solidFill>
              </a:rPr>
              <a:t>own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err="1" smtClean="0">
                <a:solidFill>
                  <a:srgbClr val="28C191"/>
                </a:solidFill>
              </a:rPr>
              <a:t>paywalled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err="1" smtClean="0">
                <a:solidFill>
                  <a:srgbClr val="28C191"/>
                </a:solidFill>
              </a:rPr>
              <a:t>papers</a:t>
            </a:r>
            <a:r>
              <a:rPr lang="fr-FR" sz="2400" dirty="0" smtClean="0">
                <a:solidFill>
                  <a:srgbClr val="28C191"/>
                </a:solidFill>
              </a:rPr>
              <a:t>. </a:t>
            </a:r>
            <a:r>
              <a:rPr lang="fr-FR" sz="2400" dirty="0" err="1" smtClean="0">
                <a:solidFill>
                  <a:srgbClr val="28C191"/>
                </a:solidFill>
              </a:rPr>
              <a:t>Liberate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err="1" smtClean="0">
                <a:solidFill>
                  <a:srgbClr val="28C191"/>
                </a:solidFill>
              </a:rPr>
              <a:t>them</a:t>
            </a:r>
            <a:r>
              <a:rPr lang="fr-FR" sz="2400" dirty="0" smtClean="0">
                <a:solidFill>
                  <a:srgbClr val="28C191"/>
                </a:solidFill>
              </a:rPr>
              <a:t> in one click!’</a:t>
            </a:r>
            <a:endParaRPr lang="fr-FR" sz="2400" b="0" dirty="0">
              <a:solidFill>
                <a:srgbClr val="28C191"/>
              </a:solidFill>
            </a:endParaRPr>
          </a:p>
        </p:txBody>
      </p:sp>
      <p:sp>
        <p:nvSpPr>
          <p:cNvPr id="7" name="ZoneTexte 14"/>
          <p:cNvSpPr txBox="1">
            <a:spLocks noChangeArrowheads="1"/>
          </p:cNvSpPr>
          <p:nvPr/>
        </p:nvSpPr>
        <p:spPr bwMode="auto">
          <a:xfrm>
            <a:off x="711350" y="5725125"/>
            <a:ext cx="774142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smtClean="0">
                <a:solidFill>
                  <a:srgbClr val="000000"/>
                </a:solidFill>
              </a:rPr>
              <a:t>Cette plateforme a été </a:t>
            </a:r>
            <a:r>
              <a:rPr lang="fr-FR" sz="2400" dirty="0" smtClean="0">
                <a:solidFill>
                  <a:srgbClr val="FF0000"/>
                </a:solidFill>
              </a:rPr>
              <a:t>créée </a:t>
            </a:r>
            <a:r>
              <a:rPr lang="fr-FR" sz="2400" dirty="0">
                <a:solidFill>
                  <a:srgbClr val="FF0000"/>
                </a:solidFill>
              </a:rPr>
              <a:t>e</a:t>
            </a:r>
            <a:r>
              <a:rPr lang="fr-FR" sz="2400" dirty="0" smtClean="0">
                <a:solidFill>
                  <a:srgbClr val="FF0000"/>
                </a:solidFill>
              </a:rPr>
              <a:t>n 2014 par Antonin </a:t>
            </a:r>
            <a:r>
              <a:rPr lang="fr-FR" sz="2400" dirty="0" err="1" smtClean="0">
                <a:solidFill>
                  <a:srgbClr val="FF0000"/>
                </a:solidFill>
              </a:rPr>
              <a:t>Delpeuch</a:t>
            </a:r>
            <a:r>
              <a:rPr lang="fr-FR" sz="2400" dirty="0" smtClean="0"/>
              <a:t>, </a:t>
            </a:r>
          </a:p>
          <a:p>
            <a:pPr algn="ctr"/>
            <a:r>
              <a:rPr lang="fr-FR" sz="2400" dirty="0"/>
              <a:t>q</a:t>
            </a:r>
            <a:r>
              <a:rPr lang="fr-FR" sz="2400" dirty="0" smtClean="0"/>
              <a:t>uand il était étudiant en math-informatique à l’ENS Paris.</a:t>
            </a:r>
            <a:endParaRPr lang="fr-FR" sz="2400" dirty="0" smtClean="0">
              <a:solidFill>
                <a:srgbClr val="FF0000"/>
              </a:solidFill>
            </a:endParaRPr>
          </a:p>
        </p:txBody>
      </p:sp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1" name="ZoneTexte 14"/>
          <p:cNvSpPr txBox="1"/>
          <p:nvPr/>
        </p:nvSpPr>
        <p:spPr>
          <a:xfrm>
            <a:off x="3059832" y="1311151"/>
            <a:ext cx="2808312" cy="461665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 smtClean="0">
                <a:latin typeface="Times"/>
              </a:rPr>
              <a:t>http://</a:t>
            </a:r>
            <a:r>
              <a:rPr lang="fr-FR" sz="2400" i="1" dirty="0" err="1" smtClean="0">
                <a:latin typeface="Times"/>
              </a:rPr>
              <a:t>dissem.in</a:t>
            </a:r>
            <a:endParaRPr lang="fr-FR" sz="2400" i="1" dirty="0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946915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L’équipe CAPSH/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dissem.in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501852"/>
            <a:ext cx="1752600" cy="17145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800" y="4527252"/>
            <a:ext cx="1803400" cy="16891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664" y="4490124"/>
            <a:ext cx="1793136" cy="172622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3642" y="4511643"/>
            <a:ext cx="1733550" cy="1706673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7010400" y="6140152"/>
            <a:ext cx="21336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dirty="0" smtClean="0">
                <a:solidFill>
                  <a:srgbClr val="0000FF"/>
                </a:solidFill>
              </a:rPr>
              <a:t>Pablo </a:t>
            </a:r>
            <a:r>
              <a:rPr lang="fr-FR" sz="2300" dirty="0" err="1" smtClean="0">
                <a:solidFill>
                  <a:srgbClr val="0000FF"/>
                </a:solidFill>
              </a:rPr>
              <a:t>Rauzy</a:t>
            </a:r>
            <a:endParaRPr lang="fr-FR" sz="2300" dirty="0">
              <a:solidFill>
                <a:srgbClr val="0000FF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6200" y="6151076"/>
            <a:ext cx="211625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dirty="0" smtClean="0">
                <a:solidFill>
                  <a:srgbClr val="3366FF"/>
                </a:solidFill>
              </a:rPr>
              <a:t>Antoine </a:t>
            </a:r>
            <a:r>
              <a:rPr lang="fr-FR" sz="2300" dirty="0" err="1" smtClean="0">
                <a:solidFill>
                  <a:srgbClr val="3366FF"/>
                </a:solidFill>
              </a:rPr>
              <a:t>Amarilli</a:t>
            </a:r>
            <a:endParaRPr lang="fr-FR" sz="2300" dirty="0">
              <a:solidFill>
                <a:srgbClr val="3366FF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800600" y="6151076"/>
            <a:ext cx="161291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dirty="0" smtClean="0">
                <a:solidFill>
                  <a:srgbClr val="0000FF"/>
                </a:solidFill>
              </a:rPr>
              <a:t>Marie Farge</a:t>
            </a:r>
            <a:endParaRPr lang="fr-FR" sz="2300" dirty="0">
              <a:solidFill>
                <a:srgbClr val="0000FF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209800" y="6151076"/>
            <a:ext cx="228807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dirty="0" smtClean="0">
                <a:solidFill>
                  <a:srgbClr val="0000FF"/>
                </a:solidFill>
              </a:rPr>
              <a:t>Thomas </a:t>
            </a:r>
            <a:r>
              <a:rPr lang="fr-FR" sz="2300" dirty="0" err="1" smtClean="0">
                <a:solidFill>
                  <a:srgbClr val="0000FF"/>
                </a:solidFill>
              </a:rPr>
              <a:t>Bourgeat</a:t>
            </a:r>
            <a:endParaRPr lang="fr-FR" sz="2300" dirty="0">
              <a:solidFill>
                <a:srgbClr val="0000FF"/>
              </a:solidFill>
            </a:endParaRPr>
          </a:p>
        </p:txBody>
      </p:sp>
      <p:sp>
        <p:nvSpPr>
          <p:cNvPr id="22" name="ZoneTexte 14"/>
          <p:cNvSpPr txBox="1">
            <a:spLocks noChangeArrowheads="1"/>
          </p:cNvSpPr>
          <p:nvPr/>
        </p:nvSpPr>
        <p:spPr bwMode="auto">
          <a:xfrm>
            <a:off x="81752" y="950168"/>
            <a:ext cx="9030506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solidFill>
                  <a:srgbClr val="28C191"/>
                </a:solidFill>
              </a:rPr>
              <a:t>La plate-forme </a:t>
            </a:r>
            <a:r>
              <a:rPr lang="fr-FR" sz="2300" i="1" dirty="0" err="1" smtClean="0">
                <a:solidFill>
                  <a:srgbClr val="28C191"/>
                </a:solidFill>
              </a:rPr>
              <a:t>dissem.in</a:t>
            </a:r>
            <a:r>
              <a:rPr lang="fr-FR" sz="2300" dirty="0" smtClean="0">
                <a:solidFill>
                  <a:srgbClr val="28C191"/>
                </a:solidFill>
              </a:rPr>
              <a:t> est développée par l’association Loi 1901 CAPSH</a:t>
            </a:r>
          </a:p>
          <a:p>
            <a:pPr algn="ctr"/>
            <a:r>
              <a:rPr lang="fr-FR" sz="2300" dirty="0" smtClean="0">
                <a:solidFill>
                  <a:srgbClr val="28C191"/>
                </a:solidFill>
              </a:rPr>
              <a:t>(</a:t>
            </a:r>
            <a:r>
              <a:rPr lang="fr-FR" sz="2300" i="1" dirty="0" smtClean="0">
                <a:solidFill>
                  <a:srgbClr val="28C191"/>
                </a:solidFill>
              </a:rPr>
              <a:t>Comité pour l’</a:t>
            </a:r>
            <a:r>
              <a:rPr lang="fr-FR" sz="2300" i="1" dirty="0" err="1" smtClean="0">
                <a:solidFill>
                  <a:srgbClr val="28C191"/>
                </a:solidFill>
              </a:rPr>
              <a:t>Accessibilé</a:t>
            </a:r>
            <a:r>
              <a:rPr lang="fr-FR" sz="2300" i="1" dirty="0" smtClean="0">
                <a:solidFill>
                  <a:srgbClr val="28C191"/>
                </a:solidFill>
              </a:rPr>
              <a:t> aux Publications </a:t>
            </a:r>
            <a:r>
              <a:rPr lang="fr-FR" sz="2300" i="1" dirty="0">
                <a:solidFill>
                  <a:srgbClr val="28C191"/>
                </a:solidFill>
              </a:rPr>
              <a:t>e</a:t>
            </a:r>
            <a:r>
              <a:rPr lang="fr-FR" sz="2300" i="1" dirty="0" smtClean="0">
                <a:solidFill>
                  <a:srgbClr val="28C191"/>
                </a:solidFill>
              </a:rPr>
              <a:t>n Sciences et Humanités</a:t>
            </a:r>
            <a:r>
              <a:rPr lang="fr-FR" sz="2300" dirty="0" smtClean="0">
                <a:solidFill>
                  <a:srgbClr val="28C191"/>
                </a:solidFill>
              </a:rPr>
              <a:t>) </a:t>
            </a:r>
          </a:p>
          <a:p>
            <a:pPr algn="ctr"/>
            <a:r>
              <a:rPr lang="fr-FR" sz="2300" dirty="0">
                <a:solidFill>
                  <a:srgbClr val="28C191"/>
                </a:solidFill>
              </a:rPr>
              <a:t>c</a:t>
            </a:r>
            <a:r>
              <a:rPr lang="fr-FR" sz="2300" dirty="0" smtClean="0">
                <a:solidFill>
                  <a:srgbClr val="28C191"/>
                </a:solidFill>
              </a:rPr>
              <a:t>réée le 5 Septembre 2015 et domiciliée à Cluny (Saône-et-Loire).</a:t>
            </a:r>
          </a:p>
        </p:txBody>
      </p:sp>
      <p:pic>
        <p:nvPicPr>
          <p:cNvPr id="25" name="Image 24" descr="Screen Shot 2016-06-11 at 16.41.0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4077072"/>
            <a:ext cx="5715000" cy="400050"/>
          </a:xfrm>
          <a:prstGeom prst="rect">
            <a:avLst/>
          </a:prstGeom>
        </p:spPr>
      </p:pic>
      <p:pic>
        <p:nvPicPr>
          <p:cNvPr id="26" name="Image 25" descr="Screen Shot 2016-06-11 at 12.53.4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9772" y="2658616"/>
            <a:ext cx="1264596" cy="914400"/>
          </a:xfrm>
          <a:prstGeom prst="rect">
            <a:avLst/>
          </a:prstGeom>
        </p:spPr>
      </p:pic>
      <p:pic>
        <p:nvPicPr>
          <p:cNvPr id="27" name="Image 26" descr="Screen Shot 2016-06-11 at 16.48.5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6628" y="2060848"/>
            <a:ext cx="2070100" cy="2019300"/>
          </a:xfrm>
          <a:prstGeom prst="rect">
            <a:avLst/>
          </a:prstGeom>
        </p:spPr>
      </p:pic>
      <p:pic>
        <p:nvPicPr>
          <p:cNvPr id="29" name="Image 28" descr="Screen Shot 2016-06-11 at 16.59.3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20" y="2321768"/>
            <a:ext cx="3136900" cy="1066800"/>
          </a:xfrm>
          <a:prstGeom prst="rect">
            <a:avLst/>
          </a:prstGeom>
        </p:spPr>
      </p:pic>
      <p:pic>
        <p:nvPicPr>
          <p:cNvPr id="30" name="Image 29" descr="Screen Shot 2016-06-11 at 16.56.06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12048" y="2132856"/>
            <a:ext cx="2692400" cy="578532"/>
          </a:xfrm>
          <a:prstGeom prst="rect">
            <a:avLst/>
          </a:prstGeom>
        </p:spPr>
      </p:pic>
      <p:pic>
        <p:nvPicPr>
          <p:cNvPr id="23" name="Picture 22" descr="CC-BY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554244"/>
            <a:ext cx="946449" cy="331140"/>
          </a:xfrm>
          <a:prstGeom prst="rect">
            <a:avLst/>
          </a:prstGeom>
        </p:spPr>
      </p:pic>
      <p:sp>
        <p:nvSpPr>
          <p:cNvPr id="24" name="ZoneTexte 19"/>
          <p:cNvSpPr txBox="1"/>
          <p:nvPr/>
        </p:nvSpPr>
        <p:spPr>
          <a:xfrm>
            <a:off x="1115616" y="3501008"/>
            <a:ext cx="234121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dirty="0" smtClean="0">
                <a:solidFill>
                  <a:srgbClr val="0000FF"/>
                </a:solidFill>
              </a:rPr>
              <a:t>Antonin </a:t>
            </a:r>
            <a:r>
              <a:rPr lang="fr-FR" sz="2300" dirty="0" err="1" smtClean="0">
                <a:solidFill>
                  <a:srgbClr val="0000FF"/>
                </a:solidFill>
              </a:rPr>
              <a:t>Delpeuch</a:t>
            </a:r>
            <a:endParaRPr lang="fr-FR" sz="2300" dirty="0">
              <a:solidFill>
                <a:srgbClr val="0000FF"/>
              </a:solidFill>
            </a:endParaRPr>
          </a:p>
        </p:txBody>
      </p:sp>
      <p:sp>
        <p:nvSpPr>
          <p:cNvPr id="28" name="ZoneTexte 14"/>
          <p:cNvSpPr txBox="1"/>
          <p:nvPr/>
        </p:nvSpPr>
        <p:spPr>
          <a:xfrm>
            <a:off x="5701209" y="3563724"/>
            <a:ext cx="3191271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openscholarchampions.eu</a:t>
            </a:r>
            <a:endParaRPr lang="fr-FR" i="1" dirty="0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660249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252536" y="-99392"/>
            <a:ext cx="97210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i="1" dirty="0" err="1">
                <a:solidFill>
                  <a:srgbClr val="FF0000"/>
                </a:solidFill>
                <a:latin typeface="Arial"/>
              </a:rPr>
              <a:t>d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issem.in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trouve </a:t>
            </a:r>
            <a:r>
              <a:rPr lang="fr-FR" sz="3300" b="1" dirty="0">
                <a:solidFill>
                  <a:srgbClr val="FF0000"/>
                </a:solidFill>
                <a:latin typeface="Arial"/>
              </a:rPr>
              <a:t>l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es articles des chercheurs 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9" name="直線コネクタ 14"/>
          <p:cNvCxnSpPr>
            <a:cxnSpLocks noChangeShapeType="1"/>
          </p:cNvCxnSpPr>
          <p:nvPr/>
        </p:nvCxnSpPr>
        <p:spPr bwMode="auto">
          <a:xfrm>
            <a:off x="35496" y="980728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11" y="1043608"/>
            <a:ext cx="8304845" cy="58417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36096" y="5097378"/>
            <a:ext cx="3096344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 smtClean="0">
                <a:solidFill>
                  <a:srgbClr val="28C191"/>
                </a:solidFill>
              </a:rPr>
              <a:t>Dissem.in</a:t>
            </a:r>
            <a:r>
              <a:rPr lang="en-US" sz="2000" dirty="0" smtClean="0">
                <a:solidFill>
                  <a:srgbClr val="28C191"/>
                </a:solidFill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</a:rPr>
              <a:t>moissonne</a:t>
            </a:r>
            <a:r>
              <a:rPr lang="en-US" sz="2000" dirty="0" smtClean="0">
                <a:solidFill>
                  <a:srgbClr val="28C191"/>
                </a:solidFill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</a:rPr>
              <a:t>parmi</a:t>
            </a:r>
            <a:endParaRPr lang="en-US" sz="2000" dirty="0" smtClean="0">
              <a:solidFill>
                <a:srgbClr val="28C191"/>
              </a:solidFill>
            </a:endParaRPr>
          </a:p>
          <a:p>
            <a:pPr algn="ctr"/>
            <a:r>
              <a:rPr lang="en-US" sz="2000" dirty="0">
                <a:solidFill>
                  <a:srgbClr val="28C191"/>
                </a:solidFill>
              </a:rPr>
              <a:t>p</a:t>
            </a:r>
            <a:r>
              <a:rPr lang="en-US" sz="2000" dirty="0" smtClean="0">
                <a:solidFill>
                  <a:srgbClr val="28C191"/>
                </a:solidFill>
              </a:rPr>
              <a:t>lus de 90 millions </a:t>
            </a:r>
            <a:r>
              <a:rPr lang="en-US" sz="2000" dirty="0" err="1" smtClean="0">
                <a:solidFill>
                  <a:srgbClr val="28C191"/>
                </a:solidFill>
              </a:rPr>
              <a:t>d’articles</a:t>
            </a:r>
            <a:endParaRPr lang="en-US" sz="2000" dirty="0" smtClean="0">
              <a:solidFill>
                <a:srgbClr val="28C191"/>
              </a:solidFill>
            </a:endParaRPr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566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858" y="613693"/>
            <a:ext cx="9601200" cy="56956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268760" y="1700808"/>
            <a:ext cx="6230241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    Les articles déjà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en </a:t>
            </a:r>
            <a:r>
              <a:rPr lang="en-US" sz="2000" dirty="0" err="1" smtClean="0">
                <a:solidFill>
                  <a:srgbClr val="FF0000"/>
                </a:solidFill>
              </a:rPr>
              <a:t>accès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libre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                                        </a:t>
            </a:r>
            <a:r>
              <a:rPr lang="en-US" sz="2000" dirty="0" err="1" smtClean="0">
                <a:solidFill>
                  <a:srgbClr val="FF0000"/>
                </a:solidFill>
              </a:rPr>
              <a:t>sont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téléchargeables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gratuitement</a:t>
            </a:r>
            <a:r>
              <a:rPr lang="en-US" sz="2000" dirty="0" smtClean="0">
                <a:solidFill>
                  <a:srgbClr val="FF0000"/>
                </a:solidFill>
              </a:rPr>
              <a:t> :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3429000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4571836"/>
            <a:ext cx="792088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5939988"/>
            <a:ext cx="792088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05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_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15" y="0"/>
            <a:ext cx="873177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9754" y="980728"/>
            <a:ext cx="3959112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Les articles pas encore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en </a:t>
            </a:r>
            <a:r>
              <a:rPr lang="en-US" sz="2000" dirty="0" err="1" smtClean="0">
                <a:solidFill>
                  <a:srgbClr val="FF0000"/>
                </a:solidFill>
              </a:rPr>
              <a:t>accès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libre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 err="1" smtClean="0">
                <a:solidFill>
                  <a:srgbClr val="FF0000"/>
                </a:solidFill>
              </a:rPr>
              <a:t>peuvent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être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deposés</a:t>
            </a:r>
            <a:r>
              <a:rPr lang="en-US" sz="2000" dirty="0" smtClean="0">
                <a:solidFill>
                  <a:srgbClr val="FF0000"/>
                </a:solidFill>
              </a:rPr>
              <a:t> en </a:t>
            </a:r>
            <a:r>
              <a:rPr lang="en-US" sz="2000" dirty="0" err="1" smtClean="0">
                <a:solidFill>
                  <a:srgbClr val="FF0000"/>
                </a:solidFill>
              </a:rPr>
              <a:t>deux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clics</a:t>
            </a:r>
            <a:r>
              <a:rPr lang="en-US" sz="2000" dirty="0" smtClean="0">
                <a:solidFill>
                  <a:srgbClr val="FF0000"/>
                </a:solidFill>
              </a:rPr>
              <a:t> :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2843644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71600" y="3923764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71600" y="5291916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9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creen Shot 2016-06-07 at 16.49.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09" y="27384"/>
            <a:ext cx="785998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72200" y="2276872"/>
            <a:ext cx="2236510" cy="40934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endParaRPr lang="en-US" sz="1000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dirty="0" smtClean="0">
                <a:solidFill>
                  <a:srgbClr val="3366FF"/>
                </a:solidFill>
              </a:rPr>
              <a:t>For each article</a:t>
            </a:r>
            <a:endParaRPr lang="en-US" sz="2000" dirty="0" smtClean="0">
              <a:solidFill>
                <a:srgbClr val="000000"/>
              </a:solidFill>
            </a:endParaRPr>
          </a:p>
          <a:p>
            <a:pPr algn="ctr"/>
            <a:r>
              <a:rPr lang="en-US" sz="2000" i="1" dirty="0" err="1" smtClean="0">
                <a:solidFill>
                  <a:srgbClr val="28C191"/>
                </a:solidFill>
              </a:rPr>
              <a:t>Dissem.in</a:t>
            </a:r>
            <a:r>
              <a:rPr lang="en-US" sz="2000" dirty="0" smtClean="0">
                <a:solidFill>
                  <a:srgbClr val="28C191"/>
                </a:solidFill>
              </a:rPr>
              <a:t> checks</a:t>
            </a:r>
          </a:p>
          <a:p>
            <a:pPr algn="ctr"/>
            <a:r>
              <a:rPr lang="en-US" sz="2000" dirty="0">
                <a:solidFill>
                  <a:srgbClr val="28C191"/>
                </a:solidFill>
              </a:rPr>
              <a:t>w</a:t>
            </a:r>
            <a:r>
              <a:rPr lang="en-US" sz="2000" dirty="0" smtClean="0">
                <a:solidFill>
                  <a:srgbClr val="28C191"/>
                </a:solidFill>
              </a:rPr>
              <a:t>hich version</a:t>
            </a:r>
          </a:p>
          <a:p>
            <a:pPr algn="ctr"/>
            <a:r>
              <a:rPr lang="en-US" sz="2000" dirty="0" smtClean="0">
                <a:solidFill>
                  <a:srgbClr val="28C191"/>
                </a:solidFill>
              </a:rPr>
              <a:t> the publisher </a:t>
            </a:r>
          </a:p>
          <a:p>
            <a:pPr algn="ctr"/>
            <a:r>
              <a:rPr lang="en-US" sz="2000" dirty="0">
                <a:solidFill>
                  <a:srgbClr val="28C191"/>
                </a:solidFill>
              </a:rPr>
              <a:t>a</a:t>
            </a:r>
            <a:r>
              <a:rPr lang="en-US" sz="2000" dirty="0" smtClean="0">
                <a:solidFill>
                  <a:srgbClr val="28C191"/>
                </a:solidFill>
              </a:rPr>
              <a:t>llows to deposit</a:t>
            </a:r>
          </a:p>
          <a:p>
            <a:pPr algn="ctr"/>
            <a:r>
              <a:rPr lang="en-US" sz="2000" dirty="0" smtClean="0">
                <a:solidFill>
                  <a:srgbClr val="28C191"/>
                </a:solidFill>
              </a:rPr>
              <a:t>in open access</a:t>
            </a:r>
            <a:endParaRPr lang="en-US" sz="2000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dirty="0" smtClean="0"/>
              <a:t>and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provides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a</a:t>
            </a:r>
            <a:r>
              <a:rPr lang="en-US" sz="2000" dirty="0" smtClean="0">
                <a:solidFill>
                  <a:srgbClr val="FF0000"/>
                </a:solidFill>
              </a:rPr>
              <a:t> very simple way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to deposit it in an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open repository</a:t>
            </a:r>
          </a:p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(</a:t>
            </a:r>
            <a:r>
              <a:rPr lang="en-US" sz="2000" i="1" dirty="0" smtClean="0">
                <a:solidFill>
                  <a:srgbClr val="000000"/>
                </a:solidFill>
              </a:rPr>
              <a:t>e.g</a:t>
            </a:r>
            <a:r>
              <a:rPr lang="en-US" sz="2000" dirty="0" smtClean="0">
                <a:solidFill>
                  <a:srgbClr val="000000"/>
                </a:solidFill>
              </a:rPr>
              <a:t>., </a:t>
            </a:r>
            <a:r>
              <a:rPr lang="en-US" sz="2000" dirty="0" err="1" smtClean="0">
                <a:solidFill>
                  <a:srgbClr val="000000"/>
                </a:solidFill>
              </a:rPr>
              <a:t>Zenodo</a:t>
            </a:r>
            <a:r>
              <a:rPr lang="en-US" sz="2000" dirty="0" smtClean="0">
                <a:solidFill>
                  <a:srgbClr val="000000"/>
                </a:solidFill>
              </a:rPr>
              <a:t>, HAL).</a:t>
            </a:r>
          </a:p>
          <a:p>
            <a:pPr algn="ctr"/>
            <a:endParaRPr lang="en-US" sz="1000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02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i="1" dirty="0" err="1">
                <a:solidFill>
                  <a:srgbClr val="FF0000"/>
                </a:solidFill>
                <a:latin typeface="Arial"/>
              </a:rPr>
              <a:t>d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issem.in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met les articles en accès libre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4" name="Image 3" descr="U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016" y="1836095"/>
            <a:ext cx="7050360" cy="53373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028" y="1052736"/>
            <a:ext cx="8689398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28C191"/>
                </a:solidFill>
              </a:rPr>
              <a:t>Seul</a:t>
            </a:r>
            <a:r>
              <a:rPr lang="en-US" sz="2400" dirty="0" smtClean="0">
                <a:solidFill>
                  <a:srgbClr val="28C191"/>
                </a:solidFill>
              </a:rPr>
              <a:t> </a:t>
            </a:r>
            <a:r>
              <a:rPr lang="en-US" sz="2400" dirty="0" err="1" smtClean="0">
                <a:solidFill>
                  <a:srgbClr val="28C191"/>
                </a:solidFill>
              </a:rPr>
              <a:t>l’auteur</a:t>
            </a:r>
            <a:r>
              <a:rPr lang="en-US" sz="2400" dirty="0" smtClean="0">
                <a:solidFill>
                  <a:srgbClr val="28C191"/>
                </a:solidFill>
              </a:rPr>
              <a:t> de </a:t>
            </a:r>
            <a:r>
              <a:rPr lang="en-US" sz="2400" dirty="0" err="1" smtClean="0">
                <a:solidFill>
                  <a:srgbClr val="28C191"/>
                </a:solidFill>
              </a:rPr>
              <a:t>l’article</a:t>
            </a:r>
            <a:r>
              <a:rPr lang="en-US" sz="2400" dirty="0" smtClean="0">
                <a:solidFill>
                  <a:srgbClr val="28C191"/>
                </a:solidFill>
              </a:rPr>
              <a:t> </a:t>
            </a:r>
            <a:r>
              <a:rPr lang="en-US" sz="2400" dirty="0" err="1" smtClean="0">
                <a:solidFill>
                  <a:srgbClr val="28C191"/>
                </a:solidFill>
              </a:rPr>
              <a:t>est</a:t>
            </a:r>
            <a:r>
              <a:rPr lang="en-US" sz="2400" dirty="0" smtClean="0">
                <a:solidFill>
                  <a:srgbClr val="28C191"/>
                </a:solidFill>
              </a:rPr>
              <a:t> </a:t>
            </a:r>
            <a:r>
              <a:rPr lang="en-US" sz="2400" dirty="0" err="1" smtClean="0">
                <a:solidFill>
                  <a:srgbClr val="28C191"/>
                </a:solidFill>
              </a:rPr>
              <a:t>autorisé</a:t>
            </a:r>
            <a:r>
              <a:rPr lang="en-US" sz="2400" dirty="0" smtClean="0">
                <a:solidFill>
                  <a:srgbClr val="28C191"/>
                </a:solidFill>
              </a:rPr>
              <a:t> </a:t>
            </a:r>
            <a:r>
              <a:rPr lang="en-US" sz="2400" dirty="0" err="1" smtClean="0">
                <a:solidFill>
                  <a:srgbClr val="28C191"/>
                </a:solidFill>
              </a:rPr>
              <a:t>à</a:t>
            </a:r>
            <a:r>
              <a:rPr lang="en-US" sz="2400" dirty="0" smtClean="0">
                <a:solidFill>
                  <a:srgbClr val="28C191"/>
                </a:solidFill>
              </a:rPr>
              <a:t> le faire et </a:t>
            </a:r>
            <a:r>
              <a:rPr lang="en-US" sz="2400" dirty="0" err="1" smtClean="0">
                <a:solidFill>
                  <a:srgbClr val="28C191"/>
                </a:solidFill>
              </a:rPr>
              <a:t>doit</a:t>
            </a:r>
            <a:r>
              <a:rPr lang="en-US" sz="2400" dirty="0" smtClean="0">
                <a:solidFill>
                  <a:srgbClr val="28C191"/>
                </a:solidFill>
              </a:rPr>
              <a:t> </a:t>
            </a:r>
            <a:r>
              <a:rPr lang="en-US" sz="2400" dirty="0" err="1" smtClean="0">
                <a:solidFill>
                  <a:srgbClr val="28C191"/>
                </a:solidFill>
              </a:rPr>
              <a:t>s’enregistrer</a:t>
            </a:r>
            <a:r>
              <a:rPr lang="en-US" sz="2400" dirty="0" smtClean="0">
                <a:solidFill>
                  <a:srgbClr val="28C191"/>
                </a:solidFill>
              </a:rPr>
              <a:t>.</a:t>
            </a:r>
          </a:p>
          <a:p>
            <a:pPr algn="ctr"/>
            <a:r>
              <a:rPr lang="en-US" sz="2400" dirty="0" smtClean="0">
                <a:solidFill>
                  <a:srgbClr val="28C191"/>
                </a:solidFill>
              </a:rPr>
              <a:t>Il </a:t>
            </a:r>
            <a:r>
              <a:rPr lang="en-US" sz="2400" dirty="0" err="1" smtClean="0">
                <a:solidFill>
                  <a:srgbClr val="28C191"/>
                </a:solidFill>
              </a:rPr>
              <a:t>lui</a:t>
            </a:r>
            <a:r>
              <a:rPr lang="en-US" sz="2400" dirty="0" smtClean="0">
                <a:solidFill>
                  <a:srgbClr val="28C191"/>
                </a:solidFill>
              </a:rPr>
              <a:t> </a:t>
            </a:r>
            <a:r>
              <a:rPr lang="en-US" sz="2400" dirty="0" err="1" smtClean="0">
                <a:solidFill>
                  <a:srgbClr val="28C191"/>
                </a:solidFill>
              </a:rPr>
              <a:t>est</a:t>
            </a:r>
            <a:r>
              <a:rPr lang="en-US" sz="2400" dirty="0" smtClean="0">
                <a:solidFill>
                  <a:srgbClr val="28C191"/>
                </a:solidFill>
              </a:rPr>
              <a:t> </a:t>
            </a:r>
            <a:r>
              <a:rPr lang="en-US" sz="2400" dirty="0" err="1" smtClean="0">
                <a:solidFill>
                  <a:srgbClr val="28C191"/>
                </a:solidFill>
              </a:rPr>
              <a:t>conseillé</a:t>
            </a:r>
            <a:r>
              <a:rPr lang="en-US" sz="2400" dirty="0" smtClean="0">
                <a:solidFill>
                  <a:srgbClr val="28C191"/>
                </a:solidFill>
              </a:rPr>
              <a:t> </a:t>
            </a:r>
            <a:r>
              <a:rPr lang="en-US" sz="2400" dirty="0" err="1" smtClean="0">
                <a:solidFill>
                  <a:srgbClr val="28C191"/>
                </a:solidFill>
              </a:rPr>
              <a:t>d’utiliser</a:t>
            </a:r>
            <a:r>
              <a:rPr lang="en-US" sz="2400" dirty="0" smtClean="0">
                <a:solidFill>
                  <a:srgbClr val="28C191"/>
                </a:solidFill>
              </a:rPr>
              <a:t> ORCID pour </a:t>
            </a:r>
            <a:r>
              <a:rPr lang="en-US" sz="2400" dirty="0" err="1" smtClean="0">
                <a:solidFill>
                  <a:srgbClr val="28C191"/>
                </a:solidFill>
              </a:rPr>
              <a:t>éviter</a:t>
            </a:r>
            <a:r>
              <a:rPr lang="en-US" sz="2400" dirty="0" smtClean="0">
                <a:solidFill>
                  <a:srgbClr val="28C191"/>
                </a:solidFill>
              </a:rPr>
              <a:t> les </a:t>
            </a:r>
            <a:r>
              <a:rPr lang="en-US" sz="2400" dirty="0" err="1" smtClean="0">
                <a:solidFill>
                  <a:srgbClr val="28C191"/>
                </a:solidFill>
              </a:rPr>
              <a:t>conflits</a:t>
            </a:r>
            <a:r>
              <a:rPr lang="en-US" sz="2400" dirty="0" smtClean="0">
                <a:solidFill>
                  <a:srgbClr val="28C191"/>
                </a:solidFill>
              </a:rPr>
              <a:t> de </a:t>
            </a:r>
            <a:r>
              <a:rPr lang="en-US" sz="2400" dirty="0" err="1" smtClean="0">
                <a:solidFill>
                  <a:srgbClr val="28C191"/>
                </a:solidFill>
              </a:rPr>
              <a:t>noms</a:t>
            </a:r>
            <a:r>
              <a:rPr lang="en-US" sz="2400" dirty="0" smtClean="0">
                <a:solidFill>
                  <a:srgbClr val="28C191"/>
                </a:solidFill>
              </a:rPr>
              <a:t>.</a:t>
            </a:r>
          </a:p>
        </p:txBody>
      </p:sp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69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" y="0"/>
            <a:ext cx="8275320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728524" y="3212976"/>
            <a:ext cx="1703336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ln>
                  <a:solidFill>
                    <a:srgbClr val="FF0000"/>
                  </a:solidFill>
                </a:ln>
              </a:rPr>
              <a:t>Un premier clic </a:t>
            </a:r>
          </a:p>
          <a:p>
            <a:r>
              <a:rPr lang="fr-FR" dirty="0">
                <a:ln>
                  <a:solidFill>
                    <a:srgbClr val="FF0000"/>
                  </a:solidFill>
                </a:ln>
              </a:rPr>
              <a:t>p</a:t>
            </a:r>
            <a:r>
              <a:rPr lang="fr-FR" dirty="0" smtClean="0">
                <a:ln>
                  <a:solidFill>
                    <a:srgbClr val="FF0000"/>
                  </a:solidFill>
                </a:ln>
              </a:rPr>
              <a:t>our choisir la</a:t>
            </a:r>
            <a:r>
              <a:rPr lang="fr-FR" dirty="0">
                <a:ln>
                  <a:solidFill>
                    <a:srgbClr val="FF0000"/>
                  </a:solidFill>
                </a:ln>
              </a:rPr>
              <a:t> </a:t>
            </a:r>
            <a:endParaRPr lang="fr-FR" dirty="0" smtClean="0">
              <a:ln>
                <a:solidFill>
                  <a:srgbClr val="FF0000"/>
                </a:solidFill>
              </a:ln>
            </a:endParaRPr>
          </a:p>
          <a:p>
            <a:r>
              <a:rPr lang="fr-FR" dirty="0">
                <a:ln>
                  <a:solidFill>
                    <a:srgbClr val="FF0000"/>
                  </a:solidFill>
                </a:ln>
              </a:rPr>
              <a:t>v</a:t>
            </a:r>
            <a:r>
              <a:rPr lang="fr-FR" dirty="0" smtClean="0">
                <a:ln>
                  <a:solidFill>
                    <a:srgbClr val="FF0000"/>
                  </a:solidFill>
                </a:ln>
              </a:rPr>
              <a:t>ersion à libérer</a:t>
            </a: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 flipH="1">
            <a:off x="5890324" y="3733799"/>
            <a:ext cx="838200" cy="40250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" name="Picture 4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25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creen Shot 2016-06-07 at 16.49.5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20" y="95250"/>
            <a:ext cx="9017000" cy="66675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724916" y="3284984"/>
            <a:ext cx="2023548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ln>
                  <a:solidFill>
                    <a:srgbClr val="FF0000"/>
                  </a:solidFill>
                </a:ln>
              </a:rPr>
              <a:t>Un second clic pour</a:t>
            </a:r>
          </a:p>
          <a:p>
            <a:pPr algn="ctr"/>
            <a:r>
              <a:rPr lang="fr-FR" dirty="0" smtClean="0">
                <a:ln>
                  <a:solidFill>
                    <a:srgbClr val="FF0000"/>
                  </a:solidFill>
                </a:ln>
              </a:rPr>
              <a:t>la déposer dans</a:t>
            </a:r>
          </a:p>
          <a:p>
            <a:pPr algn="ctr"/>
            <a:r>
              <a:rPr lang="fr-FR" dirty="0">
                <a:ln>
                  <a:solidFill>
                    <a:srgbClr val="FF0000"/>
                  </a:solidFill>
                </a:ln>
              </a:rPr>
              <a:t>l</a:t>
            </a:r>
            <a:r>
              <a:rPr lang="fr-FR" dirty="0" smtClean="0">
                <a:ln>
                  <a:solidFill>
                    <a:srgbClr val="FF0000"/>
                  </a:solidFill>
                </a:ln>
              </a:rPr>
              <a:t>’archive ouverte</a:t>
            </a:r>
          </a:p>
          <a:p>
            <a:pPr algn="ctr"/>
            <a:r>
              <a:rPr lang="fr-FR" dirty="0" smtClean="0">
                <a:ln>
                  <a:solidFill>
                    <a:srgbClr val="FF0000"/>
                  </a:solidFill>
                </a:ln>
              </a:rPr>
              <a:t> </a:t>
            </a:r>
            <a:r>
              <a:rPr lang="fr-FR" i="1" dirty="0" err="1" smtClean="0">
                <a:ln>
                  <a:solidFill>
                    <a:srgbClr val="FF0000"/>
                  </a:solidFill>
                </a:ln>
              </a:rPr>
              <a:t>Zenodo</a:t>
            </a:r>
            <a:r>
              <a:rPr lang="fr-FR" i="1" dirty="0" smtClean="0">
                <a:ln>
                  <a:solidFill>
                    <a:srgbClr val="FF0000"/>
                  </a:solidFill>
                </a:ln>
              </a:rPr>
              <a:t> </a:t>
            </a:r>
            <a:r>
              <a:rPr lang="fr-FR" dirty="0" smtClean="0">
                <a:ln>
                  <a:solidFill>
                    <a:srgbClr val="FF0000"/>
                  </a:solidFill>
                </a:ln>
              </a:rPr>
              <a:t>qui est</a:t>
            </a:r>
          </a:p>
          <a:p>
            <a:pPr algn="ctr"/>
            <a:r>
              <a:rPr lang="fr-FR" dirty="0">
                <a:ln>
                  <a:solidFill>
                    <a:srgbClr val="FF0000"/>
                  </a:solidFill>
                </a:ln>
              </a:rPr>
              <a:t>a</a:t>
            </a:r>
            <a:r>
              <a:rPr lang="fr-FR" dirty="0" smtClean="0">
                <a:ln>
                  <a:solidFill>
                    <a:srgbClr val="FF0000"/>
                  </a:solidFill>
                </a:ln>
              </a:rPr>
              <a:t>u CERN</a:t>
            </a:r>
          </a:p>
        </p:txBody>
      </p:sp>
      <p:sp>
        <p:nvSpPr>
          <p:cNvPr id="5" name="Line 11"/>
          <p:cNvSpPr>
            <a:spLocks noChangeShapeType="1"/>
          </p:cNvSpPr>
          <p:nvPr/>
        </p:nvSpPr>
        <p:spPr bwMode="auto">
          <a:xfrm flipH="1">
            <a:off x="3851920" y="4077072"/>
            <a:ext cx="2872996" cy="1224136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Picture 5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00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7"/>
          <p:cNvSpPr txBox="1">
            <a:spLocks/>
          </p:cNvSpPr>
          <p:nvPr/>
        </p:nvSpPr>
        <p:spPr>
          <a:xfrm>
            <a:off x="35496" y="579512"/>
            <a:ext cx="8928991" cy="2057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 defTabSz="914400">
              <a:lnSpc>
                <a:spcPct val="90000"/>
              </a:lnSpc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>
                <a:solidFill>
                  <a:srgbClr val="3366FF"/>
                </a:solidFill>
              </a:rPr>
              <a:t>Publier les résultats de la recherche </a:t>
            </a:r>
            <a:r>
              <a:rPr lang="fr-FR" sz="2400" dirty="0"/>
              <a:t>veut dire </a:t>
            </a:r>
            <a:r>
              <a:rPr lang="fr-FR" sz="2400" dirty="0">
                <a:solidFill>
                  <a:srgbClr val="3366FF"/>
                </a:solidFill>
              </a:rPr>
              <a:t>les</a:t>
            </a:r>
            <a:r>
              <a:rPr lang="fr-FR" sz="2400" dirty="0"/>
              <a:t> </a:t>
            </a:r>
            <a:r>
              <a:rPr lang="fr-FR" sz="2400" dirty="0">
                <a:solidFill>
                  <a:srgbClr val="3366FF"/>
                </a:solidFill>
              </a:rPr>
              <a:t>rendre </a:t>
            </a:r>
            <a:r>
              <a:rPr lang="fr-FR" sz="2400" dirty="0" smtClean="0">
                <a:solidFill>
                  <a:srgbClr val="3366FF"/>
                </a:solidFill>
              </a:rPr>
              <a:t>publiques</a:t>
            </a:r>
            <a:endParaRPr lang="fr-FR" sz="2400" dirty="0" smtClean="0">
              <a:solidFill>
                <a:srgbClr val="000000"/>
              </a:solidFill>
            </a:endParaRPr>
          </a:p>
          <a:p>
            <a:pPr lvl="0" algn="ctr" defTabSz="914400">
              <a:lnSpc>
                <a:spcPct val="90000"/>
              </a:lnSpc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>
                <a:solidFill>
                  <a:srgbClr val="3366FF"/>
                </a:solidFill>
              </a:rPr>
              <a:t>a</a:t>
            </a:r>
            <a:r>
              <a:rPr lang="fr-FR" sz="2400" dirty="0" smtClean="0">
                <a:solidFill>
                  <a:srgbClr val="3366FF"/>
                </a:solidFill>
              </a:rPr>
              <a:t>fin qu’ils puissent être reproduits</a:t>
            </a:r>
            <a:r>
              <a:rPr lang="fr-FR" sz="2400" dirty="0" smtClean="0">
                <a:solidFill>
                  <a:srgbClr val="000000"/>
                </a:solidFill>
              </a:rPr>
              <a:t>,</a:t>
            </a:r>
            <a:r>
              <a:rPr lang="fr-FR" sz="2400" dirty="0" smtClean="0">
                <a:solidFill>
                  <a:srgbClr val="3366FF"/>
                </a:solidFill>
              </a:rPr>
              <a:t> utilisés</a:t>
            </a:r>
            <a:r>
              <a:rPr lang="fr-FR" sz="2400" dirty="0" smtClean="0">
                <a:solidFill>
                  <a:srgbClr val="000000"/>
                </a:solidFill>
              </a:rPr>
              <a:t> et </a:t>
            </a:r>
            <a:r>
              <a:rPr lang="fr-FR" sz="2400" dirty="0" smtClean="0">
                <a:solidFill>
                  <a:srgbClr val="3366FF"/>
                </a:solidFill>
              </a:rPr>
              <a:t>améliorés </a:t>
            </a:r>
            <a:r>
              <a:rPr lang="fr-FR" sz="2400" dirty="0" smtClean="0"/>
              <a:t>par d’autres.</a:t>
            </a:r>
            <a:endParaRPr lang="fr-FR" sz="2400" dirty="0"/>
          </a:p>
        </p:txBody>
      </p:sp>
      <p:sp>
        <p:nvSpPr>
          <p:cNvPr id="6" name="Espace réservé du contenu 27"/>
          <p:cNvSpPr txBox="1">
            <a:spLocks/>
          </p:cNvSpPr>
          <p:nvPr/>
        </p:nvSpPr>
        <p:spPr>
          <a:xfrm>
            <a:off x="179513" y="3816424"/>
            <a:ext cx="8722967" cy="29249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fr-FR" sz="2800" dirty="0" smtClean="0">
              <a:solidFill>
                <a:srgbClr val="28C191"/>
              </a:solidFill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9600" dirty="0" smtClean="0">
                <a:solidFill>
                  <a:srgbClr val="28C191"/>
                </a:solidFill>
              </a:rPr>
              <a:t>Les pairs </a:t>
            </a:r>
            <a:r>
              <a:rPr lang="fr-FR" sz="9600" dirty="0" smtClean="0"/>
              <a:t>sont des </a:t>
            </a:r>
            <a:r>
              <a:rPr lang="fr-FR" sz="9600" dirty="0" smtClean="0">
                <a:solidFill>
                  <a:srgbClr val="28C191"/>
                </a:solidFill>
              </a:rPr>
              <a:t>chercheurs spécialistes du sujet traité </a:t>
            </a:r>
            <a:r>
              <a:rPr lang="fr-FR" sz="9600" dirty="0" smtClean="0"/>
              <a:t>par la revue,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9600" dirty="0" smtClean="0"/>
              <a:t>qui </a:t>
            </a:r>
            <a:r>
              <a:rPr lang="fr-FR" sz="9600" dirty="0" smtClean="0">
                <a:solidFill>
                  <a:srgbClr val="1DA66B"/>
                </a:solidFill>
              </a:rPr>
              <a:t>vérifient</a:t>
            </a:r>
            <a:r>
              <a:rPr lang="fr-FR" sz="9600" dirty="0" smtClean="0"/>
              <a:t> </a:t>
            </a:r>
            <a:r>
              <a:rPr lang="fr-FR" sz="9600" dirty="0" smtClean="0">
                <a:solidFill>
                  <a:srgbClr val="28C191"/>
                </a:solidFill>
              </a:rPr>
              <a:t>si les résultats  </a:t>
            </a:r>
            <a:r>
              <a:rPr lang="fr-FR" sz="9600" dirty="0" smtClean="0"/>
              <a:t>présentés dans les articles soumis</a:t>
            </a:r>
            <a:r>
              <a:rPr lang="fr-FR" sz="9600" dirty="0" smtClean="0">
                <a:solidFill>
                  <a:srgbClr val="28C191"/>
                </a:solidFill>
              </a:rPr>
              <a:t>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9600" dirty="0" smtClean="0">
                <a:solidFill>
                  <a:srgbClr val="28C191"/>
                </a:solidFill>
              </a:rPr>
              <a:t>sont</a:t>
            </a:r>
            <a:r>
              <a:rPr lang="fr-FR" sz="9600" dirty="0" smtClean="0"/>
              <a:t> </a:t>
            </a:r>
            <a:r>
              <a:rPr lang="fr-FR" sz="9600" dirty="0" smtClean="0">
                <a:solidFill>
                  <a:srgbClr val="28C191"/>
                </a:solidFill>
              </a:rPr>
              <a:t>originaux</a:t>
            </a:r>
            <a:r>
              <a:rPr lang="fr-FR" sz="9600" dirty="0" smtClean="0">
                <a:solidFill>
                  <a:srgbClr val="000000"/>
                </a:solidFill>
              </a:rPr>
              <a:t>,</a:t>
            </a:r>
            <a:r>
              <a:rPr lang="fr-FR" sz="9600" dirty="0" smtClean="0">
                <a:solidFill>
                  <a:srgbClr val="28C191"/>
                </a:solidFill>
              </a:rPr>
              <a:t> non erronés</a:t>
            </a:r>
            <a:r>
              <a:rPr lang="fr-FR" sz="9600" dirty="0" smtClean="0">
                <a:solidFill>
                  <a:srgbClr val="000000"/>
                </a:solidFill>
              </a:rPr>
              <a:t> et </a:t>
            </a:r>
            <a:r>
              <a:rPr lang="fr-FR" sz="9600" dirty="0" smtClean="0">
                <a:solidFill>
                  <a:srgbClr val="28C191"/>
                </a:solidFill>
              </a:rPr>
              <a:t>si les articles sont compréhensibles</a:t>
            </a:r>
            <a:r>
              <a:rPr lang="fr-FR" sz="9600" dirty="0" smtClean="0"/>
              <a:t>,</a:t>
            </a:r>
            <a:r>
              <a:rPr lang="fr-FR" sz="9600" dirty="0" smtClean="0">
                <a:solidFill>
                  <a:srgbClr val="28C191"/>
                </a:solidFill>
              </a:rPr>
              <a:t>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9600" dirty="0"/>
              <a:t>e</a:t>
            </a:r>
            <a:r>
              <a:rPr lang="fr-FR" sz="9600" dirty="0" smtClean="0"/>
              <a:t>t </a:t>
            </a:r>
            <a:r>
              <a:rPr lang="fr-FR" sz="9600" dirty="0" smtClean="0">
                <a:solidFill>
                  <a:srgbClr val="28C191"/>
                </a:solidFill>
              </a:rPr>
              <a:t>suffisamment intéressants </a:t>
            </a:r>
            <a:r>
              <a:rPr lang="fr-FR" sz="9600" dirty="0" smtClean="0"/>
              <a:t>pour être</a:t>
            </a:r>
            <a:r>
              <a:rPr lang="fr-FR" sz="9600" dirty="0" smtClean="0">
                <a:solidFill>
                  <a:srgbClr val="28C191"/>
                </a:solidFill>
              </a:rPr>
              <a:t> </a:t>
            </a:r>
            <a:r>
              <a:rPr lang="fr-FR" sz="9600" dirty="0" smtClean="0"/>
              <a:t>publiés</a:t>
            </a:r>
            <a:r>
              <a:rPr lang="fr-FR" sz="9600" dirty="0" smtClean="0">
                <a:solidFill>
                  <a:srgbClr val="000000"/>
                </a:solidFill>
              </a:rPr>
              <a:t>.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9600" dirty="0" smtClean="0"/>
              <a:t>Afin de préserver leur objectivité les pairs doivent être</a:t>
            </a:r>
            <a:r>
              <a:rPr lang="fr-FR" sz="9600" dirty="0">
                <a:solidFill>
                  <a:srgbClr val="28C191"/>
                </a:solidFill>
              </a:rPr>
              <a:t> </a:t>
            </a:r>
            <a:endParaRPr lang="fr-FR" sz="9600" dirty="0" smtClean="0">
              <a:solidFill>
                <a:srgbClr val="28C191"/>
              </a:solidFill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9600" dirty="0" smtClean="0">
                <a:solidFill>
                  <a:srgbClr val="000000"/>
                </a:solidFill>
              </a:rPr>
              <a:t>indépendants de la maison d’édition </a:t>
            </a:r>
            <a:r>
              <a:rPr lang="fr-FR" sz="9600" dirty="0" smtClean="0"/>
              <a:t>et non rétribués par celle-ci.</a:t>
            </a:r>
          </a:p>
          <a:p>
            <a:pPr marL="0" indent="0">
              <a:buFont typeface="Arial"/>
              <a:buNone/>
            </a:pPr>
            <a:endParaRPr lang="fr-FR" sz="2800" dirty="0" smtClean="0"/>
          </a:p>
          <a:p>
            <a:pPr marL="0" indent="0">
              <a:buFont typeface="Arial"/>
              <a:buNone/>
            </a:pPr>
            <a:endParaRPr lang="fr-FR" sz="2800" dirty="0" smtClean="0"/>
          </a:p>
          <a:p>
            <a:pPr marL="0" indent="0">
              <a:buFont typeface="Arial"/>
              <a:buNone/>
            </a:pPr>
            <a:endParaRPr lang="fr-FR" sz="3000" dirty="0" smtClean="0"/>
          </a:p>
          <a:p>
            <a:pPr marL="0" indent="0">
              <a:buNone/>
            </a:pPr>
            <a:endParaRPr lang="fr-FR" dirty="0" smtClean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46856" y="-9026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Le système de publication académique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9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0" name="Espace réservé du contenu 27"/>
          <p:cNvSpPr txBox="1">
            <a:spLocks/>
          </p:cNvSpPr>
          <p:nvPr/>
        </p:nvSpPr>
        <p:spPr>
          <a:xfrm>
            <a:off x="179513" y="2276872"/>
            <a:ext cx="8722968" cy="132697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lnSpc>
                <a:spcPct val="90000"/>
              </a:lnSpc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smtClean="0">
                <a:solidFill>
                  <a:srgbClr val="FF0000"/>
                </a:solidFill>
              </a:rPr>
              <a:t>La publication dans des revues à comité de lecture</a:t>
            </a:r>
          </a:p>
          <a:p>
            <a:pPr lvl="0" algn="ctr" defTabSz="914400">
              <a:lnSpc>
                <a:spcPct val="90000"/>
              </a:lnSpc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smtClean="0">
                <a:solidFill>
                  <a:srgbClr val="000000"/>
                </a:solidFill>
              </a:rPr>
              <a:t>est la colonne vertébrale qui </a:t>
            </a:r>
            <a:r>
              <a:rPr lang="fr-FR" sz="2400" dirty="0" smtClean="0">
                <a:solidFill>
                  <a:srgbClr val="FF0000"/>
                </a:solidFill>
              </a:rPr>
              <a:t>assure la validation collective </a:t>
            </a:r>
          </a:p>
          <a:p>
            <a:pPr lvl="0" algn="ctr" defTabSz="914400">
              <a:lnSpc>
                <a:spcPct val="90000"/>
              </a:lnSpc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>
                <a:solidFill>
                  <a:srgbClr val="FF0000"/>
                </a:solidFill>
              </a:rPr>
              <a:t>d</a:t>
            </a:r>
            <a:r>
              <a:rPr lang="fr-FR" sz="2400" dirty="0" smtClean="0">
                <a:solidFill>
                  <a:srgbClr val="FF0000"/>
                </a:solidFill>
              </a:rPr>
              <a:t>es articles de recherche grâce à l’évaluation par les pairs.</a:t>
            </a:r>
            <a:endParaRPr lang="fr-FR" sz="2400" dirty="0">
              <a:solidFill>
                <a:srgbClr val="3366FF"/>
              </a:solidFill>
            </a:endParaRPr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76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creen Shot 2016-06-07 at 16.51.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032" y="0"/>
            <a:ext cx="707793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4541" y="3136900"/>
            <a:ext cx="2769947" cy="23083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Maintenant</a:t>
            </a:r>
            <a:r>
              <a:rPr lang="en-US" b="1" dirty="0" smtClean="0">
                <a:solidFill>
                  <a:srgbClr val="FF0000"/>
                </a:solidFill>
              </a:rPr>
              <a:t> tout le monde </a:t>
            </a:r>
            <a:r>
              <a:rPr lang="en-US" b="1" dirty="0" err="1" smtClean="0">
                <a:solidFill>
                  <a:srgbClr val="FF0000"/>
                </a:solidFill>
              </a:rPr>
              <a:t>peut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télécharger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gratuitement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cet</a:t>
            </a:r>
            <a:r>
              <a:rPr lang="en-US" b="1" dirty="0" smtClean="0">
                <a:solidFill>
                  <a:srgbClr val="FF0000"/>
                </a:solidFill>
              </a:rPr>
              <a:t> article </a:t>
            </a:r>
          </a:p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à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partir</a:t>
            </a:r>
            <a:r>
              <a:rPr lang="en-US" b="1" dirty="0" smtClean="0">
                <a:solidFill>
                  <a:srgbClr val="FF0000"/>
                </a:solidFill>
              </a:rPr>
              <a:t> de la </a:t>
            </a:r>
            <a:r>
              <a:rPr lang="en-US" b="1" dirty="0" err="1" smtClean="0">
                <a:solidFill>
                  <a:srgbClr val="FF0000"/>
                </a:solidFill>
              </a:rPr>
              <a:t>plateforme</a:t>
            </a:r>
            <a:r>
              <a:rPr lang="en-US" b="1" dirty="0" smtClean="0">
                <a:solidFill>
                  <a:srgbClr val="FF0000"/>
                </a:solidFill>
              </a:rPr>
              <a:t>     </a:t>
            </a:r>
            <a:r>
              <a:rPr lang="en-US" b="1" i="1" dirty="0" err="1" smtClean="0">
                <a:solidFill>
                  <a:srgbClr val="FF0000"/>
                </a:solidFill>
              </a:rPr>
              <a:t>Zenodo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d</a:t>
            </a:r>
            <a:r>
              <a:rPr lang="en-US" b="1" dirty="0" smtClean="0">
                <a:solidFill>
                  <a:srgbClr val="FF0000"/>
                </a:solidFill>
              </a:rPr>
              <a:t>u CERN, qui fait </a:t>
            </a:r>
            <a:r>
              <a:rPr lang="en-US" b="1" dirty="0" err="1" smtClean="0">
                <a:solidFill>
                  <a:srgbClr val="FF0000"/>
                </a:solidFill>
              </a:rPr>
              <a:t>partie</a:t>
            </a:r>
            <a:r>
              <a:rPr lang="en-US" b="1" dirty="0" smtClean="0">
                <a:solidFill>
                  <a:srgbClr val="FF0000"/>
                </a:solidFill>
              </a:rPr>
              <a:t> du </a:t>
            </a:r>
            <a:r>
              <a:rPr lang="en-US" b="1" dirty="0" err="1" smtClean="0">
                <a:solidFill>
                  <a:srgbClr val="FF0000"/>
                </a:solidFill>
              </a:rPr>
              <a:t>réseau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ctr"/>
            <a:r>
              <a:rPr lang="en-US" b="1" i="1" dirty="0" err="1" smtClean="0">
                <a:solidFill>
                  <a:srgbClr val="FF0000"/>
                </a:solidFill>
              </a:rPr>
              <a:t>OpenAIRE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financé</a:t>
            </a:r>
            <a:r>
              <a:rPr lang="en-US" b="1" dirty="0" smtClean="0">
                <a:solidFill>
                  <a:srgbClr val="FF0000"/>
                </a:solidFill>
              </a:rPr>
              <a:t> par la Commission </a:t>
            </a:r>
            <a:r>
              <a:rPr lang="en-US" b="1" dirty="0" err="1" smtClean="0">
                <a:solidFill>
                  <a:srgbClr val="FF0000"/>
                </a:solidFill>
              </a:rPr>
              <a:t>Européenne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9752" y="1628800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pic>
        <p:nvPicPr>
          <p:cNvPr id="6" name="Picture 5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7" name="Line 11"/>
          <p:cNvSpPr>
            <a:spLocks noChangeShapeType="1"/>
          </p:cNvSpPr>
          <p:nvPr/>
        </p:nvSpPr>
        <p:spPr bwMode="auto">
          <a:xfrm flipH="1" flipV="1">
            <a:off x="3203848" y="1844824"/>
            <a:ext cx="2990693" cy="223224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9551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2400" y="-90264"/>
            <a:ext cx="895610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Le code source de 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Dissemin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est sur 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GitHub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8" name="Image 7" descr="Screen Shot 2016-06-07 at 16.53.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" y="1078041"/>
            <a:ext cx="9144000" cy="6023367"/>
          </a:xfrm>
          <a:prstGeom prst="rect">
            <a:avLst/>
          </a:prstGeom>
        </p:spPr>
      </p:pic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9" name="ZoneTexte 3"/>
          <p:cNvSpPr txBox="1"/>
          <p:nvPr/>
        </p:nvSpPr>
        <p:spPr>
          <a:xfrm>
            <a:off x="5580112" y="5445224"/>
            <a:ext cx="1941557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Le téléchargement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du code source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est gratuit</a:t>
            </a:r>
          </a:p>
        </p:txBody>
      </p:sp>
    </p:spTree>
    <p:extLst>
      <p:ext uri="{BB962C8B-B14F-4D97-AF65-F5344CB8AC3E}">
        <p14:creationId xmlns:p14="http://schemas.microsoft.com/office/powerpoint/2010/main" val="3308670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4" name="Espace réservé du contenu 3" descr="Screen Shot 2016-06-07 at 16.54.3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648" y="1124744"/>
            <a:ext cx="6408712" cy="4261406"/>
          </a:xfrm>
        </p:spPr>
      </p:pic>
      <p:sp>
        <p:nvSpPr>
          <p:cNvPr id="7" name="ZoneTexte 6"/>
          <p:cNvSpPr txBox="1"/>
          <p:nvPr/>
        </p:nvSpPr>
        <p:spPr>
          <a:xfrm>
            <a:off x="2778217" y="5445224"/>
            <a:ext cx="9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Antonin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940152" y="5373216"/>
            <a:ext cx="639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Ryan</a:t>
            </a:r>
            <a:endParaRPr lang="fr-FR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-59432" y="-152400"/>
            <a:ext cx="916793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Développement de 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dissem.in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2" name="ZoneTexte 3"/>
          <p:cNvSpPr txBox="1"/>
          <p:nvPr/>
        </p:nvSpPr>
        <p:spPr>
          <a:xfrm>
            <a:off x="1834445" y="5877272"/>
            <a:ext cx="5833899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</a:rPr>
              <a:t>Vous pouvez participer à son développement </a:t>
            </a:r>
            <a:endParaRPr lang="fr-FR" sz="2400" dirty="0" smtClean="0">
              <a:solidFill>
                <a:srgbClr val="FF0000"/>
              </a:solidFill>
            </a:endParaRPr>
          </a:p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en </a:t>
            </a:r>
            <a:r>
              <a:rPr lang="fr-FR" sz="2400" i="1" dirty="0" smtClean="0">
                <a:solidFill>
                  <a:srgbClr val="FF0000"/>
                </a:solidFill>
              </a:rPr>
              <a:t>Python</a:t>
            </a:r>
            <a:r>
              <a:rPr lang="fr-FR" sz="2400" dirty="0" smtClean="0">
                <a:solidFill>
                  <a:srgbClr val="FF0000"/>
                </a:solidFill>
              </a:rPr>
              <a:t> (plus </a:t>
            </a:r>
            <a:r>
              <a:rPr lang="fr-FR" sz="2400" i="1" dirty="0" smtClean="0">
                <a:solidFill>
                  <a:srgbClr val="FF0000"/>
                </a:solidFill>
              </a:rPr>
              <a:t>HTML</a:t>
            </a:r>
            <a:r>
              <a:rPr lang="fr-FR" sz="2400" dirty="0" smtClean="0">
                <a:solidFill>
                  <a:srgbClr val="FF0000"/>
                </a:solidFill>
              </a:rPr>
              <a:t>, </a:t>
            </a:r>
            <a:r>
              <a:rPr lang="fr-FR" sz="2400" i="1" dirty="0" smtClean="0">
                <a:solidFill>
                  <a:srgbClr val="FF0000"/>
                </a:solidFill>
              </a:rPr>
              <a:t>CSS</a:t>
            </a:r>
            <a:r>
              <a:rPr lang="fr-FR" sz="2400" dirty="0" smtClean="0">
                <a:solidFill>
                  <a:srgbClr val="FF0000"/>
                </a:solidFill>
              </a:rPr>
              <a:t> et </a:t>
            </a:r>
            <a:r>
              <a:rPr lang="fr-FR" sz="2400" i="1" dirty="0">
                <a:solidFill>
                  <a:srgbClr val="FF0000"/>
                </a:solidFill>
              </a:rPr>
              <a:t>J</a:t>
            </a:r>
            <a:r>
              <a:rPr lang="fr-FR" sz="2400" i="1" dirty="0" smtClean="0">
                <a:solidFill>
                  <a:srgbClr val="FF0000"/>
                </a:solidFill>
              </a:rPr>
              <a:t>avaScript</a:t>
            </a:r>
            <a:r>
              <a:rPr lang="fr-FR" sz="2400" dirty="0" smtClean="0">
                <a:solidFill>
                  <a:srgbClr val="FF0000"/>
                </a:solidFill>
              </a:rPr>
              <a:t>) </a:t>
            </a:r>
            <a:r>
              <a:rPr lang="fr-FR" sz="2400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13" name="ZoneTexte 3"/>
          <p:cNvSpPr txBox="1"/>
          <p:nvPr/>
        </p:nvSpPr>
        <p:spPr>
          <a:xfrm>
            <a:off x="2123728" y="3111351"/>
            <a:ext cx="517423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3366FF"/>
                </a:solidFill>
              </a:rPr>
              <a:t>Date de création par Antonin </a:t>
            </a:r>
            <a:r>
              <a:rPr lang="fr-FR" sz="2400" dirty="0" err="1" smtClean="0">
                <a:solidFill>
                  <a:srgbClr val="3366FF"/>
                </a:solidFill>
              </a:rPr>
              <a:t>Delpeuch</a:t>
            </a:r>
            <a:endParaRPr lang="fr-FR" sz="24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545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506922"/>
            <a:ext cx="9144000" cy="413877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981200" y="6444044"/>
            <a:ext cx="5638681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http://dissem.in/institution/1/</a:t>
            </a:r>
          </a:p>
          <a:p>
            <a:pPr algn="ctr"/>
            <a:endParaRPr lang="fr-FR" i="1" dirty="0" smtClean="0">
              <a:latin typeface="Time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252536" y="-152400"/>
            <a:ext cx="967199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Pour connaître les articles d’une institution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7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8" name="ZoneTexte 7"/>
          <p:cNvSpPr txBox="1"/>
          <p:nvPr/>
        </p:nvSpPr>
        <p:spPr>
          <a:xfrm>
            <a:off x="-67551" y="1124744"/>
            <a:ext cx="9196561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300" dirty="0" err="1" smtClean="0">
                <a:solidFill>
                  <a:srgbClr val="28C191"/>
                </a:solidFill>
              </a:rPr>
              <a:t>d</a:t>
            </a:r>
            <a:r>
              <a:rPr lang="fr-FR" sz="2300" i="1" dirty="0" err="1" smtClean="0">
                <a:solidFill>
                  <a:srgbClr val="28C191"/>
                </a:solidFill>
              </a:rPr>
              <a:t>issem.in</a:t>
            </a:r>
            <a:r>
              <a:rPr lang="fr-FR" sz="2300" dirty="0" smtClean="0">
                <a:solidFill>
                  <a:srgbClr val="28C191"/>
                </a:solidFill>
              </a:rPr>
              <a:t> permet de retrouver l’ensemble des articles de recherche publiés</a:t>
            </a:r>
          </a:p>
          <a:p>
            <a:pPr algn="ctr"/>
            <a:r>
              <a:rPr lang="fr-FR" sz="2300" dirty="0" smtClean="0">
                <a:solidFill>
                  <a:srgbClr val="28C191"/>
                </a:solidFill>
              </a:rPr>
              <a:t>par une institution, ceci à partir de la liste des chercheurs qui y travaillent.</a:t>
            </a:r>
          </a:p>
          <a:p>
            <a:pPr algn="ctr"/>
            <a:r>
              <a:rPr lang="fr-FR" sz="2300" dirty="0" smtClean="0">
                <a:solidFill>
                  <a:srgbClr val="3366FF"/>
                </a:solidFill>
              </a:rPr>
              <a:t>Voici, à titre d’exemple, le cas de l’Ecole Normale Supérieure (ENS) Paris</a:t>
            </a:r>
            <a:r>
              <a:rPr lang="fr-FR" sz="2300" dirty="0">
                <a:solidFill>
                  <a:srgbClr val="3366FF"/>
                </a:solidFill>
              </a:rPr>
              <a:t> </a:t>
            </a:r>
            <a:r>
              <a:rPr lang="fr-FR" sz="2300" dirty="0" smtClean="0">
                <a:solidFill>
                  <a:srgbClr val="3366FF"/>
                </a:solidFill>
              </a:rPr>
              <a:t>:</a:t>
            </a:r>
          </a:p>
        </p:txBody>
      </p:sp>
      <p:pic>
        <p:nvPicPr>
          <p:cNvPr id="9" name="Picture 8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DOAI (Digital Open Access Identifier) 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7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2" name="ZoneTexte 11"/>
          <p:cNvSpPr txBox="1"/>
          <p:nvPr/>
        </p:nvSpPr>
        <p:spPr>
          <a:xfrm>
            <a:off x="323528" y="2636912"/>
            <a:ext cx="8352928" cy="11541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300" dirty="0" smtClean="0">
                <a:solidFill>
                  <a:srgbClr val="28C191"/>
                </a:solidFill>
              </a:rPr>
              <a:t>On utilise les métadonnées des articles moissonnées par </a:t>
            </a:r>
            <a:r>
              <a:rPr lang="fr-FR" sz="2300" dirty="0" err="1" smtClean="0">
                <a:solidFill>
                  <a:srgbClr val="28C191"/>
                </a:solidFill>
              </a:rPr>
              <a:t>Dissemin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</a:p>
          <a:p>
            <a:pPr algn="ctr"/>
            <a:r>
              <a:rPr lang="fr-FR" sz="2300" dirty="0">
                <a:solidFill>
                  <a:srgbClr val="28C191"/>
                </a:solidFill>
              </a:rPr>
              <a:t>p</a:t>
            </a:r>
            <a:r>
              <a:rPr lang="fr-FR" sz="2300" dirty="0" smtClean="0">
                <a:solidFill>
                  <a:srgbClr val="28C191"/>
                </a:solidFill>
              </a:rPr>
              <a:t>our remplacer les liens pointant vers les versions payantes (DOI) </a:t>
            </a:r>
          </a:p>
          <a:p>
            <a:pPr algn="ctr"/>
            <a:r>
              <a:rPr lang="fr-FR" sz="2300" dirty="0" smtClean="0">
                <a:solidFill>
                  <a:srgbClr val="28C191"/>
                </a:solidFill>
              </a:rPr>
              <a:t>par ceux vers une version gratuite (DOAI) des mêmes articles.</a:t>
            </a:r>
            <a:endParaRPr lang="fr-FR" sz="2300" dirty="0" smtClean="0">
              <a:solidFill>
                <a:srgbClr val="FF0000"/>
              </a:solidFill>
            </a:endParaRPr>
          </a:p>
        </p:txBody>
      </p:sp>
      <p:pic>
        <p:nvPicPr>
          <p:cNvPr id="22" name="Image 21" descr="Screen Shot 2016-06-13 at 23.35.4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424" y="5229944"/>
            <a:ext cx="4368800" cy="12954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927934" y="4077072"/>
            <a:ext cx="4861133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300" dirty="0" smtClean="0">
                <a:solidFill>
                  <a:srgbClr val="FF0000"/>
                </a:solidFill>
              </a:rPr>
              <a:t>On remplace http://</a:t>
            </a:r>
            <a:r>
              <a:rPr lang="fr-FR" sz="2300" dirty="0" err="1" smtClean="0">
                <a:solidFill>
                  <a:srgbClr val="FF0000"/>
                </a:solidFill>
              </a:rPr>
              <a:t>dx.doi.org</a:t>
            </a:r>
            <a:r>
              <a:rPr lang="fr-FR" sz="2300" dirty="0" smtClean="0">
                <a:solidFill>
                  <a:srgbClr val="FF0000"/>
                </a:solidFill>
              </a:rPr>
              <a:t>  (DOI)</a:t>
            </a:r>
          </a:p>
          <a:p>
            <a:pPr algn="ctr"/>
            <a:r>
              <a:rPr lang="fr-FR" sz="2300" dirty="0">
                <a:solidFill>
                  <a:srgbClr val="FF0000"/>
                </a:solidFill>
              </a:rPr>
              <a:t>p</a:t>
            </a:r>
            <a:r>
              <a:rPr lang="fr-FR" sz="2300" dirty="0" smtClean="0">
                <a:solidFill>
                  <a:srgbClr val="FF0000"/>
                </a:solidFill>
              </a:rPr>
              <a:t>ar http://</a:t>
            </a:r>
            <a:r>
              <a:rPr lang="fr-FR" sz="2300" dirty="0" err="1" smtClean="0">
                <a:solidFill>
                  <a:srgbClr val="FF0000"/>
                </a:solidFill>
              </a:rPr>
              <a:t>doai.io</a:t>
            </a:r>
            <a:r>
              <a:rPr lang="fr-FR" sz="2300" dirty="0" smtClean="0">
                <a:solidFill>
                  <a:srgbClr val="FF0000"/>
                </a:solidFill>
              </a:rPr>
              <a:t> (DOAI) dans les liens,</a:t>
            </a:r>
          </a:p>
          <a:p>
            <a:pPr algn="ctr"/>
            <a:r>
              <a:rPr lang="fr-FR" sz="2300" dirty="0" smtClean="0">
                <a:solidFill>
                  <a:srgbClr val="FF0000"/>
                </a:solidFill>
              </a:rPr>
              <a:t>par exemple:</a:t>
            </a:r>
          </a:p>
          <a:p>
            <a:endParaRPr lang="fr-FR" dirty="0"/>
          </a:p>
        </p:txBody>
      </p:sp>
      <p:sp>
        <p:nvSpPr>
          <p:cNvPr id="2" name="TextBox 1"/>
          <p:cNvSpPr txBox="1"/>
          <p:nvPr/>
        </p:nvSpPr>
        <p:spPr>
          <a:xfrm>
            <a:off x="-28101" y="1266726"/>
            <a:ext cx="9003862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300" dirty="0" smtClean="0">
                <a:solidFill>
                  <a:srgbClr val="0000FF"/>
                </a:solidFill>
              </a:rPr>
              <a:t>Les DOI </a:t>
            </a:r>
            <a:r>
              <a:rPr lang="en-US" sz="2300" dirty="0" err="1" smtClean="0">
                <a:solidFill>
                  <a:srgbClr val="0000FF"/>
                </a:solidFill>
              </a:rPr>
              <a:t>sont</a:t>
            </a:r>
            <a:r>
              <a:rPr lang="en-US" sz="2300" dirty="0" smtClean="0">
                <a:solidFill>
                  <a:srgbClr val="0000FF"/>
                </a:solidFill>
              </a:rPr>
              <a:t> des </a:t>
            </a:r>
            <a:r>
              <a:rPr lang="en-US" sz="2300" dirty="0" err="1" smtClean="0">
                <a:solidFill>
                  <a:srgbClr val="0000FF"/>
                </a:solidFill>
              </a:rPr>
              <a:t>identifiants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d’objets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numériques</a:t>
            </a:r>
            <a:r>
              <a:rPr lang="en-US" sz="2300" dirty="0" smtClean="0">
                <a:solidFill>
                  <a:srgbClr val="0000FF"/>
                </a:solidFill>
              </a:rPr>
              <a:t>, </a:t>
            </a:r>
            <a:r>
              <a:rPr lang="en-US" sz="2300" dirty="0" err="1" smtClean="0">
                <a:solidFill>
                  <a:srgbClr val="0000FF"/>
                </a:solidFill>
              </a:rPr>
              <a:t>uniques</a:t>
            </a:r>
            <a:r>
              <a:rPr lang="en-US" sz="2300" dirty="0" smtClean="0">
                <a:solidFill>
                  <a:srgbClr val="0000FF"/>
                </a:solidFill>
              </a:rPr>
              <a:t> et </a:t>
            </a:r>
            <a:r>
              <a:rPr lang="en-US" sz="2300" dirty="0" err="1" smtClean="0">
                <a:solidFill>
                  <a:srgbClr val="0000FF"/>
                </a:solidFill>
              </a:rPr>
              <a:t>pérennes</a:t>
            </a:r>
            <a:r>
              <a:rPr lang="en-US" sz="2300" dirty="0" smtClean="0">
                <a:solidFill>
                  <a:srgbClr val="0000FF"/>
                </a:solidFill>
              </a:rPr>
              <a:t>, </a:t>
            </a:r>
          </a:p>
          <a:p>
            <a:pPr algn="ctr"/>
            <a:r>
              <a:rPr lang="en-US" sz="2300" dirty="0" err="1" smtClean="0">
                <a:solidFill>
                  <a:srgbClr val="0000FF"/>
                </a:solidFill>
              </a:rPr>
              <a:t>permettant</a:t>
            </a:r>
            <a:r>
              <a:rPr lang="en-US" sz="2300" dirty="0" smtClean="0">
                <a:solidFill>
                  <a:srgbClr val="0000FF"/>
                </a:solidFill>
              </a:rPr>
              <a:t> de </a:t>
            </a:r>
            <a:r>
              <a:rPr lang="en-US" sz="2300" dirty="0" err="1" smtClean="0">
                <a:solidFill>
                  <a:srgbClr val="0000FF"/>
                </a:solidFill>
              </a:rPr>
              <a:t>localiser</a:t>
            </a:r>
            <a:r>
              <a:rPr lang="en-US" sz="2300" dirty="0" smtClean="0">
                <a:solidFill>
                  <a:srgbClr val="0000FF"/>
                </a:solidFill>
              </a:rPr>
              <a:t> les </a:t>
            </a:r>
            <a:r>
              <a:rPr lang="en-US" sz="2300" dirty="0" err="1" smtClean="0">
                <a:solidFill>
                  <a:srgbClr val="0000FF"/>
                </a:solidFill>
              </a:rPr>
              <a:t>différentes</a:t>
            </a:r>
            <a:r>
              <a:rPr lang="en-US" sz="2300" dirty="0" smtClean="0">
                <a:solidFill>
                  <a:srgbClr val="0000FF"/>
                </a:solidFill>
              </a:rPr>
              <a:t> versions </a:t>
            </a:r>
            <a:r>
              <a:rPr lang="en-US" sz="2300" dirty="0" err="1" smtClean="0">
                <a:solidFill>
                  <a:srgbClr val="0000FF"/>
                </a:solidFill>
              </a:rPr>
              <a:t>électroniques</a:t>
            </a:r>
            <a:r>
              <a:rPr lang="en-US" sz="2300" dirty="0" smtClean="0">
                <a:solidFill>
                  <a:srgbClr val="0000FF"/>
                </a:solidFill>
              </a:rPr>
              <a:t> des articles.</a:t>
            </a:r>
          </a:p>
          <a:p>
            <a:pPr algn="ctr"/>
            <a:r>
              <a:rPr lang="en-US" sz="2300" dirty="0" err="1" smtClean="0">
                <a:solidFill>
                  <a:srgbClr val="0000FF"/>
                </a:solidFill>
              </a:rPr>
              <a:t>Ils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sont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définis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selon</a:t>
            </a:r>
            <a:r>
              <a:rPr lang="en-US" sz="2300" dirty="0" smtClean="0">
                <a:solidFill>
                  <a:srgbClr val="0000FF"/>
                </a:solidFill>
              </a:rPr>
              <a:t> la </a:t>
            </a:r>
            <a:r>
              <a:rPr lang="en-US" sz="2300" dirty="0" err="1" smtClean="0">
                <a:solidFill>
                  <a:srgbClr val="0000FF"/>
                </a:solidFill>
              </a:rPr>
              <a:t>norme</a:t>
            </a:r>
            <a:r>
              <a:rPr lang="en-US" sz="2300" dirty="0" smtClean="0">
                <a:solidFill>
                  <a:srgbClr val="0000FF"/>
                </a:solidFill>
              </a:rPr>
              <a:t> ISO26324 et </a:t>
            </a:r>
            <a:r>
              <a:rPr lang="en-US" sz="2300" dirty="0" err="1" smtClean="0">
                <a:solidFill>
                  <a:srgbClr val="0000FF"/>
                </a:solidFill>
              </a:rPr>
              <a:t>enregistrés</a:t>
            </a:r>
            <a:r>
              <a:rPr lang="en-US" sz="2300" dirty="0" smtClean="0">
                <a:solidFill>
                  <a:srgbClr val="0000FF"/>
                </a:solidFill>
              </a:rPr>
              <a:t> par </a:t>
            </a:r>
            <a:r>
              <a:rPr lang="en-US" sz="2300" dirty="0" err="1" smtClean="0">
                <a:solidFill>
                  <a:srgbClr val="0000FF"/>
                </a:solidFill>
              </a:rPr>
              <a:t>Crossref</a:t>
            </a:r>
            <a:r>
              <a:rPr lang="en-US" sz="2300" dirty="0" smtClean="0">
                <a:solidFill>
                  <a:srgbClr val="0000FF"/>
                </a:solidFill>
              </a:rPr>
              <a:t>. </a:t>
            </a:r>
            <a:endParaRPr lang="en-US" sz="2300" dirty="0">
              <a:solidFill>
                <a:srgbClr val="0000FF"/>
              </a:solidFill>
            </a:endParaRPr>
          </a:p>
        </p:txBody>
      </p:sp>
      <p:pic>
        <p:nvPicPr>
          <p:cNvPr id="14" name="Picture 13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15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899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2800" b="1" dirty="0" smtClean="0">
                <a:solidFill>
                  <a:srgbClr val="FF0000"/>
                </a:solidFill>
                <a:latin typeface="Arial"/>
              </a:rPr>
              <a:t>http://dx.doi.org/10.1016/j.jalgebra.2015.09.023 </a:t>
            </a:r>
            <a:endParaRPr lang="fr-FR" sz="28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7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8" name="Image 7" descr="Screen Shot 2016-06-12 at 01.37.2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728"/>
            <a:ext cx="9144000" cy="4475199"/>
          </a:xfrm>
          <a:prstGeom prst="rect">
            <a:avLst/>
          </a:prstGeom>
        </p:spPr>
      </p:pic>
      <p:pic>
        <p:nvPicPr>
          <p:cNvPr id="5" name="Picture 4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41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899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2800" b="1" dirty="0" smtClean="0">
                <a:solidFill>
                  <a:srgbClr val="FF0000"/>
                </a:solidFill>
                <a:latin typeface="Arial"/>
              </a:rPr>
              <a:t>http://doai.io/10.1016/j.jalgebra.2015.09.023 </a:t>
            </a:r>
            <a:endParaRPr lang="fr-FR" sz="28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7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8" name="Image 7" descr="Screen Shot 2016-06-12 at 01.36.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9231"/>
            <a:ext cx="9144000" cy="5099538"/>
          </a:xfrm>
          <a:prstGeom prst="rect">
            <a:avLst/>
          </a:prstGeom>
        </p:spPr>
      </p:pic>
      <p:pic>
        <p:nvPicPr>
          <p:cNvPr id="5" name="Picture 4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91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81000" y="-9026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La connaissance est un bien commun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8" name="ZoneTexte 7"/>
          <p:cNvSpPr txBox="1"/>
          <p:nvPr/>
        </p:nvSpPr>
        <p:spPr>
          <a:xfrm>
            <a:off x="2483768" y="3573016"/>
            <a:ext cx="4378896" cy="923330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Charlotte Hess and </a:t>
            </a:r>
            <a:r>
              <a:rPr lang="fr-FR" i="1" dirty="0" err="1" smtClean="0">
                <a:latin typeface="Times"/>
              </a:rPr>
              <a:t>Elinor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Ostrom</a:t>
            </a:r>
            <a:r>
              <a:rPr lang="fr-FR" i="1" dirty="0" smtClean="0">
                <a:latin typeface="Times"/>
              </a:rPr>
              <a:t>, </a:t>
            </a:r>
          </a:p>
          <a:p>
            <a:pPr algn="ctr"/>
            <a:r>
              <a:rPr lang="fr-FR" i="1" dirty="0" err="1" smtClean="0">
                <a:latin typeface="Times"/>
              </a:rPr>
              <a:t>Understanding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knowledge</a:t>
            </a:r>
            <a:r>
              <a:rPr lang="fr-FR" i="1" dirty="0" smtClean="0">
                <a:latin typeface="Times"/>
              </a:rPr>
              <a:t> as a Commons, </a:t>
            </a:r>
          </a:p>
          <a:p>
            <a:pPr algn="ctr"/>
            <a:r>
              <a:rPr lang="fr-FR" i="1" dirty="0" smtClean="0">
                <a:latin typeface="Times"/>
              </a:rPr>
              <a:t>MIT </a:t>
            </a:r>
            <a:r>
              <a:rPr lang="fr-FR" i="1" dirty="0" err="1" smtClean="0">
                <a:latin typeface="Times"/>
              </a:rPr>
              <a:t>Press</a:t>
            </a:r>
            <a:r>
              <a:rPr lang="fr-FR" i="1" dirty="0" smtClean="0">
                <a:latin typeface="Times"/>
              </a:rPr>
              <a:t>, 2006</a:t>
            </a:r>
          </a:p>
        </p:txBody>
      </p:sp>
      <p:sp>
        <p:nvSpPr>
          <p:cNvPr id="10" name="ZoneTexte 8"/>
          <p:cNvSpPr txBox="1">
            <a:spLocks noChangeArrowheads="1"/>
          </p:cNvSpPr>
          <p:nvPr/>
        </p:nvSpPr>
        <p:spPr bwMode="auto">
          <a:xfrm>
            <a:off x="-72008" y="982176"/>
            <a:ext cx="9324528" cy="244682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fr-FR" sz="1000" b="0" dirty="0" smtClean="0">
              <a:latin typeface="Calibri"/>
            </a:endParaRPr>
          </a:p>
          <a:p>
            <a:pPr algn="ctr"/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Les idées ne sont pas de même nature que les biens matériels</a:t>
            </a:r>
            <a:r>
              <a:rPr lang="fr-FR" sz="2300" b="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b="0" dirty="0" smtClean="0">
                <a:latin typeface="Calibri"/>
              </a:rPr>
              <a:t>car</a:t>
            </a:r>
            <a:endParaRPr lang="fr-FR" sz="2400" dirty="0" smtClean="0"/>
          </a:p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quand vous donnez une idée </a:t>
            </a:r>
            <a:r>
              <a:rPr lang="fr-FR" sz="2400" dirty="0" smtClean="0">
                <a:solidFill>
                  <a:srgbClr val="000000"/>
                </a:solidFill>
              </a:rPr>
              <a:t>à quelqu’un </a:t>
            </a:r>
            <a:r>
              <a:rPr lang="fr-FR" sz="2400" dirty="0" smtClean="0">
                <a:solidFill>
                  <a:srgbClr val="FF0000"/>
                </a:solidFill>
              </a:rPr>
              <a:t>vous ne la perdez pas</a:t>
            </a:r>
            <a:r>
              <a:rPr lang="fr-FR" sz="2400" dirty="0"/>
              <a:t>.</a:t>
            </a:r>
            <a:r>
              <a:rPr lang="fr-FR" sz="2400" dirty="0" smtClean="0"/>
              <a:t> </a:t>
            </a:r>
          </a:p>
          <a:p>
            <a:pPr algn="ctr"/>
            <a:r>
              <a:rPr lang="fr-FR" sz="2400" dirty="0" smtClean="0"/>
              <a:t>Cela n’a donc </a:t>
            </a:r>
            <a:r>
              <a:rPr lang="fr-FR" sz="2400" dirty="0" smtClean="0">
                <a:solidFill>
                  <a:srgbClr val="3366FF"/>
                </a:solidFill>
              </a:rPr>
              <a:t>pas de sens de vouloir commercialiser la connaissance</a:t>
            </a:r>
            <a:r>
              <a:rPr lang="fr-FR" sz="2400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fr-FR" sz="2400" i="1" dirty="0" smtClean="0">
                <a:solidFill>
                  <a:srgbClr val="000000"/>
                </a:solidFill>
              </a:rPr>
              <a:t>a fortiori </a:t>
            </a:r>
            <a:r>
              <a:rPr lang="fr-FR" sz="2400" dirty="0" smtClean="0">
                <a:solidFill>
                  <a:srgbClr val="3366FF"/>
                </a:solidFill>
              </a:rPr>
              <a:t>spéculer</a:t>
            </a:r>
            <a:r>
              <a:rPr lang="fr-FR" sz="2400" dirty="0" smtClean="0">
                <a:solidFill>
                  <a:srgbClr val="000000"/>
                </a:solidFill>
              </a:rPr>
              <a:t> sur elle, au contraire cela </a:t>
            </a:r>
            <a:r>
              <a:rPr lang="fr-FR" sz="2400" dirty="0" smtClean="0">
                <a:solidFill>
                  <a:srgbClr val="3366FF"/>
                </a:solidFill>
              </a:rPr>
              <a:t>entrave son développement</a:t>
            </a:r>
            <a:r>
              <a:rPr lang="fr-FR" sz="2400" dirty="0" smtClean="0">
                <a:solidFill>
                  <a:srgbClr val="000000"/>
                </a:solidFill>
              </a:rPr>
              <a:t>. </a:t>
            </a:r>
          </a:p>
          <a:p>
            <a:pPr algn="ctr"/>
            <a:r>
              <a:rPr lang="fr-FR" sz="2400" dirty="0" smtClean="0">
                <a:solidFill>
                  <a:srgbClr val="0000FF"/>
                </a:solidFill>
              </a:rPr>
              <a:t>Une idée ne se développe que si elle est partagée, discutée, vérifiée</a:t>
            </a:r>
            <a:r>
              <a:rPr lang="fr-FR" sz="2400" dirty="0" smtClean="0">
                <a:solidFill>
                  <a:srgbClr val="000000"/>
                </a:solidFill>
              </a:rPr>
              <a:t>.</a:t>
            </a:r>
            <a:endParaRPr lang="fr-FR" sz="2400" dirty="0"/>
          </a:p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Les articles de recherche sont des biens communs à protéger</a:t>
            </a:r>
            <a:r>
              <a:rPr lang="fr-FR" sz="2400" dirty="0" smtClean="0"/>
              <a:t>.</a:t>
            </a:r>
          </a:p>
        </p:txBody>
      </p: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76702" y="4725144"/>
            <a:ext cx="9031802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Elinor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Orstrom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smtClean="0">
                <a:latin typeface="Calibri"/>
              </a:rPr>
              <a:t>a eu le Prix Nobel de sciences économiques en 2009</a:t>
            </a:r>
            <a:r>
              <a:rPr lang="fr-FR" sz="2300" dirty="0">
                <a:latin typeface="Calibri"/>
              </a:rPr>
              <a:t> </a:t>
            </a:r>
            <a:r>
              <a:rPr lang="fr-FR" sz="2300" dirty="0" smtClean="0">
                <a:latin typeface="Calibri"/>
              </a:rPr>
              <a:t>pour :</a:t>
            </a:r>
          </a:p>
          <a:p>
            <a:pPr algn="ctr"/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‘</a:t>
            </a:r>
            <a:r>
              <a:rPr lang="fr-FR" sz="2300" i="1" dirty="0" err="1" smtClean="0">
                <a:solidFill>
                  <a:srgbClr val="28C191"/>
                </a:solidFill>
                <a:latin typeface="Calibri"/>
              </a:rPr>
              <a:t>her</a:t>
            </a:r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i="1" dirty="0" err="1" smtClean="0">
                <a:solidFill>
                  <a:srgbClr val="28C191"/>
                </a:solidFill>
                <a:latin typeface="Calibri"/>
              </a:rPr>
              <a:t>analysis</a:t>
            </a:r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 of </a:t>
            </a:r>
            <a:r>
              <a:rPr lang="fr-FR" sz="2300" i="1" dirty="0" err="1" smtClean="0">
                <a:solidFill>
                  <a:srgbClr val="28C191"/>
                </a:solidFill>
                <a:latin typeface="Calibri"/>
              </a:rPr>
              <a:t>economic</a:t>
            </a:r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 gouvernance,</a:t>
            </a:r>
            <a:r>
              <a:rPr lang="is-IS" sz="2300" i="1" dirty="0" smtClean="0">
                <a:solidFill>
                  <a:srgbClr val="28C191"/>
                </a:solidFill>
                <a:latin typeface="Calibri"/>
              </a:rPr>
              <a:t> especially the commons</a:t>
            </a:r>
          </a:p>
          <a:p>
            <a:pPr algn="ctr"/>
            <a:r>
              <a:rPr lang="is-IS" sz="2300" i="1" dirty="0" smtClean="0">
                <a:solidFill>
                  <a:srgbClr val="28C191"/>
                </a:solidFill>
                <a:latin typeface="Calibri"/>
              </a:rPr>
              <a:t>showing how common resources </a:t>
            </a:r>
            <a:r>
              <a:rPr lang="en-US" sz="2300" i="1" dirty="0" smtClean="0">
                <a:solidFill>
                  <a:srgbClr val="28C191"/>
                </a:solidFill>
                <a:latin typeface="Calibri"/>
              </a:rPr>
              <a:t>c</a:t>
            </a:r>
            <a:r>
              <a:rPr lang="is-IS" sz="2300" i="1" dirty="0" smtClean="0">
                <a:solidFill>
                  <a:srgbClr val="28C191"/>
                </a:solidFill>
                <a:latin typeface="Calibri"/>
              </a:rPr>
              <a:t>an be managed successfully  </a:t>
            </a:r>
          </a:p>
          <a:p>
            <a:pPr algn="ctr"/>
            <a:r>
              <a:rPr lang="is-IS" sz="2300" i="1" dirty="0" smtClean="0">
                <a:solidFill>
                  <a:srgbClr val="28C191"/>
                </a:solidFill>
                <a:latin typeface="Calibri"/>
              </a:rPr>
              <a:t>by the people who use them </a:t>
            </a:r>
            <a:r>
              <a:rPr lang="en-US" sz="2300" i="1" dirty="0" smtClean="0">
                <a:solidFill>
                  <a:srgbClr val="28C191"/>
                </a:solidFill>
                <a:latin typeface="Calibri"/>
              </a:rPr>
              <a:t>r</a:t>
            </a:r>
            <a:r>
              <a:rPr lang="is-IS" sz="2300" i="1" dirty="0" smtClean="0">
                <a:solidFill>
                  <a:srgbClr val="28C191"/>
                </a:solidFill>
                <a:latin typeface="Calibri"/>
              </a:rPr>
              <a:t>ather than </a:t>
            </a:r>
          </a:p>
          <a:p>
            <a:pPr algn="ctr"/>
            <a:r>
              <a:rPr lang="is-IS" sz="2300" i="1" dirty="0" smtClean="0">
                <a:solidFill>
                  <a:srgbClr val="28C191"/>
                </a:solidFill>
                <a:latin typeface="Calibri"/>
              </a:rPr>
              <a:t>by governments or private companies’</a:t>
            </a:r>
            <a:r>
              <a:rPr lang="is-IS" sz="2300" dirty="0" smtClean="0">
                <a:latin typeface="Calibri"/>
              </a:rPr>
              <a:t>.</a:t>
            </a:r>
            <a:endParaRPr lang="fr-FR" sz="2300" dirty="0" smtClean="0">
              <a:latin typeface="Calibri"/>
            </a:endParaRPr>
          </a:p>
          <a:p>
            <a:pPr algn="ctr"/>
            <a:endParaRPr lang="fr-FR" sz="2300" dirty="0" smtClean="0">
              <a:solidFill>
                <a:srgbClr val="28C191"/>
              </a:solidFill>
              <a:latin typeface="Calibri"/>
            </a:endParaRPr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34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980728"/>
            <a:ext cx="4267200" cy="540512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51" y="980728"/>
            <a:ext cx="3425893" cy="3508175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810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Elinor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Ostrom</a:t>
            </a:r>
            <a:r>
              <a:rPr lang="fr-FR" sz="3300" b="1" smtClean="0">
                <a:solidFill>
                  <a:srgbClr val="FF0000"/>
                </a:solidFill>
                <a:latin typeface="Arial"/>
              </a:rPr>
              <a:t> (1933-2012)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2" name="Rectangle 1"/>
          <p:cNvSpPr/>
          <p:nvPr/>
        </p:nvSpPr>
        <p:spPr>
          <a:xfrm>
            <a:off x="-252536" y="4797152"/>
            <a:ext cx="48965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smtClean="0">
                <a:latin typeface="Calibri"/>
                <a:cs typeface="Calibri"/>
              </a:rPr>
              <a:t>Elle était </a:t>
            </a:r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professeure de </a:t>
            </a:r>
          </a:p>
          <a:p>
            <a:pPr algn="ctr"/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sciences politiques</a:t>
            </a:r>
          </a:p>
          <a:p>
            <a:pPr algn="ctr"/>
            <a:r>
              <a:rPr lang="fr-FR" sz="2000" dirty="0" smtClean="0">
                <a:latin typeface="Calibri"/>
                <a:cs typeface="Calibri"/>
              </a:rPr>
              <a:t> </a:t>
            </a:r>
            <a:r>
              <a:rPr lang="fr-FR" sz="2000" dirty="0">
                <a:latin typeface="Calibri"/>
                <a:cs typeface="Calibri"/>
              </a:rPr>
              <a:t>à</a:t>
            </a:r>
            <a:r>
              <a:rPr lang="fr-FR" sz="2000" dirty="0" smtClean="0">
                <a:latin typeface="Calibri"/>
                <a:cs typeface="Calibri"/>
              </a:rPr>
              <a:t> l’université de l’Indiana </a:t>
            </a:r>
            <a:r>
              <a:rPr lang="fr-FR" sz="2000" dirty="0">
                <a:latin typeface="Calibri"/>
                <a:cs typeface="Calibri"/>
              </a:rPr>
              <a:t>(USA</a:t>
            </a:r>
            <a:r>
              <a:rPr lang="fr-FR" sz="2000" dirty="0" smtClean="0">
                <a:latin typeface="Calibri"/>
                <a:cs typeface="Calibri"/>
              </a:rPr>
              <a:t>).</a:t>
            </a:r>
          </a:p>
          <a:p>
            <a:pPr algn="ctr"/>
            <a:r>
              <a:rPr lang="fr-FR" sz="2000" dirty="0" smtClean="0">
                <a:latin typeface="Calibri"/>
                <a:cs typeface="Calibri"/>
              </a:rPr>
              <a:t>Elle est la 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seule femme a avoir reçu</a:t>
            </a:r>
            <a:endParaRPr lang="fr-FR" sz="2000" dirty="0">
              <a:solidFill>
                <a:srgbClr val="3366FF"/>
              </a:solidFill>
              <a:latin typeface="Calibri"/>
              <a:cs typeface="Calibri"/>
            </a:endParaRPr>
          </a:p>
          <a:p>
            <a:pPr algn="ctr"/>
            <a:r>
              <a:rPr lang="fr-FR" sz="2000" dirty="0">
                <a:solidFill>
                  <a:srgbClr val="3366FF"/>
                </a:solidFill>
                <a:latin typeface="Calibri"/>
                <a:cs typeface="Calibri"/>
              </a:rPr>
              <a:t>l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e Prix Nobel de sciences économiques.</a:t>
            </a:r>
            <a:endParaRPr lang="fr-FR" sz="2000" dirty="0">
              <a:solidFill>
                <a:srgbClr val="3366FF"/>
              </a:solidFill>
              <a:latin typeface="Calibri"/>
              <a:cs typeface="Calibri"/>
            </a:endParaRPr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0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92696"/>
            <a:ext cx="8338641" cy="3731542"/>
          </a:xfrm>
          <a:prstGeom prst="rect">
            <a:avLst/>
          </a:prstGeom>
        </p:spPr>
      </p:pic>
      <p:sp>
        <p:nvSpPr>
          <p:cNvPr id="6" name="ZoneTexte 3"/>
          <p:cNvSpPr txBox="1"/>
          <p:nvPr/>
        </p:nvSpPr>
        <p:spPr>
          <a:xfrm>
            <a:off x="2627784" y="188640"/>
            <a:ext cx="4176464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jussieucall.org</a:t>
            </a:r>
            <a:endParaRPr lang="fr-FR" i="1" dirty="0" smtClean="0">
              <a:latin typeface="Time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780" y="4576531"/>
            <a:ext cx="6036846" cy="2926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4957141"/>
            <a:ext cx="6372485" cy="2720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40" y="5752894"/>
            <a:ext cx="8577851" cy="2683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16" y="6106190"/>
            <a:ext cx="8892480" cy="2751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440" y="6431700"/>
            <a:ext cx="8289589" cy="3096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040" y="5387124"/>
            <a:ext cx="8577851" cy="2741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5536" y="4581128"/>
            <a:ext cx="1185040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5/9/2017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620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0"/>
            <a:ext cx="5702093" cy="6885384"/>
          </a:xfrm>
          <a:prstGeom prst="rect">
            <a:avLst/>
          </a:prstGeom>
        </p:spPr>
      </p:pic>
      <p:sp>
        <p:nvSpPr>
          <p:cNvPr id="5" name="ZoneTexte 8"/>
          <p:cNvSpPr txBox="1">
            <a:spLocks noChangeArrowheads="1"/>
          </p:cNvSpPr>
          <p:nvPr/>
        </p:nvSpPr>
        <p:spPr bwMode="auto">
          <a:xfrm>
            <a:off x="5580112" y="1969670"/>
            <a:ext cx="3456384" cy="4339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solidFill>
                  <a:srgbClr val="3366FF"/>
                </a:solidFill>
              </a:rPr>
              <a:t>Les chercheurs soumettent leurs articles en version électronique ‘prêts à imprimer’ et les évaluent gratuitement</a:t>
            </a:r>
            <a:r>
              <a:rPr lang="fr-FR" sz="2300" dirty="0" smtClean="0">
                <a:solidFill>
                  <a:srgbClr val="000000"/>
                </a:solidFill>
              </a:rPr>
              <a:t>,</a:t>
            </a:r>
            <a:r>
              <a:rPr lang="fr-FR" sz="2300" dirty="0" smtClean="0">
                <a:solidFill>
                  <a:srgbClr val="3366FF"/>
                </a:solidFill>
              </a:rPr>
              <a:t> </a:t>
            </a:r>
            <a:r>
              <a:rPr lang="fr-FR" sz="2300" dirty="0" smtClean="0"/>
              <a:t>mais </a:t>
            </a:r>
            <a:r>
              <a:rPr lang="fr-FR" sz="2300" dirty="0" smtClean="0">
                <a:solidFill>
                  <a:srgbClr val="FF0000"/>
                </a:solidFill>
              </a:rPr>
              <a:t>doivent payer les maisons d’édition pour les lire et/ou publier.</a:t>
            </a:r>
          </a:p>
          <a:p>
            <a:pPr algn="ctr"/>
            <a:r>
              <a:rPr lang="fr-FR" sz="2300" dirty="0">
                <a:solidFill>
                  <a:srgbClr val="000000"/>
                </a:solidFill>
              </a:rPr>
              <a:t>Depuis vingt ans,</a:t>
            </a:r>
          </a:p>
          <a:p>
            <a:pPr algn="ctr"/>
            <a:r>
              <a:rPr lang="fr-FR" sz="2300" dirty="0">
                <a:solidFill>
                  <a:srgbClr val="28C191"/>
                </a:solidFill>
              </a:rPr>
              <a:t>les  principales revues</a:t>
            </a:r>
          </a:p>
          <a:p>
            <a:pPr algn="ctr"/>
            <a:r>
              <a:rPr lang="fr-FR" sz="2300" dirty="0">
                <a:solidFill>
                  <a:srgbClr val="28C191"/>
                </a:solidFill>
              </a:rPr>
              <a:t> de recherche ont été rachetées par </a:t>
            </a:r>
            <a:r>
              <a:rPr lang="fr-FR" sz="2300" dirty="0" smtClean="0">
                <a:solidFill>
                  <a:srgbClr val="28C191"/>
                </a:solidFill>
              </a:rPr>
              <a:t>quelques</a:t>
            </a:r>
            <a:endParaRPr lang="fr-FR" sz="2300" dirty="0">
              <a:solidFill>
                <a:srgbClr val="28C191"/>
              </a:solidFill>
            </a:endParaRPr>
          </a:p>
          <a:p>
            <a:pPr algn="ctr"/>
            <a:r>
              <a:rPr lang="fr-FR" sz="2300" dirty="0">
                <a:solidFill>
                  <a:srgbClr val="28C191"/>
                </a:solidFill>
              </a:rPr>
              <a:t>‘majors’ de l’édition</a:t>
            </a:r>
            <a:r>
              <a:rPr lang="fr-FR" sz="2300" dirty="0" smtClean="0"/>
              <a:t>.</a:t>
            </a:r>
            <a:endParaRPr lang="fr-FR" sz="2300" dirty="0"/>
          </a:p>
        </p:txBody>
      </p:sp>
      <p:sp>
        <p:nvSpPr>
          <p:cNvPr id="6" name="ZoneTexte 14"/>
          <p:cNvSpPr txBox="1"/>
          <p:nvPr/>
        </p:nvSpPr>
        <p:spPr>
          <a:xfrm>
            <a:off x="2483768" y="6105490"/>
            <a:ext cx="2952328" cy="707886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err="1" smtClean="0">
                <a:latin typeface="Times"/>
              </a:rPr>
              <a:t>What</a:t>
            </a:r>
            <a:r>
              <a:rPr lang="fr-FR" sz="2000" i="1" dirty="0" smtClean="0">
                <a:latin typeface="Times"/>
              </a:rPr>
              <a:t> </a:t>
            </a:r>
            <a:r>
              <a:rPr lang="fr-FR" sz="2000" i="1" dirty="0" err="1" smtClean="0">
                <a:latin typeface="Times"/>
              </a:rPr>
              <a:t>is</a:t>
            </a:r>
            <a:r>
              <a:rPr lang="fr-FR" sz="2000" i="1" dirty="0" smtClean="0">
                <a:latin typeface="Times"/>
              </a:rPr>
              <a:t> Open Access?</a:t>
            </a:r>
          </a:p>
          <a:p>
            <a:pPr algn="ctr"/>
            <a:r>
              <a:rPr lang="fr-FR" sz="2000" i="1" dirty="0" err="1" smtClean="0">
                <a:latin typeface="Times"/>
              </a:rPr>
              <a:t>www.phdcomics.com</a:t>
            </a:r>
            <a:r>
              <a:rPr lang="fr-FR" sz="2000" i="1" dirty="0" smtClean="0">
                <a:latin typeface="Times"/>
              </a:rPr>
              <a:t>/TV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860032" y="269776"/>
            <a:ext cx="468052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Aujourd’hui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>
                <a:solidFill>
                  <a:srgbClr val="FF0000"/>
                </a:solidFill>
                <a:latin typeface="Arial"/>
              </a:rPr>
              <a:t>l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es revues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>
                <a:solidFill>
                  <a:srgbClr val="FF0000"/>
                </a:solidFill>
                <a:latin typeface="Arial"/>
              </a:rPr>
              <a:t>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ont à péage</a:t>
            </a:r>
          </a:p>
        </p:txBody>
      </p:sp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43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3"/>
          <p:cNvSpPr txBox="1"/>
          <p:nvPr/>
        </p:nvSpPr>
        <p:spPr>
          <a:xfrm>
            <a:off x="2627784" y="162507"/>
            <a:ext cx="4176464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>
                <a:latin typeface="Times"/>
              </a:rPr>
              <a:t>https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senate.universityofcalifornia.edu</a:t>
            </a:r>
            <a:endParaRPr lang="fr-FR" i="1" dirty="0" smtClean="0">
              <a:latin typeface="Time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688"/>
            <a:ext cx="9144000" cy="131298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68344" y="1412776"/>
            <a:ext cx="1315033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13/4/2018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348880"/>
            <a:ext cx="3646541" cy="43651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6936" y="2376264"/>
            <a:ext cx="4495544" cy="42930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496" y="1916832"/>
            <a:ext cx="8629992" cy="29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55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3"/>
          <p:cNvSpPr txBox="1"/>
          <p:nvPr/>
        </p:nvSpPr>
        <p:spPr>
          <a:xfrm>
            <a:off x="2627784" y="262389"/>
            <a:ext cx="4176464" cy="646331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openscience.ens.fr</a:t>
            </a:r>
            <a:r>
              <a:rPr lang="fr-FR" i="1" dirty="0" smtClean="0">
                <a:latin typeface="Times"/>
              </a:rPr>
              <a:t>/MARIE_FARGE </a:t>
            </a:r>
            <a:endParaRPr lang="fr-FR" i="1" dirty="0">
              <a:latin typeface="Times"/>
            </a:endParaRPr>
          </a:p>
          <a:p>
            <a:pPr algn="ctr"/>
            <a:r>
              <a:rPr lang="fr-FR" i="1" dirty="0">
                <a:latin typeface="Times"/>
              </a:rPr>
              <a:t>&lt;</a:t>
            </a:r>
            <a:r>
              <a:rPr lang="fr-FR" i="1" dirty="0" err="1">
                <a:latin typeface="Times"/>
              </a:rPr>
              <a:t>marie.farge@ens.fr</a:t>
            </a:r>
            <a:r>
              <a:rPr lang="fr-FR" i="1" dirty="0" smtClean="0">
                <a:latin typeface="Times"/>
              </a:rPr>
              <a:t>&gt;</a:t>
            </a:r>
          </a:p>
        </p:txBody>
      </p:sp>
      <p:sp>
        <p:nvSpPr>
          <p:cNvPr id="7" name="ZoneTexte 3"/>
          <p:cNvSpPr txBox="1"/>
          <p:nvPr/>
        </p:nvSpPr>
        <p:spPr>
          <a:xfrm>
            <a:off x="2843808" y="5192032"/>
            <a:ext cx="3888432" cy="1477328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latin typeface="Times"/>
              </a:rPr>
              <a:t>http://</a:t>
            </a:r>
            <a:r>
              <a:rPr lang="fr-FR" i="1" dirty="0" err="1">
                <a:latin typeface="Times"/>
              </a:rPr>
              <a:t>dissem.in</a:t>
            </a:r>
            <a:endParaRPr lang="fr-FR" i="1" dirty="0">
              <a:latin typeface="Times"/>
            </a:endParaRPr>
          </a:p>
          <a:p>
            <a:pPr algn="ctr"/>
            <a:r>
              <a:rPr lang="fr-FR" i="1" dirty="0">
                <a:latin typeface="Times"/>
              </a:rPr>
              <a:t>http://</a:t>
            </a:r>
            <a:r>
              <a:rPr lang="fr-FR" i="1" dirty="0" err="1">
                <a:latin typeface="Times"/>
              </a:rPr>
              <a:t>association.dissem.in</a:t>
            </a:r>
            <a:endParaRPr lang="fr-FR" i="1" dirty="0">
              <a:latin typeface="Times"/>
            </a:endParaRPr>
          </a:p>
          <a:p>
            <a:pPr algn="ctr"/>
            <a:r>
              <a:rPr lang="fr-FR" i="1" dirty="0" err="1">
                <a:latin typeface="Times"/>
              </a:rPr>
              <a:t>https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github.com</a:t>
            </a:r>
            <a:r>
              <a:rPr lang="fr-FR" i="1" dirty="0">
                <a:latin typeface="Times"/>
              </a:rPr>
              <a:t>/</a:t>
            </a:r>
            <a:r>
              <a:rPr lang="fr-FR" i="1" dirty="0" err="1">
                <a:latin typeface="Times"/>
              </a:rPr>
              <a:t>dissemin</a:t>
            </a:r>
            <a:endParaRPr lang="fr-FR" i="1" dirty="0">
              <a:latin typeface="Times"/>
            </a:endParaRPr>
          </a:p>
          <a:p>
            <a:pPr algn="ctr"/>
            <a:r>
              <a:rPr lang="fr-FR" i="1" dirty="0">
                <a:latin typeface="Times"/>
              </a:rPr>
              <a:t>@</a:t>
            </a:r>
            <a:r>
              <a:rPr lang="fr-FR" i="1" dirty="0" err="1" smtClean="0">
                <a:latin typeface="Times"/>
              </a:rPr>
              <a:t>disseminOA</a:t>
            </a:r>
            <a:endParaRPr lang="fr-FR" i="1" dirty="0" smtClean="0">
              <a:latin typeface="Times"/>
            </a:endParaRPr>
          </a:p>
          <a:p>
            <a:pPr algn="ctr"/>
            <a:r>
              <a:rPr lang="fr-FR" i="1" dirty="0" err="1" smtClean="0">
                <a:latin typeface="Times"/>
              </a:rPr>
              <a:t>team</a:t>
            </a:r>
            <a:r>
              <a:rPr lang="fr-FR" i="1" dirty="0" err="1">
                <a:latin typeface="Times"/>
              </a:rPr>
              <a:t>@</a:t>
            </a:r>
            <a:r>
              <a:rPr lang="fr-FR" i="1" dirty="0" err="1" smtClean="0">
                <a:latin typeface="Times"/>
              </a:rPr>
              <a:t>dissem.in</a:t>
            </a:r>
            <a:endParaRPr lang="fr-FR" i="1" dirty="0">
              <a:latin typeface="Time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239" y="1052737"/>
            <a:ext cx="5803105" cy="4032447"/>
          </a:xfrm>
          <a:prstGeom prst="rect">
            <a:avLst/>
          </a:prstGeom>
        </p:spPr>
      </p:pic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5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955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29600" y="6540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ZoneTexte 14"/>
          <p:cNvSpPr txBox="1">
            <a:spLocks noChangeArrowheads="1"/>
          </p:cNvSpPr>
          <p:nvPr/>
        </p:nvSpPr>
        <p:spPr bwMode="auto">
          <a:xfrm>
            <a:off x="224408" y="116632"/>
            <a:ext cx="8740080" cy="1154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>
                <a:solidFill>
                  <a:srgbClr val="28C191"/>
                </a:solidFill>
                <a:latin typeface="Calibri"/>
              </a:rPr>
              <a:t>F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ormulaire de transfert de ‘copyright’ que j’ai dû signer le </a:t>
            </a:r>
            <a:r>
              <a:rPr lang="fr-FR" sz="2300" i="1" dirty="0">
                <a:solidFill>
                  <a:srgbClr val="28C191"/>
                </a:solidFill>
              </a:rPr>
              <a:t>6 Mai 2018 </a:t>
            </a:r>
            <a:endParaRPr lang="fr-FR" sz="2300" dirty="0" smtClean="0">
              <a:solidFill>
                <a:srgbClr val="28C191"/>
              </a:solidFill>
              <a:latin typeface="Calibri"/>
            </a:endParaRPr>
          </a:p>
          <a:p>
            <a:pPr algn="ctr"/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pour que notre article accepté par le </a:t>
            </a:r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Journal of </a:t>
            </a:r>
            <a:r>
              <a:rPr lang="fr-FR" sz="2300" i="1" dirty="0" err="1" smtClean="0">
                <a:solidFill>
                  <a:srgbClr val="28C191"/>
                </a:solidFill>
                <a:latin typeface="Calibri"/>
              </a:rPr>
              <a:t>Fluid</a:t>
            </a:r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i="1" dirty="0" err="1" smtClean="0">
                <a:solidFill>
                  <a:srgbClr val="28C191"/>
                </a:solidFill>
                <a:latin typeface="Calibri"/>
              </a:rPr>
              <a:t>Mechanics</a:t>
            </a:r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  </a:t>
            </a:r>
          </a:p>
          <a:p>
            <a:pPr algn="ctr"/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soit publié en open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access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par </a:t>
            </a:r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CUP 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en payant 2200€ d’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APCs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!</a:t>
            </a:r>
            <a:endParaRPr lang="fr-FR" sz="2300" b="0" dirty="0">
              <a:solidFill>
                <a:srgbClr val="28C191"/>
              </a:solidFill>
              <a:latin typeface="Calibri"/>
            </a:endParaRPr>
          </a:p>
        </p:txBody>
      </p:sp>
      <p:pic>
        <p:nvPicPr>
          <p:cNvPr id="18" name="Picture 17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00300"/>
            <a:ext cx="9144000" cy="2044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25700"/>
            <a:ext cx="9144000" cy="20025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064" y="1412776"/>
            <a:ext cx="3489773" cy="9019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763" y="1556792"/>
            <a:ext cx="4564277" cy="5594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4509120"/>
            <a:ext cx="8770294" cy="1872208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77353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24" y="3975929"/>
            <a:ext cx="8604448" cy="756734"/>
          </a:xfrm>
          <a:prstGeom prst="rect">
            <a:avLst/>
          </a:prstGeom>
          <a:ln w="38100" cmpd="sng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" y="4892683"/>
            <a:ext cx="9144000" cy="2916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5246162"/>
            <a:ext cx="8568952" cy="842892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229600" y="6540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26071"/>
            <a:ext cx="9144000" cy="3992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100" y="6453336"/>
            <a:ext cx="1940400" cy="394477"/>
          </a:xfrm>
          <a:prstGeom prst="rect">
            <a:avLst/>
          </a:prstGeom>
        </p:spPr>
      </p:pic>
      <p:pic>
        <p:nvPicPr>
          <p:cNvPr id="13" name="Imag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8024" y="1052984"/>
            <a:ext cx="2927350" cy="431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139285"/>
            <a:ext cx="9144000" cy="15385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6512" y="3651429"/>
            <a:ext cx="6228184" cy="2423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1484904"/>
            <a:ext cx="9144000" cy="6807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31640" y="1133745"/>
            <a:ext cx="3456384" cy="351039"/>
          </a:xfrm>
          <a:prstGeom prst="rect">
            <a:avLst/>
          </a:prstGeom>
        </p:spPr>
      </p:pic>
      <p:sp>
        <p:nvSpPr>
          <p:cNvPr id="17" name="ZoneTexte 14"/>
          <p:cNvSpPr txBox="1">
            <a:spLocks noChangeArrowheads="1"/>
          </p:cNvSpPr>
          <p:nvPr/>
        </p:nvSpPr>
        <p:spPr bwMode="auto">
          <a:xfrm>
            <a:off x="224408" y="116632"/>
            <a:ext cx="8740080" cy="8002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>
                <a:solidFill>
                  <a:srgbClr val="28C191"/>
                </a:solidFill>
                <a:latin typeface="Calibri"/>
              </a:rPr>
              <a:t>F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ormulaire de transfert de ‘copyright’ que nous avons dû signer le </a:t>
            </a:r>
          </a:p>
          <a:p>
            <a:pPr algn="ctr"/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24 Janvier 2017 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pour notre article accepté par le </a:t>
            </a:r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Journal of Turbulence</a:t>
            </a:r>
            <a:endParaRPr lang="fr-FR" sz="2300" b="0" i="1" dirty="0">
              <a:solidFill>
                <a:srgbClr val="28C191"/>
              </a:solidFill>
              <a:latin typeface="Calibri"/>
            </a:endParaRPr>
          </a:p>
        </p:txBody>
      </p:sp>
      <p:pic>
        <p:nvPicPr>
          <p:cNvPr id="18" name="Picture 17" descr="CC-BY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3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938" y="5229200"/>
            <a:ext cx="3765550" cy="1478193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4368800"/>
            <a:ext cx="2927350" cy="4318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4869160"/>
            <a:ext cx="7042150" cy="228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052736"/>
            <a:ext cx="8568952" cy="3807790"/>
          </a:xfrm>
          <a:prstGeom prst="rect">
            <a:avLst/>
          </a:prstGeom>
        </p:spPr>
      </p:pic>
      <p:pic>
        <p:nvPicPr>
          <p:cNvPr id="11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2276872"/>
            <a:ext cx="2927350" cy="43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5229200"/>
            <a:ext cx="4921765" cy="1508105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300" dirty="0" smtClean="0">
                <a:solidFill>
                  <a:srgbClr val="28C191"/>
                </a:solidFill>
              </a:rPr>
              <a:t>Tout le monde, auteurs </a:t>
            </a:r>
            <a:r>
              <a:rPr lang="en-US" sz="2300" dirty="0" err="1" smtClean="0">
                <a:solidFill>
                  <a:srgbClr val="28C191"/>
                </a:solidFill>
              </a:rPr>
              <a:t>compris</a:t>
            </a:r>
            <a:r>
              <a:rPr lang="en-US" sz="2300" dirty="0" smtClean="0">
                <a:solidFill>
                  <a:srgbClr val="28C191"/>
                </a:solidFill>
              </a:rPr>
              <a:t>,</a:t>
            </a:r>
          </a:p>
          <a:p>
            <a:pPr algn="ctr"/>
            <a:r>
              <a:rPr lang="en-US" sz="2300" dirty="0" err="1" smtClean="0">
                <a:solidFill>
                  <a:srgbClr val="28C191"/>
                </a:solidFill>
              </a:rPr>
              <a:t>doit</a:t>
            </a:r>
            <a:r>
              <a:rPr lang="en-US" sz="2300" dirty="0" smtClean="0">
                <a:solidFill>
                  <a:srgbClr val="28C191"/>
                </a:solidFill>
              </a:rPr>
              <a:t> </a:t>
            </a:r>
            <a:r>
              <a:rPr lang="en-US" sz="2300" dirty="0" err="1" smtClean="0">
                <a:solidFill>
                  <a:srgbClr val="28C191"/>
                </a:solidFill>
              </a:rPr>
              <a:t>verser</a:t>
            </a:r>
            <a:r>
              <a:rPr lang="en-US" sz="2300" dirty="0" smtClean="0">
                <a:solidFill>
                  <a:srgbClr val="28C191"/>
                </a:solidFill>
              </a:rPr>
              <a:t> 82 € </a:t>
            </a:r>
            <a:r>
              <a:rPr lang="en-US" sz="2300" dirty="0" err="1" smtClean="0">
                <a:solidFill>
                  <a:srgbClr val="28C191"/>
                </a:solidFill>
              </a:rPr>
              <a:t>à</a:t>
            </a:r>
            <a:r>
              <a:rPr lang="en-US" sz="2300" dirty="0" smtClean="0">
                <a:solidFill>
                  <a:srgbClr val="28C191"/>
                </a:solidFill>
              </a:rPr>
              <a:t> </a:t>
            </a:r>
            <a:r>
              <a:rPr lang="en-US" sz="2300" i="1" dirty="0" err="1" smtClean="0">
                <a:solidFill>
                  <a:srgbClr val="28C191"/>
                </a:solidFill>
              </a:rPr>
              <a:t>Taylor&amp;Francis</a:t>
            </a:r>
            <a:r>
              <a:rPr lang="en-US" sz="2300" i="1" dirty="0" smtClean="0">
                <a:solidFill>
                  <a:srgbClr val="28C191"/>
                </a:solidFill>
              </a:rPr>
              <a:t> </a:t>
            </a:r>
          </a:p>
          <a:p>
            <a:pPr algn="ctr"/>
            <a:r>
              <a:rPr lang="en-US" sz="2300" dirty="0">
                <a:solidFill>
                  <a:srgbClr val="28C191"/>
                </a:solidFill>
              </a:rPr>
              <a:t>p</a:t>
            </a:r>
            <a:r>
              <a:rPr lang="en-US" sz="2300" dirty="0" smtClean="0">
                <a:solidFill>
                  <a:srgbClr val="28C191"/>
                </a:solidFill>
              </a:rPr>
              <a:t>our </a:t>
            </a:r>
            <a:r>
              <a:rPr lang="en-US" sz="2300" dirty="0" err="1" smtClean="0">
                <a:solidFill>
                  <a:srgbClr val="28C191"/>
                </a:solidFill>
              </a:rPr>
              <a:t>acheter</a:t>
            </a:r>
            <a:r>
              <a:rPr lang="en-US" sz="2300" dirty="0" smtClean="0">
                <a:solidFill>
                  <a:srgbClr val="28C191"/>
                </a:solidFill>
              </a:rPr>
              <a:t> le </a:t>
            </a:r>
            <a:r>
              <a:rPr lang="en-US" sz="2300" dirty="0" err="1" smtClean="0">
                <a:solidFill>
                  <a:srgbClr val="28C191"/>
                </a:solidFill>
              </a:rPr>
              <a:t>droit</a:t>
            </a:r>
            <a:r>
              <a:rPr lang="en-US" sz="2300" dirty="0" smtClean="0">
                <a:solidFill>
                  <a:srgbClr val="28C191"/>
                </a:solidFill>
              </a:rPr>
              <a:t> de lire en </a:t>
            </a:r>
            <a:r>
              <a:rPr lang="en-US" sz="2300" dirty="0" err="1" smtClean="0">
                <a:solidFill>
                  <a:srgbClr val="28C191"/>
                </a:solidFill>
              </a:rPr>
              <a:t>ligne</a:t>
            </a:r>
            <a:endParaRPr lang="en-US" sz="2300" dirty="0" smtClean="0">
              <a:solidFill>
                <a:srgbClr val="28C191"/>
              </a:solidFill>
            </a:endParaRPr>
          </a:p>
          <a:p>
            <a:pPr algn="ctr"/>
            <a:r>
              <a:rPr lang="en-US" sz="2300" dirty="0" err="1">
                <a:solidFill>
                  <a:srgbClr val="28C191"/>
                </a:solidFill>
              </a:rPr>
              <a:t>n</a:t>
            </a:r>
            <a:r>
              <a:rPr lang="en-US" sz="2300" dirty="0" err="1" smtClean="0">
                <a:solidFill>
                  <a:srgbClr val="28C191"/>
                </a:solidFill>
              </a:rPr>
              <a:t>otre</a:t>
            </a:r>
            <a:r>
              <a:rPr lang="en-US" sz="2300" dirty="0" smtClean="0">
                <a:solidFill>
                  <a:srgbClr val="28C191"/>
                </a:solidFill>
              </a:rPr>
              <a:t> article pendant 30 </a:t>
            </a:r>
            <a:r>
              <a:rPr lang="en-US" sz="2300" dirty="0" err="1" smtClean="0">
                <a:solidFill>
                  <a:srgbClr val="28C191"/>
                </a:solidFill>
              </a:rPr>
              <a:t>jours</a:t>
            </a:r>
            <a:r>
              <a:rPr lang="en-US" sz="2300" dirty="0" smtClean="0">
                <a:solidFill>
                  <a:srgbClr val="28C191"/>
                </a:solidFill>
              </a:rPr>
              <a:t>, au plus !</a:t>
            </a:r>
            <a:endParaRPr lang="en-US" sz="2300" dirty="0">
              <a:solidFill>
                <a:srgbClr val="28C191"/>
              </a:solidFill>
            </a:endParaRPr>
          </a:p>
        </p:txBody>
      </p:sp>
      <p:sp>
        <p:nvSpPr>
          <p:cNvPr id="14" name="ZoneTexte 14"/>
          <p:cNvSpPr txBox="1">
            <a:spLocks noChangeArrowheads="1"/>
          </p:cNvSpPr>
          <p:nvPr/>
        </p:nvSpPr>
        <p:spPr bwMode="auto">
          <a:xfrm>
            <a:off x="224408" y="116632"/>
            <a:ext cx="8524056" cy="8002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Notre article a été publié électroniquement le 6 </a:t>
            </a:r>
            <a:r>
              <a:rPr lang="fr-FR" sz="2300" i="1" dirty="0" smtClean="0">
                <a:solidFill>
                  <a:srgbClr val="3366FF"/>
                </a:solidFill>
                <a:latin typeface="Calibri"/>
              </a:rPr>
              <a:t>Février 2017</a:t>
            </a:r>
          </a:p>
          <a:p>
            <a:pPr algn="ctr"/>
            <a:r>
              <a:rPr lang="fr-FR" sz="2300" dirty="0">
                <a:solidFill>
                  <a:srgbClr val="3366FF"/>
                </a:solidFill>
                <a:latin typeface="Calibri"/>
              </a:rPr>
              <a:t>m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ais pour le lire en ligne nous devons payer </a:t>
            </a:r>
            <a:r>
              <a:rPr lang="fr-FR" sz="2300" dirty="0">
                <a:solidFill>
                  <a:srgbClr val="3366FF"/>
                </a:solidFill>
                <a:latin typeface="Calibri"/>
              </a:rPr>
              <a:t>!</a:t>
            </a:r>
            <a:endParaRPr lang="fr-FR" sz="2300" b="0" dirty="0">
              <a:solidFill>
                <a:srgbClr val="3366FF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07360" y="4067780"/>
            <a:ext cx="1800944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pic>
        <p:nvPicPr>
          <p:cNvPr id="12" name="Picture 11" descr="CC-B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00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ultiscale_Open_Scien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048" y="-504056"/>
            <a:ext cx="7668344" cy="78934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-99392"/>
            <a:ext cx="55446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44208" y="4581128"/>
            <a:ext cx="2641675" cy="18158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Publications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</a:rPr>
              <a:t>é</a:t>
            </a:r>
            <a:r>
              <a:rPr lang="en-US" sz="2800" dirty="0" err="1" smtClean="0">
                <a:solidFill>
                  <a:srgbClr val="FF0000"/>
                </a:solidFill>
              </a:rPr>
              <a:t>valuées</a:t>
            </a:r>
            <a:r>
              <a:rPr lang="en-US" sz="2800" dirty="0" smtClean="0">
                <a:solidFill>
                  <a:srgbClr val="FF0000"/>
                </a:solidFill>
              </a:rPr>
              <a:t> par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l</a:t>
            </a:r>
            <a:r>
              <a:rPr lang="en-US" sz="2800" dirty="0" smtClean="0">
                <a:solidFill>
                  <a:srgbClr val="FF0000"/>
                </a:solidFill>
              </a:rPr>
              <a:t>es pairs pour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les </a:t>
            </a:r>
            <a:r>
              <a:rPr lang="en-US" sz="2800" dirty="0" err="1" smtClean="0">
                <a:solidFill>
                  <a:srgbClr val="FF0000"/>
                </a:solidFill>
              </a:rPr>
              <a:t>chercheurs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62753" y="2708920"/>
            <a:ext cx="2645751" cy="1815882"/>
          </a:xfrm>
          <a:prstGeom prst="rect">
            <a:avLst/>
          </a:prstGeom>
          <a:noFill/>
          <a:ln>
            <a:solidFill>
              <a:srgbClr val="28C19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28C191"/>
                </a:solidFill>
              </a:rPr>
              <a:t>Publications</a:t>
            </a:r>
          </a:p>
          <a:p>
            <a:pPr algn="ctr"/>
            <a:r>
              <a:rPr lang="en-US" sz="2800" dirty="0">
                <a:solidFill>
                  <a:srgbClr val="28C191"/>
                </a:solidFill>
              </a:rPr>
              <a:t>d</a:t>
            </a:r>
            <a:r>
              <a:rPr lang="en-US" sz="2800" dirty="0" smtClean="0">
                <a:solidFill>
                  <a:srgbClr val="28C191"/>
                </a:solidFill>
              </a:rPr>
              <a:t>e </a:t>
            </a:r>
            <a:r>
              <a:rPr lang="en-US" sz="2800" dirty="0" err="1" smtClean="0">
                <a:solidFill>
                  <a:srgbClr val="28C191"/>
                </a:solidFill>
              </a:rPr>
              <a:t>veille</a:t>
            </a:r>
            <a:endParaRPr lang="en-US" sz="2800" dirty="0" smtClean="0">
              <a:solidFill>
                <a:srgbClr val="28C191"/>
              </a:solidFill>
            </a:endParaRPr>
          </a:p>
          <a:p>
            <a:pPr algn="ctr"/>
            <a:r>
              <a:rPr lang="en-US" sz="2800" dirty="0" err="1" smtClean="0">
                <a:solidFill>
                  <a:srgbClr val="28C191"/>
                </a:solidFill>
              </a:rPr>
              <a:t>scientifique</a:t>
            </a:r>
            <a:r>
              <a:rPr lang="en-US" sz="2800" dirty="0" smtClean="0">
                <a:solidFill>
                  <a:srgbClr val="28C191"/>
                </a:solidFill>
              </a:rPr>
              <a:t> pour</a:t>
            </a:r>
          </a:p>
          <a:p>
            <a:pPr algn="ctr"/>
            <a:r>
              <a:rPr lang="en-US" sz="2800" dirty="0" smtClean="0">
                <a:solidFill>
                  <a:srgbClr val="28C191"/>
                </a:solidFill>
              </a:rPr>
              <a:t>les </a:t>
            </a:r>
            <a:r>
              <a:rPr lang="en-US" sz="2800" dirty="0" err="1" smtClean="0">
                <a:solidFill>
                  <a:srgbClr val="28C191"/>
                </a:solidFill>
              </a:rPr>
              <a:t>entreprises</a:t>
            </a:r>
            <a:endParaRPr lang="en-US" sz="2800" dirty="0" smtClean="0">
              <a:solidFill>
                <a:srgbClr val="28C19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58677" y="836712"/>
            <a:ext cx="2645751" cy="1815882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3366FF"/>
                </a:solidFill>
              </a:rPr>
              <a:t>Publications</a:t>
            </a:r>
          </a:p>
          <a:p>
            <a:pPr algn="ctr"/>
            <a:r>
              <a:rPr lang="en-US" sz="2800" dirty="0" err="1">
                <a:solidFill>
                  <a:srgbClr val="3366FF"/>
                </a:solidFill>
              </a:rPr>
              <a:t>d</a:t>
            </a:r>
            <a:r>
              <a:rPr lang="en-US" sz="2800" dirty="0" err="1" smtClean="0">
                <a:solidFill>
                  <a:srgbClr val="3366FF"/>
                </a:solidFill>
              </a:rPr>
              <a:t>’information</a:t>
            </a:r>
            <a:endParaRPr lang="en-US" sz="2800" dirty="0" smtClean="0">
              <a:solidFill>
                <a:srgbClr val="3366FF"/>
              </a:solidFill>
            </a:endParaRPr>
          </a:p>
          <a:p>
            <a:pPr algn="ctr"/>
            <a:r>
              <a:rPr lang="en-US" sz="2800" dirty="0" err="1">
                <a:solidFill>
                  <a:srgbClr val="3366FF"/>
                </a:solidFill>
              </a:rPr>
              <a:t>s</a:t>
            </a:r>
            <a:r>
              <a:rPr lang="en-US" sz="2800" dirty="0" err="1" smtClean="0">
                <a:solidFill>
                  <a:srgbClr val="3366FF"/>
                </a:solidFill>
              </a:rPr>
              <a:t>cientifique</a:t>
            </a:r>
            <a:r>
              <a:rPr lang="en-US" sz="2800" dirty="0" smtClean="0">
                <a:solidFill>
                  <a:srgbClr val="3366FF"/>
                </a:solidFill>
              </a:rPr>
              <a:t> pour</a:t>
            </a:r>
          </a:p>
          <a:p>
            <a:pPr algn="ctr"/>
            <a:r>
              <a:rPr lang="en-US" sz="2800" dirty="0">
                <a:solidFill>
                  <a:srgbClr val="3366FF"/>
                </a:solidFill>
              </a:rPr>
              <a:t>l</a:t>
            </a:r>
            <a:r>
              <a:rPr lang="en-US" sz="2800" dirty="0" smtClean="0">
                <a:solidFill>
                  <a:srgbClr val="3366FF"/>
                </a:solidFill>
              </a:rPr>
              <a:t>es </a:t>
            </a:r>
            <a:r>
              <a:rPr lang="en-US" sz="2800" dirty="0" err="1" smtClean="0">
                <a:solidFill>
                  <a:srgbClr val="3366FF"/>
                </a:solidFill>
              </a:rPr>
              <a:t>citoyens</a:t>
            </a:r>
            <a:endParaRPr lang="en-US" sz="2800" dirty="0" smtClean="0">
              <a:solidFill>
                <a:srgbClr val="3366FF"/>
              </a:solidFill>
            </a:endParaRPr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763688" y="546939"/>
            <a:ext cx="309634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-223188" y="-24340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Les publications scientifiques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2411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7"/>
          <p:cNvSpPr txBox="1">
            <a:spLocks/>
          </p:cNvSpPr>
          <p:nvPr/>
        </p:nvSpPr>
        <p:spPr>
          <a:xfrm>
            <a:off x="251520" y="4221088"/>
            <a:ext cx="8712968" cy="2819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just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smtClean="0">
                <a:solidFill>
                  <a:srgbClr val="000000"/>
                </a:solidFill>
              </a:rPr>
              <a:t>Depuis vingt ans le </a:t>
            </a:r>
            <a:r>
              <a:rPr lang="fr-FR" sz="2400" dirty="0" smtClean="0">
                <a:solidFill>
                  <a:srgbClr val="28C191"/>
                </a:solidFill>
              </a:rPr>
              <a:t>marché mondial des publications de recherche </a:t>
            </a:r>
            <a:r>
              <a:rPr lang="fr-FR" sz="2400" dirty="0" smtClean="0">
                <a:solidFill>
                  <a:srgbClr val="000000"/>
                </a:solidFill>
              </a:rPr>
              <a:t>est </a:t>
            </a:r>
            <a:r>
              <a:rPr lang="fr-FR" sz="2400" dirty="0" smtClean="0">
                <a:solidFill>
                  <a:srgbClr val="28C191"/>
                </a:solidFill>
              </a:rPr>
              <a:t>sous le contrôle de quelques ‘majors’ </a:t>
            </a:r>
            <a:r>
              <a:rPr lang="fr-FR" sz="2400" dirty="0" smtClean="0"/>
              <a:t>(</a:t>
            </a:r>
            <a:r>
              <a:rPr lang="fr-FR" sz="2400" i="1" dirty="0" smtClean="0"/>
              <a:t>Elsevier</a:t>
            </a:r>
            <a:r>
              <a:rPr lang="fr-FR" sz="2400" dirty="0" smtClean="0"/>
              <a:t>, </a:t>
            </a:r>
            <a:r>
              <a:rPr lang="fr-FR" sz="2400" i="1" dirty="0" smtClean="0"/>
              <a:t>Springer Nature</a:t>
            </a:r>
            <a:r>
              <a:rPr lang="fr-FR" sz="2400" dirty="0" smtClean="0"/>
              <a:t>, </a:t>
            </a:r>
            <a:r>
              <a:rPr lang="fr-FR" sz="2400" i="1" dirty="0" err="1" smtClean="0"/>
              <a:t>Wiley-Blackwell</a:t>
            </a:r>
            <a:r>
              <a:rPr lang="fr-FR" sz="2400" dirty="0" smtClean="0"/>
              <a:t>, </a:t>
            </a:r>
            <a:r>
              <a:rPr lang="fr-FR" sz="2400" i="1" dirty="0" err="1" smtClean="0"/>
              <a:t>Taylor&amp;Francis</a:t>
            </a:r>
            <a:r>
              <a:rPr lang="fr-FR" sz="2400" dirty="0" smtClean="0"/>
              <a:t>), dont les </a:t>
            </a:r>
            <a:r>
              <a:rPr lang="fr-FR" sz="2400" dirty="0" smtClean="0">
                <a:solidFill>
                  <a:srgbClr val="28C191"/>
                </a:solidFill>
              </a:rPr>
              <a:t>profits vont jusqu'à 40%</a:t>
            </a:r>
            <a:r>
              <a:rPr lang="fr-FR" sz="2400" dirty="0" smtClean="0"/>
              <a:t>, ceci </a:t>
            </a:r>
            <a:r>
              <a:rPr lang="fr-FR" sz="2400" dirty="0" smtClean="0">
                <a:solidFill>
                  <a:srgbClr val="28C191"/>
                </a:solidFill>
              </a:rPr>
              <a:t>au détriment des contribuables </a:t>
            </a:r>
            <a:r>
              <a:rPr lang="fr-FR" sz="2400" dirty="0" smtClean="0"/>
              <a:t>finançant la recherche publique.</a:t>
            </a:r>
            <a:endParaRPr kumimoji="0" lang="fr-FR" sz="24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46856" y="-9026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A qui appartiennent les publications ?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7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8" name="Espace réservé du contenu 27"/>
          <p:cNvSpPr txBox="1">
            <a:spLocks/>
          </p:cNvSpPr>
          <p:nvPr/>
        </p:nvSpPr>
        <p:spPr>
          <a:xfrm>
            <a:off x="251520" y="980728"/>
            <a:ext cx="8712968" cy="24482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/>
              <a:buNone/>
            </a:pPr>
            <a:endParaRPr lang="fr-FR" sz="2800" dirty="0" smtClean="0"/>
          </a:p>
          <a:p>
            <a:pPr marL="0" indent="0">
              <a:buFont typeface="Arial"/>
              <a:buNone/>
            </a:pPr>
            <a:r>
              <a:rPr lang="fr-FR" sz="3400" dirty="0" smtClean="0"/>
              <a:t>La publication se fait aujourd’hui selon </a:t>
            </a:r>
            <a:r>
              <a:rPr lang="fr-FR" sz="3400" dirty="0" smtClean="0">
                <a:solidFill>
                  <a:srgbClr val="3366FF"/>
                </a:solidFill>
              </a:rPr>
              <a:t>trois modèles économiques </a:t>
            </a:r>
            <a:r>
              <a:rPr lang="fr-FR" sz="3400" dirty="0" smtClean="0"/>
              <a:t>:</a:t>
            </a:r>
          </a:p>
          <a:p>
            <a:pPr>
              <a:buFontTx/>
              <a:buChar char="-"/>
            </a:pPr>
            <a:r>
              <a:rPr lang="fr-FR" sz="3400" dirty="0" smtClean="0"/>
              <a:t>les </a:t>
            </a:r>
            <a:r>
              <a:rPr lang="fr-FR" sz="3400" dirty="0" smtClean="0">
                <a:solidFill>
                  <a:srgbClr val="3366FF"/>
                </a:solidFill>
              </a:rPr>
              <a:t>revues par abonnement</a:t>
            </a:r>
            <a:r>
              <a:rPr lang="fr-FR" sz="3400" dirty="0" smtClean="0">
                <a:solidFill>
                  <a:srgbClr val="000000"/>
                </a:solidFill>
              </a:rPr>
              <a:t>,</a:t>
            </a:r>
            <a:r>
              <a:rPr lang="fr-FR" sz="3400" dirty="0" smtClean="0">
                <a:solidFill>
                  <a:srgbClr val="1DA66B"/>
                </a:solidFill>
              </a:rPr>
              <a:t>  </a:t>
            </a:r>
            <a:r>
              <a:rPr lang="fr-FR" sz="3400" dirty="0" smtClean="0"/>
              <a:t>où</a:t>
            </a:r>
            <a:r>
              <a:rPr lang="fr-FR" sz="3400" dirty="0" smtClean="0">
                <a:solidFill>
                  <a:srgbClr val="000000"/>
                </a:solidFill>
              </a:rPr>
              <a:t> la </a:t>
            </a:r>
            <a:r>
              <a:rPr lang="fr-FR" sz="3400" dirty="0" smtClean="0">
                <a:solidFill>
                  <a:srgbClr val="3366FF"/>
                </a:solidFill>
              </a:rPr>
              <a:t>lecture</a:t>
            </a:r>
            <a:r>
              <a:rPr lang="fr-FR" sz="3400" dirty="0" smtClean="0">
                <a:solidFill>
                  <a:srgbClr val="1DA66B"/>
                </a:solidFill>
              </a:rPr>
              <a:t> </a:t>
            </a:r>
            <a:r>
              <a:rPr lang="fr-FR" sz="3400" dirty="0" smtClean="0"/>
              <a:t>est </a:t>
            </a:r>
            <a:r>
              <a:rPr lang="fr-FR" sz="3400" dirty="0" smtClean="0">
                <a:solidFill>
                  <a:srgbClr val="3366FF"/>
                </a:solidFill>
              </a:rPr>
              <a:t>payante</a:t>
            </a:r>
            <a:r>
              <a:rPr lang="fr-FR" sz="3400" dirty="0" smtClean="0"/>
              <a:t>,</a:t>
            </a:r>
          </a:p>
          <a:p>
            <a:pPr>
              <a:buFontTx/>
              <a:buChar char="-"/>
            </a:pPr>
            <a:r>
              <a:rPr lang="fr-FR" sz="3400" dirty="0" smtClean="0"/>
              <a:t>les </a:t>
            </a:r>
            <a:r>
              <a:rPr lang="fr-FR" sz="3400" dirty="0" smtClean="0">
                <a:solidFill>
                  <a:srgbClr val="3366FF"/>
                </a:solidFill>
              </a:rPr>
              <a:t>revues en accès libre </a:t>
            </a:r>
            <a:r>
              <a:rPr lang="fr-FR" sz="3400" dirty="0" smtClean="0">
                <a:solidFill>
                  <a:srgbClr val="000000"/>
                </a:solidFill>
              </a:rPr>
              <a:t>(Open Access) </a:t>
            </a:r>
            <a:r>
              <a:rPr lang="fr-FR" sz="3400" dirty="0" smtClean="0"/>
              <a:t>de type </a:t>
            </a:r>
            <a:r>
              <a:rPr lang="fr-FR" sz="3400" dirty="0" smtClean="0">
                <a:solidFill>
                  <a:srgbClr val="3366FF"/>
                </a:solidFill>
              </a:rPr>
              <a:t>Gold OA</a:t>
            </a:r>
            <a:r>
              <a:rPr lang="fr-FR" sz="3400" dirty="0" smtClean="0">
                <a:solidFill>
                  <a:srgbClr val="000000"/>
                </a:solidFill>
              </a:rPr>
              <a:t>,</a:t>
            </a:r>
            <a:r>
              <a:rPr lang="fr-FR" sz="3400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fr-FR" sz="3400" dirty="0">
                <a:solidFill>
                  <a:srgbClr val="FF0000"/>
                </a:solidFill>
              </a:rPr>
              <a:t> </a:t>
            </a:r>
            <a:r>
              <a:rPr lang="fr-FR" sz="3400" dirty="0" smtClean="0">
                <a:solidFill>
                  <a:srgbClr val="FF0000"/>
                </a:solidFill>
              </a:rPr>
              <a:t>    </a:t>
            </a:r>
            <a:r>
              <a:rPr lang="fr-FR" sz="3400" dirty="0" smtClean="0"/>
              <a:t>où la </a:t>
            </a:r>
            <a:r>
              <a:rPr lang="fr-FR" sz="3400" dirty="0" smtClean="0">
                <a:solidFill>
                  <a:srgbClr val="3366FF"/>
                </a:solidFill>
              </a:rPr>
              <a:t>lecture</a:t>
            </a:r>
            <a:r>
              <a:rPr lang="fr-FR" sz="3400" dirty="0" smtClean="0"/>
              <a:t> est </a:t>
            </a:r>
            <a:r>
              <a:rPr lang="fr-FR" sz="3400" dirty="0" smtClean="0">
                <a:solidFill>
                  <a:srgbClr val="3366FF"/>
                </a:solidFill>
              </a:rPr>
              <a:t>gratuite</a:t>
            </a:r>
            <a:r>
              <a:rPr lang="fr-FR" sz="3400" dirty="0" smtClean="0"/>
              <a:t> mais la </a:t>
            </a:r>
            <a:r>
              <a:rPr lang="fr-FR" sz="3400" dirty="0" smtClean="0">
                <a:solidFill>
                  <a:srgbClr val="3366FF"/>
                </a:solidFill>
              </a:rPr>
              <a:t>publication</a:t>
            </a:r>
            <a:r>
              <a:rPr lang="fr-FR" sz="3400" dirty="0" smtClean="0"/>
              <a:t> est </a:t>
            </a:r>
            <a:r>
              <a:rPr lang="fr-FR" sz="3400" dirty="0" smtClean="0">
                <a:solidFill>
                  <a:srgbClr val="3366FF"/>
                </a:solidFill>
              </a:rPr>
              <a:t>payante</a:t>
            </a:r>
            <a:r>
              <a:rPr lang="fr-FR" sz="3400" dirty="0" smtClean="0"/>
              <a:t>,</a:t>
            </a:r>
          </a:p>
          <a:p>
            <a:pPr>
              <a:buFontTx/>
              <a:buChar char="-"/>
            </a:pPr>
            <a:r>
              <a:rPr lang="fr-FR" sz="3400" dirty="0" smtClean="0"/>
              <a:t>les </a:t>
            </a:r>
            <a:r>
              <a:rPr lang="fr-FR" sz="3400" dirty="0" smtClean="0">
                <a:solidFill>
                  <a:srgbClr val="3366FF"/>
                </a:solidFill>
              </a:rPr>
              <a:t>revues hybrides</a:t>
            </a:r>
            <a:r>
              <a:rPr lang="fr-FR" sz="3400" dirty="0" smtClean="0">
                <a:solidFill>
                  <a:srgbClr val="000000"/>
                </a:solidFill>
              </a:rPr>
              <a:t>,</a:t>
            </a:r>
            <a:r>
              <a:rPr lang="fr-FR" sz="3400" dirty="0" smtClean="0">
                <a:solidFill>
                  <a:srgbClr val="FF0000"/>
                </a:solidFill>
              </a:rPr>
              <a:t> </a:t>
            </a:r>
            <a:r>
              <a:rPr lang="fr-FR" sz="3400" dirty="0" smtClean="0"/>
              <a:t>où </a:t>
            </a:r>
            <a:r>
              <a:rPr lang="fr-FR" sz="3400" dirty="0" smtClean="0">
                <a:solidFill>
                  <a:srgbClr val="3366FF"/>
                </a:solidFill>
              </a:rPr>
              <a:t>lecture</a:t>
            </a:r>
            <a:r>
              <a:rPr lang="fr-FR" sz="3400" dirty="0" smtClean="0"/>
              <a:t> et </a:t>
            </a:r>
            <a:r>
              <a:rPr lang="fr-FR" sz="3400" dirty="0" smtClean="0">
                <a:solidFill>
                  <a:srgbClr val="3366FF"/>
                </a:solidFill>
              </a:rPr>
              <a:t>publication</a:t>
            </a:r>
            <a:r>
              <a:rPr lang="fr-FR" sz="3400" dirty="0" smtClean="0"/>
              <a:t> sont</a:t>
            </a:r>
            <a:r>
              <a:rPr lang="fr-FR" sz="3400" dirty="0" smtClean="0">
                <a:solidFill>
                  <a:srgbClr val="3366FF"/>
                </a:solidFill>
              </a:rPr>
              <a:t> payantes</a:t>
            </a:r>
            <a:r>
              <a:rPr lang="fr-FR" sz="3400" dirty="0" smtClean="0">
                <a:solidFill>
                  <a:srgbClr val="000000"/>
                </a:solidFill>
              </a:rPr>
              <a:t>.</a:t>
            </a:r>
            <a:endParaRPr lang="fr-FR" sz="3000" dirty="0" smtClean="0">
              <a:solidFill>
                <a:srgbClr val="000000"/>
              </a:solidFill>
            </a:endParaRPr>
          </a:p>
          <a:p>
            <a:pPr marL="0" indent="0">
              <a:lnSpc>
                <a:spcPct val="90000"/>
              </a:lnSpc>
              <a:buFont typeface="Arial"/>
              <a:buNone/>
            </a:pPr>
            <a:endParaRPr lang="fr-FR" sz="2800" dirty="0" smtClean="0"/>
          </a:p>
        </p:txBody>
      </p:sp>
      <p:sp>
        <p:nvSpPr>
          <p:cNvPr id="9" name="Espace réservé du contenu 27"/>
          <p:cNvSpPr txBox="1">
            <a:spLocks/>
          </p:cNvSpPr>
          <p:nvPr/>
        </p:nvSpPr>
        <p:spPr>
          <a:xfrm>
            <a:off x="239476" y="3171800"/>
            <a:ext cx="8725012" cy="148133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 algn="just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>
                <a:solidFill>
                  <a:srgbClr val="FF0000"/>
                </a:solidFill>
              </a:rPr>
              <a:t>L</a:t>
            </a:r>
            <a:r>
              <a:rPr lang="fr-FR" sz="2400" dirty="0" smtClean="0">
                <a:solidFill>
                  <a:srgbClr val="FF0000"/>
                </a:solidFill>
              </a:rPr>
              <a:t>es maisons d'édition possèdent</a:t>
            </a:r>
            <a:r>
              <a:rPr lang="fr-FR" sz="2400" dirty="0" smtClean="0"/>
              <a:t> les </a:t>
            </a:r>
            <a:r>
              <a:rPr lang="fr-FR" sz="2400" dirty="0">
                <a:solidFill>
                  <a:srgbClr val="FF0000"/>
                </a:solidFill>
              </a:rPr>
              <a:t>articles </a:t>
            </a:r>
            <a:r>
              <a:rPr lang="fr-FR" sz="2400" dirty="0" smtClean="0">
                <a:solidFill>
                  <a:srgbClr val="000000"/>
                </a:solidFill>
              </a:rPr>
              <a:t>(les chercheurs doivent leur </a:t>
            </a:r>
            <a:r>
              <a:rPr lang="fr-FR" sz="2400" dirty="0">
                <a:solidFill>
                  <a:srgbClr val="000000"/>
                </a:solidFill>
              </a:rPr>
              <a:t>céder gratuitement leurs droits </a:t>
            </a:r>
            <a:r>
              <a:rPr lang="fr-FR" sz="2400" dirty="0" smtClean="0">
                <a:solidFill>
                  <a:srgbClr val="000000"/>
                </a:solidFill>
              </a:rPr>
              <a:t>d’auteur), les</a:t>
            </a:r>
            <a:r>
              <a:rPr lang="fr-FR" sz="2400" dirty="0" smtClean="0">
                <a:solidFill>
                  <a:srgbClr val="FF0000"/>
                </a:solidFill>
              </a:rPr>
              <a:t> revues</a:t>
            </a:r>
            <a:r>
              <a:rPr lang="fr-FR" sz="2400" dirty="0" smtClean="0">
                <a:solidFill>
                  <a:srgbClr val="000000"/>
                </a:solidFill>
              </a:rPr>
              <a:t>, ainsi-que les </a:t>
            </a:r>
            <a:r>
              <a:rPr lang="fr-FR" sz="2400" dirty="0" err="1" smtClean="0">
                <a:solidFill>
                  <a:srgbClr val="FF0000"/>
                </a:solidFill>
              </a:rPr>
              <a:t>plate-formes</a:t>
            </a:r>
            <a:r>
              <a:rPr lang="fr-FR" sz="2400" dirty="0" smtClean="0">
                <a:solidFill>
                  <a:srgbClr val="FF0000"/>
                </a:solidFill>
              </a:rPr>
              <a:t> d’évaluation, de publication et de bibliométrie</a:t>
            </a:r>
            <a:r>
              <a:rPr lang="fr-FR" sz="2400" dirty="0" smtClean="0">
                <a:solidFill>
                  <a:srgbClr val="000000"/>
                </a:solidFill>
              </a:rPr>
              <a:t>.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endParaRPr kumimoji="0" lang="fr-FR" sz="240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1" name="Picture 10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94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8600" y="-7620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Quatre ‘majors’ dominent le marché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-124309" y="1317828"/>
            <a:ext cx="94726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smtClean="0">
                <a:latin typeface="Calibri"/>
                <a:cs typeface="Calibri"/>
              </a:rPr>
              <a:t>Quatre sociétés commerciales privées dominent le ‘marché’ des revues :</a:t>
            </a:r>
          </a:p>
          <a:p>
            <a:pPr algn="ctr"/>
            <a:r>
              <a:rPr lang="fr-FR" sz="2400" i="1" dirty="0" smtClean="0">
                <a:solidFill>
                  <a:srgbClr val="0000FF"/>
                </a:solidFill>
                <a:latin typeface="Calibri"/>
                <a:cs typeface="Calibri"/>
              </a:rPr>
              <a:t>Elsevier</a:t>
            </a:r>
            <a:r>
              <a:rPr lang="fr-FR" sz="2400" dirty="0" smtClean="0">
                <a:latin typeface="Calibri"/>
                <a:cs typeface="Calibri"/>
              </a:rPr>
              <a:t>,</a:t>
            </a:r>
            <a:r>
              <a:rPr lang="fr-FR" sz="24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fr-FR" sz="2400" i="1" dirty="0" smtClean="0">
                <a:solidFill>
                  <a:srgbClr val="0000FF"/>
                </a:solidFill>
                <a:latin typeface="Calibri"/>
                <a:cs typeface="Calibri"/>
              </a:rPr>
              <a:t>Springer Nature</a:t>
            </a:r>
            <a:r>
              <a:rPr lang="fr-FR" sz="2400" dirty="0" smtClean="0">
                <a:solidFill>
                  <a:srgbClr val="000000"/>
                </a:solidFill>
                <a:latin typeface="Calibri"/>
                <a:cs typeface="Calibri"/>
              </a:rPr>
              <a:t>,</a:t>
            </a:r>
            <a:r>
              <a:rPr lang="fr-FR" sz="24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fr-FR" sz="2400" i="1" dirty="0" err="1" smtClean="0">
                <a:solidFill>
                  <a:srgbClr val="0000FF"/>
                </a:solidFill>
                <a:latin typeface="Calibri"/>
                <a:cs typeface="Calibri"/>
              </a:rPr>
              <a:t>Wiley-Blackwell</a:t>
            </a:r>
            <a:r>
              <a:rPr lang="fr-FR" sz="2400" i="1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fr-FR" sz="2400" dirty="0" smtClean="0">
                <a:solidFill>
                  <a:srgbClr val="000000"/>
                </a:solidFill>
                <a:latin typeface="Calibri"/>
                <a:cs typeface="Calibri"/>
              </a:rPr>
              <a:t>et</a:t>
            </a:r>
            <a:r>
              <a:rPr lang="fr-FR" sz="24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fr-FR" sz="2400" i="1" dirty="0" err="1" smtClean="0">
                <a:solidFill>
                  <a:srgbClr val="0000FF"/>
                </a:solidFill>
                <a:latin typeface="Calibri"/>
                <a:cs typeface="Calibri"/>
              </a:rPr>
              <a:t>Taylor&amp;Francis</a:t>
            </a:r>
            <a:r>
              <a:rPr lang="fr-FR" sz="2400" dirty="0" smtClean="0">
                <a:latin typeface="Calibri"/>
                <a:cs typeface="Calibri"/>
              </a:rPr>
              <a:t>.</a:t>
            </a:r>
            <a:r>
              <a:rPr lang="fr-FR" sz="24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fr-FR" sz="2400" b="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endParaRPr lang="fr-FR" sz="2400" b="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14" name="Image 13" descr="Pasted Graphic 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636" y="2655094"/>
            <a:ext cx="2573740" cy="201980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986" y="2733892"/>
            <a:ext cx="1965932" cy="1902401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754550" y="4636293"/>
            <a:ext cx="394531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8.4 Milliards €</a:t>
            </a:r>
          </a:p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C. A. de </a:t>
            </a:r>
            <a:r>
              <a:rPr lang="fr-FR" sz="2400" i="1" dirty="0" smtClean="0">
                <a:solidFill>
                  <a:srgbClr val="FF0000"/>
                </a:solidFill>
              </a:rPr>
              <a:t>Reed-Elsevier </a:t>
            </a:r>
            <a:r>
              <a:rPr lang="fr-FR" sz="2400" dirty="0" smtClean="0">
                <a:solidFill>
                  <a:srgbClr val="FF0000"/>
                </a:solidFill>
              </a:rPr>
              <a:t>en 2017</a:t>
            </a:r>
          </a:p>
          <a:p>
            <a:pPr algn="ctr"/>
            <a:endParaRPr lang="fr-FR" dirty="0" smtClean="0">
              <a:solidFill>
                <a:srgbClr val="28C191"/>
              </a:solidFill>
            </a:endParaRPr>
          </a:p>
          <a:p>
            <a:endParaRPr lang="fr-FR" dirty="0">
              <a:solidFill>
                <a:srgbClr val="28C19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004048" y="4625260"/>
            <a:ext cx="328843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3.3 </a:t>
            </a:r>
            <a:r>
              <a:rPr lang="fr-FR" sz="2400" dirty="0" err="1" smtClean="0">
                <a:solidFill>
                  <a:srgbClr val="FF0000"/>
                </a:solidFill>
              </a:rPr>
              <a:t>Millards</a:t>
            </a:r>
            <a:r>
              <a:rPr lang="fr-FR" sz="2400" dirty="0" smtClean="0">
                <a:solidFill>
                  <a:srgbClr val="FF0000"/>
                </a:solidFill>
              </a:rPr>
              <a:t> €</a:t>
            </a:r>
          </a:p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Budget du CNRS en 2017</a:t>
            </a:r>
          </a:p>
          <a:p>
            <a:endParaRPr lang="fr-FR" dirty="0">
              <a:solidFill>
                <a:srgbClr val="28C19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499992" y="3389039"/>
            <a:ext cx="60620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300" dirty="0" smtClean="0"/>
              <a:t>&gt;&gt;</a:t>
            </a:r>
            <a:endParaRPr lang="fr-FR" sz="3300" dirty="0"/>
          </a:p>
        </p:txBody>
      </p:sp>
      <p:sp>
        <p:nvSpPr>
          <p:cNvPr id="12" name="ZoneTexte 14"/>
          <p:cNvSpPr txBox="1"/>
          <p:nvPr/>
        </p:nvSpPr>
        <p:spPr>
          <a:xfrm>
            <a:off x="1115616" y="5930696"/>
            <a:ext cx="3240360" cy="461665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 smtClean="0">
                <a:latin typeface="Times"/>
              </a:rPr>
              <a:t>http://</a:t>
            </a:r>
            <a:r>
              <a:rPr lang="fr-FR" sz="2400" i="1" dirty="0" err="1" smtClean="0">
                <a:latin typeface="Times"/>
              </a:rPr>
              <a:t>www.elsevier.com</a:t>
            </a:r>
            <a:endParaRPr lang="fr-FR" sz="2400" i="1" dirty="0" smtClean="0">
              <a:latin typeface="Times"/>
            </a:endParaRPr>
          </a:p>
        </p:txBody>
      </p:sp>
      <p:sp>
        <p:nvSpPr>
          <p:cNvPr id="16" name="ZoneTexte 14"/>
          <p:cNvSpPr txBox="1"/>
          <p:nvPr/>
        </p:nvSpPr>
        <p:spPr>
          <a:xfrm>
            <a:off x="4898455" y="5939988"/>
            <a:ext cx="3778001" cy="461665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 smtClean="0">
                <a:latin typeface="Times"/>
              </a:rPr>
              <a:t>http://</a:t>
            </a:r>
            <a:r>
              <a:rPr lang="fr-FR" sz="2400" i="1" dirty="0" err="1" smtClean="0">
                <a:latin typeface="Times"/>
              </a:rPr>
              <a:t>www.cnrs.fr</a:t>
            </a:r>
            <a:r>
              <a:rPr lang="fr-FR" sz="2400" i="1" dirty="0">
                <a:latin typeface="Times"/>
              </a:rPr>
              <a:t>/</a:t>
            </a:r>
            <a:r>
              <a:rPr lang="fr-FR" sz="2400" i="1" dirty="0" err="1">
                <a:latin typeface="Times"/>
              </a:rPr>
              <a:t>fr</a:t>
            </a:r>
            <a:r>
              <a:rPr lang="fr-FR" sz="2400" i="1" dirty="0">
                <a:latin typeface="Times"/>
              </a:rPr>
              <a:t>/le-</a:t>
            </a:r>
            <a:r>
              <a:rPr lang="fr-FR" sz="2400" i="1" dirty="0" err="1">
                <a:latin typeface="Times"/>
              </a:rPr>
              <a:t>cnrs</a:t>
            </a:r>
            <a:endParaRPr lang="fr-FR" sz="2400" i="1" dirty="0" smtClean="0">
              <a:latin typeface="Times"/>
            </a:endParaRPr>
          </a:p>
        </p:txBody>
      </p:sp>
      <p:pic>
        <p:nvPicPr>
          <p:cNvPr id="13" name="Picture 12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06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160" y="1421974"/>
            <a:ext cx="6300192" cy="45993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5238398"/>
            <a:ext cx="4464496" cy="419116"/>
          </a:xfrm>
          <a:prstGeom prst="rect">
            <a:avLst/>
          </a:prstGeom>
        </p:spPr>
      </p:pic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107504" y="260648"/>
            <a:ext cx="8928992" cy="1022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50000"/>
              </a:lnSpc>
            </a:pPr>
            <a:endParaRPr lang="fr-FR" sz="2400" dirty="0" smtClean="0">
              <a:latin typeface="Calibri"/>
            </a:endParaRPr>
          </a:p>
          <a:p>
            <a:pPr algn="ctr">
              <a:lnSpc>
                <a:spcPct val="50000"/>
              </a:lnSpc>
            </a:pPr>
            <a:r>
              <a:rPr lang="fr-FR" sz="2400" dirty="0" smtClean="0">
                <a:solidFill>
                  <a:srgbClr val="3366FF"/>
                </a:solidFill>
                <a:latin typeface="Calibri"/>
              </a:rPr>
              <a:t>Profits opérationnels </a:t>
            </a:r>
            <a:r>
              <a:rPr lang="fr-FR" sz="2400" dirty="0" smtClean="0">
                <a:latin typeface="Calibri"/>
              </a:rPr>
              <a:t>et </a:t>
            </a:r>
            <a:r>
              <a:rPr lang="fr-FR" sz="2400" dirty="0" smtClean="0">
                <a:solidFill>
                  <a:srgbClr val="FF0000"/>
                </a:solidFill>
                <a:latin typeface="Calibri"/>
              </a:rPr>
              <a:t>marge de profit </a:t>
            </a:r>
            <a:r>
              <a:rPr lang="fr-FR" sz="2400" dirty="0" smtClean="0">
                <a:latin typeface="Calibri"/>
              </a:rPr>
              <a:t>de</a:t>
            </a:r>
            <a:r>
              <a:rPr lang="fr-FR" sz="24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400" i="1" dirty="0" smtClean="0">
                <a:solidFill>
                  <a:srgbClr val="28C191"/>
                </a:solidFill>
                <a:latin typeface="Calibri"/>
              </a:rPr>
              <a:t>Reed-Elsevier </a:t>
            </a:r>
            <a:r>
              <a:rPr lang="fr-FR" sz="2400" dirty="0" smtClean="0">
                <a:solidFill>
                  <a:srgbClr val="000000"/>
                </a:solidFill>
                <a:latin typeface="Calibri"/>
              </a:rPr>
              <a:t>pour sa</a:t>
            </a:r>
            <a:endParaRPr lang="fr-FR" sz="2400" dirty="0" smtClean="0">
              <a:solidFill>
                <a:srgbClr val="000000"/>
              </a:solidFill>
            </a:endParaRPr>
          </a:p>
          <a:p>
            <a:pPr algn="ctr">
              <a:lnSpc>
                <a:spcPct val="50000"/>
              </a:lnSpc>
            </a:pPr>
            <a:endParaRPr lang="fr-FR" sz="2300" i="1" dirty="0" smtClean="0">
              <a:solidFill>
                <a:srgbClr val="28C191"/>
              </a:solidFill>
              <a:latin typeface="Calibri"/>
            </a:endParaRPr>
          </a:p>
          <a:p>
            <a:pPr algn="ctr">
              <a:lnSpc>
                <a:spcPct val="50000"/>
              </a:lnSpc>
            </a:pP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division Scientifique, Technique et Médicale (STM)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 de 1990 à 2015</a:t>
            </a:r>
          </a:p>
          <a:p>
            <a:pPr algn="ctr">
              <a:lnSpc>
                <a:spcPct val="50000"/>
              </a:lnSpc>
            </a:pPr>
            <a:endParaRPr lang="fr-FR" sz="2300" b="0" dirty="0">
              <a:latin typeface="Calibri"/>
            </a:endParaRPr>
          </a:p>
        </p:txBody>
      </p:sp>
      <p:sp>
        <p:nvSpPr>
          <p:cNvPr id="7" name="ZoneTexte 14"/>
          <p:cNvSpPr txBox="1"/>
          <p:nvPr/>
        </p:nvSpPr>
        <p:spPr>
          <a:xfrm>
            <a:off x="1259632" y="6093296"/>
            <a:ext cx="6768752" cy="707886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smtClean="0">
                <a:latin typeface="Times"/>
              </a:rPr>
              <a:t>Vincent </a:t>
            </a:r>
            <a:r>
              <a:rPr lang="fr-FR" sz="2000" i="1" dirty="0" err="1" smtClean="0">
                <a:latin typeface="Times"/>
              </a:rPr>
              <a:t>Larivière</a:t>
            </a:r>
            <a:r>
              <a:rPr lang="fr-FR" sz="2000" i="1" dirty="0">
                <a:latin typeface="Times"/>
              </a:rPr>
              <a:t> </a:t>
            </a:r>
            <a:r>
              <a:rPr lang="fr-FR" sz="2000" i="1" dirty="0" smtClean="0">
                <a:latin typeface="Times"/>
              </a:rPr>
              <a:t>et al., The </a:t>
            </a:r>
            <a:r>
              <a:rPr lang="fr-FR" sz="2000" i="1" dirty="0" err="1" smtClean="0">
                <a:latin typeface="Times"/>
              </a:rPr>
              <a:t>Oligopoly</a:t>
            </a:r>
            <a:r>
              <a:rPr lang="fr-FR" sz="2000" i="1" dirty="0" smtClean="0">
                <a:latin typeface="Times"/>
              </a:rPr>
              <a:t> of </a:t>
            </a:r>
            <a:r>
              <a:rPr lang="fr-FR" sz="2000" i="1" dirty="0" err="1" smtClean="0">
                <a:latin typeface="Times"/>
              </a:rPr>
              <a:t>Academic</a:t>
            </a:r>
            <a:r>
              <a:rPr lang="fr-FR" sz="2000" i="1" dirty="0" smtClean="0">
                <a:latin typeface="Times"/>
              </a:rPr>
              <a:t> </a:t>
            </a:r>
            <a:r>
              <a:rPr lang="fr-FR" sz="2000" i="1" dirty="0" err="1" smtClean="0">
                <a:latin typeface="Times"/>
              </a:rPr>
              <a:t>Publishers</a:t>
            </a:r>
            <a:r>
              <a:rPr lang="fr-FR" sz="2000" i="1" dirty="0">
                <a:latin typeface="Times"/>
              </a:rPr>
              <a:t>,</a:t>
            </a:r>
            <a:r>
              <a:rPr lang="fr-FR" sz="2000" i="1" dirty="0" smtClean="0">
                <a:latin typeface="Times"/>
              </a:rPr>
              <a:t> </a:t>
            </a:r>
          </a:p>
          <a:p>
            <a:pPr algn="ctr"/>
            <a:r>
              <a:rPr lang="fr-FR" sz="2000" i="1" dirty="0" smtClean="0">
                <a:latin typeface="Times"/>
              </a:rPr>
              <a:t>PLOS one, 10</a:t>
            </a:r>
            <a:r>
              <a:rPr lang="fr-FR" sz="2000" i="1" baseline="30000" dirty="0" smtClean="0">
                <a:latin typeface="Times"/>
              </a:rPr>
              <a:t>th</a:t>
            </a:r>
            <a:r>
              <a:rPr lang="fr-FR" sz="2000" i="1" dirty="0" smtClean="0">
                <a:latin typeface="Times"/>
              </a:rPr>
              <a:t> </a:t>
            </a:r>
            <a:r>
              <a:rPr lang="fr-FR" sz="2000" i="1" dirty="0" err="1" smtClean="0">
                <a:latin typeface="Times"/>
              </a:rPr>
              <a:t>June</a:t>
            </a:r>
            <a:r>
              <a:rPr lang="fr-FR" sz="2000" i="1" dirty="0" smtClean="0">
                <a:latin typeface="Times"/>
              </a:rPr>
              <a:t> 2015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32240" y="2132762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35696" y="2132762"/>
            <a:ext cx="1656184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1.2 billion US$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475656" y="1700808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3366FF"/>
                </a:solidFill>
              </a:rPr>
              <a:t>Profits opérationnels 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372200" y="1700808"/>
            <a:ext cx="169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Marge de profit </a:t>
            </a:r>
            <a:endParaRPr lang="en-US" b="1" dirty="0"/>
          </a:p>
        </p:txBody>
      </p:sp>
      <p:pic>
        <p:nvPicPr>
          <p:cNvPr id="11" name="Picture 10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61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7"/>
          <p:cNvSpPr txBox="1">
            <a:spLocks/>
          </p:cNvSpPr>
          <p:nvPr/>
        </p:nvSpPr>
        <p:spPr>
          <a:xfrm>
            <a:off x="395536" y="980728"/>
            <a:ext cx="8208912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smtClean="0">
                <a:solidFill>
                  <a:srgbClr val="3366FF"/>
                </a:solidFill>
              </a:rPr>
              <a:t>Aujourd’hui les maisons d'édition possèdent</a:t>
            </a:r>
            <a:r>
              <a:rPr lang="fr-FR" sz="2400" dirty="0" smtClean="0">
                <a:solidFill>
                  <a:srgbClr val="000000"/>
                </a:solidFill>
              </a:rPr>
              <a:t> les </a:t>
            </a:r>
            <a:r>
              <a:rPr lang="fr-FR" sz="2400" dirty="0" smtClean="0">
                <a:solidFill>
                  <a:srgbClr val="3366FF"/>
                </a:solidFill>
              </a:rPr>
              <a:t>revues</a:t>
            </a:r>
            <a:r>
              <a:rPr lang="fr-FR" sz="2400" dirty="0" smtClean="0"/>
              <a:t>,</a:t>
            </a:r>
            <a:r>
              <a:rPr lang="fr-FR" sz="2400" dirty="0" smtClean="0">
                <a:solidFill>
                  <a:srgbClr val="3366FF"/>
                </a:solidFill>
              </a:rPr>
              <a:t> </a:t>
            </a:r>
            <a:r>
              <a:rPr lang="fr-FR" sz="2400" dirty="0" smtClean="0">
                <a:solidFill>
                  <a:srgbClr val="000000"/>
                </a:solidFill>
              </a:rPr>
              <a:t>les</a:t>
            </a:r>
            <a:r>
              <a:rPr lang="fr-FR" sz="2400" dirty="0" smtClean="0">
                <a:solidFill>
                  <a:srgbClr val="3366FF"/>
                </a:solidFill>
              </a:rPr>
              <a:t> plateformes, </a:t>
            </a:r>
            <a:r>
              <a:rPr lang="fr-FR" sz="2400" dirty="0" smtClean="0">
                <a:solidFill>
                  <a:srgbClr val="000000"/>
                </a:solidFill>
              </a:rPr>
              <a:t>qui sont utilisées pour </a:t>
            </a:r>
            <a:r>
              <a:rPr lang="fr-FR" sz="2400" dirty="0"/>
              <a:t>l</a:t>
            </a:r>
            <a:r>
              <a:rPr lang="fr-FR" sz="2400" dirty="0" smtClean="0"/>
              <a:t>’évaluation </a:t>
            </a:r>
            <a:r>
              <a:rPr lang="fr-FR" sz="2400" dirty="0"/>
              <a:t>et la diffusion des </a:t>
            </a:r>
            <a:r>
              <a:rPr lang="fr-FR" sz="2400" dirty="0" smtClean="0"/>
              <a:t>articles, et le plus souvent </a:t>
            </a:r>
            <a:r>
              <a:rPr lang="fr-FR" sz="2400" dirty="0" smtClean="0">
                <a:solidFill>
                  <a:srgbClr val="000000"/>
                </a:solidFill>
              </a:rPr>
              <a:t>les </a:t>
            </a:r>
            <a:r>
              <a:rPr lang="fr-FR" sz="2400" dirty="0" smtClean="0">
                <a:solidFill>
                  <a:srgbClr val="3366FF"/>
                </a:solidFill>
              </a:rPr>
              <a:t>articles </a:t>
            </a:r>
            <a:r>
              <a:rPr lang="fr-FR" sz="2400" dirty="0" smtClean="0"/>
              <a:t>car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smtClean="0">
                <a:solidFill>
                  <a:srgbClr val="3366FF"/>
                </a:solidFill>
              </a:rPr>
              <a:t>elles obligent les chercheurs à leur céder gratuitement leurs droits d’auteur</a:t>
            </a:r>
            <a:r>
              <a:rPr lang="fr-FR" sz="2400" dirty="0" smtClean="0"/>
              <a:t>. </a:t>
            </a:r>
            <a:endParaRPr kumimoji="0" lang="fr-FR" sz="2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2996952"/>
            <a:ext cx="8280920" cy="120032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400" dirty="0" smtClean="0"/>
              <a:t>Ce </a:t>
            </a:r>
            <a:r>
              <a:rPr lang="fr-FR" sz="2400" dirty="0">
                <a:solidFill>
                  <a:srgbClr val="FF0000"/>
                </a:solidFill>
              </a:rPr>
              <a:t>modèle économique </a:t>
            </a:r>
            <a:r>
              <a:rPr lang="fr-FR" sz="2400" dirty="0"/>
              <a:t>date </a:t>
            </a:r>
            <a:r>
              <a:rPr lang="fr-FR" sz="2400" dirty="0" smtClean="0">
                <a:solidFill>
                  <a:srgbClr val="FF0000"/>
                </a:solidFill>
              </a:rPr>
              <a:t>de l’ère de l’imprimerie</a:t>
            </a:r>
            <a:r>
              <a:rPr lang="fr-FR" sz="2400" dirty="0"/>
              <a:t> </a:t>
            </a:r>
            <a:r>
              <a:rPr lang="fr-FR" sz="2400" dirty="0" smtClean="0"/>
              <a:t>et </a:t>
            </a:r>
            <a:r>
              <a:rPr lang="fr-FR" sz="2400" dirty="0" smtClean="0">
                <a:solidFill>
                  <a:srgbClr val="000000"/>
                </a:solidFill>
              </a:rPr>
              <a:t>que l’on n’avait pas I</a:t>
            </a:r>
            <a:r>
              <a:rPr lang="fr-FR" sz="2400" i="1" dirty="0" smtClean="0">
                <a:solidFill>
                  <a:srgbClr val="000000"/>
                </a:solidFill>
              </a:rPr>
              <a:t>nternet</a:t>
            </a:r>
            <a:r>
              <a:rPr lang="fr-FR" sz="2400" dirty="0">
                <a:solidFill>
                  <a:srgbClr val="000000"/>
                </a:solidFill>
              </a:rPr>
              <a:t>, </a:t>
            </a:r>
            <a:r>
              <a:rPr lang="fr-FR" sz="2400" dirty="0" smtClean="0">
                <a:solidFill>
                  <a:srgbClr val="FF0000"/>
                </a:solidFill>
              </a:rPr>
              <a:t>mais n’a plus de sens à l’ère numérique, </a:t>
            </a:r>
            <a:r>
              <a:rPr lang="fr-FR" sz="2400" dirty="0" smtClean="0"/>
              <a:t>sinon d’augmenter le profit des ‘majors’ et de leurs actionnaires.</a:t>
            </a:r>
            <a:endParaRPr lang="en-US" dirty="0"/>
          </a:p>
        </p:txBody>
      </p:sp>
      <p:sp>
        <p:nvSpPr>
          <p:cNvPr id="9" name="ZoneTexte 14"/>
          <p:cNvSpPr txBox="1"/>
          <p:nvPr/>
        </p:nvSpPr>
        <p:spPr>
          <a:xfrm>
            <a:off x="2123728" y="5877272"/>
            <a:ext cx="5112568" cy="830997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 smtClean="0">
                <a:latin typeface="Times"/>
              </a:rPr>
              <a:t>Pour en savoir plus, voir sur </a:t>
            </a:r>
            <a:r>
              <a:rPr lang="fr-FR" sz="2400" i="1" dirty="0" err="1" smtClean="0">
                <a:latin typeface="Times"/>
              </a:rPr>
              <a:t>YouTube</a:t>
            </a:r>
            <a:r>
              <a:rPr lang="fr-FR" sz="2400" i="1" dirty="0" smtClean="0">
                <a:latin typeface="Times"/>
              </a:rPr>
              <a:t> :</a:t>
            </a:r>
          </a:p>
          <a:p>
            <a:pPr algn="ctr"/>
            <a:r>
              <a:rPr lang="fr-FR" sz="2400" i="1" dirty="0" smtClean="0">
                <a:latin typeface="Times"/>
              </a:rPr>
              <a:t>#</a:t>
            </a:r>
            <a:r>
              <a:rPr lang="fr-FR" sz="2400" i="1" dirty="0" err="1" smtClean="0">
                <a:latin typeface="Times"/>
              </a:rPr>
              <a:t>DataGueule</a:t>
            </a:r>
            <a:r>
              <a:rPr lang="fr-FR" sz="2400" i="1" dirty="0" smtClean="0">
                <a:latin typeface="Times"/>
              </a:rPr>
              <a:t> 63, Privés de savoir?</a:t>
            </a:r>
          </a:p>
        </p:txBody>
      </p:sp>
      <p:pic>
        <p:nvPicPr>
          <p:cNvPr id="5" name="Picture 4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360040" y="-90264"/>
            <a:ext cx="990059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Le système actuel date de l’imprimerie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10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1" name="Espace réservé du contenu 27"/>
          <p:cNvSpPr>
            <a:spLocks noGrp="1"/>
          </p:cNvSpPr>
          <p:nvPr>
            <p:ph idx="1"/>
          </p:nvPr>
        </p:nvSpPr>
        <p:spPr>
          <a:xfrm>
            <a:off x="395536" y="4365104"/>
            <a:ext cx="8496944" cy="1477327"/>
          </a:xfrm>
          <a:ln>
            <a:noFill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400" dirty="0">
                <a:solidFill>
                  <a:srgbClr val="28C191"/>
                </a:solidFill>
              </a:rPr>
              <a:t>L</a:t>
            </a:r>
            <a:r>
              <a:rPr lang="fr-FR" sz="2400" dirty="0" smtClean="0">
                <a:solidFill>
                  <a:srgbClr val="28C191"/>
                </a:solidFill>
              </a:rPr>
              <a:t>es chercheurs doivent reprendre le contrôle des revues</a:t>
            </a:r>
          </a:p>
          <a:p>
            <a:pPr marL="0" indent="0" algn="ctr">
              <a:buNone/>
            </a:pPr>
            <a:r>
              <a:rPr lang="fr-FR" sz="2400" dirty="0" smtClean="0"/>
              <a:t>(dont ils assurent l’évaluation par les pairs) et des </a:t>
            </a:r>
            <a:r>
              <a:rPr lang="fr-FR" sz="2400" dirty="0" smtClean="0">
                <a:solidFill>
                  <a:srgbClr val="28C191"/>
                </a:solidFill>
              </a:rPr>
              <a:t>articles </a:t>
            </a:r>
            <a:r>
              <a:rPr lang="fr-FR" sz="2400" dirty="0" smtClean="0">
                <a:solidFill>
                  <a:srgbClr val="000000"/>
                </a:solidFill>
              </a:rPr>
              <a:t>(qu’ils écrivent) </a:t>
            </a:r>
            <a:r>
              <a:rPr lang="fr-FR" sz="2400" dirty="0" smtClean="0"/>
              <a:t>afin de </a:t>
            </a:r>
            <a:r>
              <a:rPr lang="fr-FR" sz="2400" dirty="0" smtClean="0">
                <a:solidFill>
                  <a:srgbClr val="28C191"/>
                </a:solidFill>
              </a:rPr>
              <a:t>maximiser leur dissémination grâce à </a:t>
            </a:r>
            <a:r>
              <a:rPr lang="fr-FR" sz="2400" i="1" dirty="0" smtClean="0">
                <a:solidFill>
                  <a:srgbClr val="28C191"/>
                </a:solidFill>
              </a:rPr>
              <a:t>Internet</a:t>
            </a:r>
            <a:r>
              <a:rPr lang="fr-FR" sz="2400" dirty="0" smtClean="0"/>
              <a:t>. </a:t>
            </a:r>
          </a:p>
          <a:p>
            <a:pPr marL="0" indent="0">
              <a:lnSpc>
                <a:spcPct val="110000"/>
              </a:lnSpc>
              <a:buNone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537837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642" y="2220962"/>
            <a:ext cx="3827566" cy="76858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191000" y="4437112"/>
            <a:ext cx="503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/>
              <a:t>…</a:t>
            </a:r>
            <a:endParaRPr lang="fr-FR" sz="3600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81000" y="-90264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Ce dont les chercheurs ne veulent plus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10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1" name="ZoneTexte 10"/>
          <p:cNvSpPr txBox="1"/>
          <p:nvPr/>
        </p:nvSpPr>
        <p:spPr>
          <a:xfrm>
            <a:off x="248142" y="1066800"/>
            <a:ext cx="8612416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300" dirty="0" smtClean="0">
                <a:solidFill>
                  <a:srgbClr val="28C191"/>
                </a:solidFill>
              </a:rPr>
              <a:t>Ordre donné par </a:t>
            </a:r>
            <a:r>
              <a:rPr lang="fr-FR" sz="2300" i="1" dirty="0" smtClean="0">
                <a:solidFill>
                  <a:srgbClr val="28C191"/>
                </a:solidFill>
              </a:rPr>
              <a:t>Elsevier</a:t>
            </a:r>
            <a:r>
              <a:rPr lang="fr-FR" sz="2300" dirty="0" smtClean="0">
                <a:solidFill>
                  <a:srgbClr val="28C191"/>
                </a:solidFill>
              </a:rPr>
              <a:t> en 2012 à un chercheur,</a:t>
            </a:r>
            <a:r>
              <a:rPr lang="fr-FR" sz="2300" dirty="0">
                <a:solidFill>
                  <a:srgbClr val="28C191"/>
                </a:solidFill>
              </a:rPr>
              <a:t> </a:t>
            </a:r>
            <a:r>
              <a:rPr lang="fr-FR" sz="2300" dirty="0" smtClean="0">
                <a:solidFill>
                  <a:srgbClr val="28C191"/>
                </a:solidFill>
              </a:rPr>
              <a:t>dont l’article </a:t>
            </a:r>
          </a:p>
          <a:p>
            <a:pPr algn="ctr"/>
            <a:r>
              <a:rPr lang="fr-FR" sz="2300" dirty="0" smtClean="0">
                <a:solidFill>
                  <a:srgbClr val="28C191"/>
                </a:solidFill>
              </a:rPr>
              <a:t>venait d’être accepté par le comité de lecture de la revue</a:t>
            </a:r>
          </a:p>
          <a:p>
            <a:pPr algn="ctr"/>
            <a:r>
              <a:rPr lang="fr-FR" sz="2300" i="1" dirty="0" err="1" smtClean="0">
                <a:solidFill>
                  <a:srgbClr val="28C191"/>
                </a:solidFill>
              </a:rPr>
              <a:t>Fluids</a:t>
            </a:r>
            <a:r>
              <a:rPr lang="fr-FR" sz="2300" i="1" dirty="0" smtClean="0">
                <a:solidFill>
                  <a:srgbClr val="28C191"/>
                </a:solidFill>
              </a:rPr>
              <a:t> and Structures</a:t>
            </a:r>
            <a:r>
              <a:rPr lang="fr-FR" sz="2300" dirty="0" smtClean="0">
                <a:solidFill>
                  <a:srgbClr val="28C191"/>
                </a:solidFill>
              </a:rPr>
              <a:t>,  pour augmenter l’impact facteur de cette revue</a:t>
            </a:r>
            <a:endParaRPr lang="fr-FR" sz="2300" dirty="0">
              <a:solidFill>
                <a:srgbClr val="28C19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895600" y="3048000"/>
            <a:ext cx="5660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XXX</a:t>
            </a:r>
            <a:endParaRPr lang="fr-FR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95" y="5174174"/>
            <a:ext cx="8991601" cy="13511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819" y="2996952"/>
            <a:ext cx="8753669" cy="1851817"/>
          </a:xfrm>
          <a:prstGeom prst="rect">
            <a:avLst/>
          </a:prstGeom>
        </p:spPr>
      </p:pic>
      <p:pic>
        <p:nvPicPr>
          <p:cNvPr id="15" name="Picture 14" descr="CC-B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85454" y="5783504"/>
            <a:ext cx="8951042" cy="698732"/>
          </a:xfrm>
          <a:prstGeom prst="rect">
            <a:avLst/>
          </a:prstGeom>
          <a:solidFill>
            <a:srgbClr val="FF0000">
              <a:alpha val="3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endParaRPr kumimoji="0" lang="fr-FR" sz="2400" b="0" i="1" dirty="0" smtClean="0"/>
          </a:p>
        </p:txBody>
      </p:sp>
    </p:spTree>
    <p:extLst>
      <p:ext uri="{BB962C8B-B14F-4D97-AF65-F5344CB8AC3E}">
        <p14:creationId xmlns:p14="http://schemas.microsoft.com/office/powerpoint/2010/main" val="4087784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6173</TotalTime>
  <Words>2438</Words>
  <Application>Microsoft Macintosh PowerPoint</Application>
  <PresentationFormat>On-screen Show (4:3)</PresentationFormat>
  <Paragraphs>341</Paragraphs>
  <Slides>46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admin</dc:creator>
  <cp:lastModifiedBy>Marie Farge</cp:lastModifiedBy>
  <cp:revision>700</cp:revision>
  <cp:lastPrinted>2017-07-04T20:56:53Z</cp:lastPrinted>
  <dcterms:created xsi:type="dcterms:W3CDTF">2016-05-09T15:32:15Z</dcterms:created>
  <dcterms:modified xsi:type="dcterms:W3CDTF">2018-06-15T01:58:50Z</dcterms:modified>
</cp:coreProperties>
</file>