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335" r:id="rId3"/>
    <p:sldId id="344" r:id="rId4"/>
    <p:sldId id="313" r:id="rId5"/>
    <p:sldId id="285" r:id="rId6"/>
    <p:sldId id="354" r:id="rId7"/>
    <p:sldId id="283" r:id="rId8"/>
    <p:sldId id="284" r:id="rId9"/>
    <p:sldId id="352" r:id="rId10"/>
    <p:sldId id="353" r:id="rId11"/>
    <p:sldId id="351" r:id="rId12"/>
    <p:sldId id="262" r:id="rId13"/>
    <p:sldId id="345" r:id="rId14"/>
    <p:sldId id="256" r:id="rId15"/>
    <p:sldId id="355" r:id="rId16"/>
    <p:sldId id="348" r:id="rId17"/>
    <p:sldId id="333" r:id="rId18"/>
    <p:sldId id="282" r:id="rId19"/>
    <p:sldId id="268" r:id="rId20"/>
    <p:sldId id="286" r:id="rId21"/>
    <p:sldId id="321" r:id="rId22"/>
    <p:sldId id="273" r:id="rId23"/>
    <p:sldId id="356" r:id="rId24"/>
    <p:sldId id="293" r:id="rId25"/>
    <p:sldId id="341" r:id="rId26"/>
    <p:sldId id="295" r:id="rId27"/>
    <p:sldId id="357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271" r:id="rId41"/>
    <p:sldId id="312" r:id="rId4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335"/>
            <p14:sldId id="344"/>
            <p14:sldId id="313"/>
            <p14:sldId id="285"/>
            <p14:sldId id="354"/>
            <p14:sldId id="283"/>
            <p14:sldId id="284"/>
            <p14:sldId id="352"/>
            <p14:sldId id="353"/>
            <p14:sldId id="351"/>
            <p14:sldId id="262"/>
            <p14:sldId id="345"/>
            <p14:sldId id="256"/>
            <p14:sldId id="355"/>
            <p14:sldId id="348"/>
            <p14:sldId id="333"/>
            <p14:sldId id="282"/>
          </p14:sldIdLst>
        </p14:section>
        <p14:section name="Untitled Section" id="{A3E5495C-A597-2D4A-B26B-FE96549CFF23}">
          <p14:sldIdLst>
            <p14:sldId id="268"/>
            <p14:sldId id="286"/>
            <p14:sldId id="321"/>
            <p14:sldId id="273"/>
            <p14:sldId id="356"/>
            <p14:sldId id="293"/>
            <p14:sldId id="341"/>
            <p14:sldId id="295"/>
            <p14:sldId id="357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271"/>
            <p14:sldId id="3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B679D"/>
    <a:srgbClr val="3F6DA6"/>
    <a:srgbClr val="4373AF"/>
    <a:srgbClr val="4A7DBC"/>
    <a:srgbClr val="38E3E3"/>
    <a:srgbClr val="3AEBEB"/>
    <a:srgbClr val="33CCCC"/>
    <a:srgbClr val="EDEDED"/>
    <a:srgbClr val="28C191"/>
    <a:srgbClr val="0DA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4" d="100"/>
          <a:sy n="84" d="100"/>
        </p:scale>
        <p:origin x="-20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03/05/18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9.emf"/><Relationship Id="rId5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2.emf"/><Relationship Id="rId7" Type="http://schemas.openxmlformats.org/officeDocument/2006/relationships/image" Target="../media/image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5.emf"/><Relationship Id="rId5" Type="http://schemas.openxmlformats.org/officeDocument/2006/relationships/image" Target="../media/image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issem.in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79.emf"/><Relationship Id="rId5" Type="http://schemas.openxmlformats.org/officeDocument/2006/relationships/image" Target="../media/image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6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23832" y="4163596"/>
            <a:ext cx="6224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Marie </a:t>
            </a:r>
            <a:r>
              <a:rPr lang="en-US" sz="2700" b="1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Farge</a:t>
            </a:r>
            <a:r>
              <a:rPr lang="en-US" sz="2700" b="1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CNRS (Centre National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à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la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Recherche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Scientifique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)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and ENS (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Ecole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Normale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Supérieure</a:t>
            </a:r>
            <a:r>
              <a:rPr lang="en-US" sz="2300" dirty="0" smtClean="0">
                <a:solidFill>
                  <a:srgbClr val="0000FF"/>
                </a:solidFill>
                <a:ea typeface="Times New Roman" pitchFamily="-102" charset="0"/>
                <a:cs typeface="Times New Roman" pitchFamily="-102" charset="0"/>
              </a:rPr>
              <a:t>) Paris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8373" y="5562600"/>
            <a:ext cx="5462290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April 27</a:t>
            </a:r>
            <a:r>
              <a:rPr lang="it-IT" sz="2300" i="1" baseline="30000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th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2018</a:t>
            </a:r>
            <a:endParaRPr lang="it-IT" sz="2300" i="1" dirty="0" smtClean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Research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and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Innovation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Center,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OpenAIRE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,</a:t>
            </a:r>
            <a:endParaRPr lang="it-IT" sz="2300" i="1" dirty="0" smtClean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Athens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1793434" y="1844824"/>
            <a:ext cx="551487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and 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peer-reviewing</a:t>
            </a:r>
            <a:endParaRPr lang="fr-FR" sz="3300" b="1" dirty="0" smtClean="0">
              <a:solidFill>
                <a:srgbClr val="FF0000"/>
              </a:solidFill>
              <a:latin typeface="Calibri"/>
            </a:endParaRP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i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n open </a:t>
            </a:r>
            <a:r>
              <a:rPr lang="fr-FR" sz="3300" b="1" dirty="0" err="1">
                <a:solidFill>
                  <a:srgbClr val="FF0000"/>
                </a:solidFill>
                <a:latin typeface="Calibri"/>
              </a:rPr>
              <a:t>a</a:t>
            </a:r>
            <a:r>
              <a:rPr lang="fr-FR" sz="3300" b="1" dirty="0" err="1" smtClean="0">
                <a:solidFill>
                  <a:srgbClr val="FF0000"/>
                </a:solidFill>
                <a:latin typeface="Calibri"/>
              </a:rPr>
              <a:t>ccess</a:t>
            </a:r>
            <a:endParaRPr lang="fr-FR" sz="3300" b="1" dirty="0" smtClean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815" y="76200"/>
            <a:ext cx="1029785" cy="102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1" y="35075"/>
            <a:ext cx="838200" cy="1184125"/>
          </a:xfrm>
          <a:prstGeom prst="rect">
            <a:avLst/>
          </a:prstGeom>
        </p:spPr>
      </p:pic>
      <p:pic>
        <p:nvPicPr>
          <p:cNvPr id="7" name="Image 6" descr="CNR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52400"/>
            <a:ext cx="990600" cy="990600"/>
          </a:xfrm>
          <a:prstGeom prst="rect">
            <a:avLst/>
          </a:prstGeom>
        </p:spPr>
      </p:pic>
      <p:pic>
        <p:nvPicPr>
          <p:cNvPr id="9" name="Image 8" descr="LogoUPM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16" y="152399"/>
            <a:ext cx="1904984" cy="953585"/>
          </a:xfrm>
          <a:prstGeom prst="rect">
            <a:avLst/>
          </a:prstGeom>
        </p:spPr>
      </p:pic>
      <p:pic>
        <p:nvPicPr>
          <p:cNvPr id="12" name="Image 11" descr="PSL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27199"/>
            <a:ext cx="1513640" cy="763401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3975929"/>
            <a:ext cx="8604448" cy="756734"/>
          </a:xfrm>
          <a:prstGeom prst="rect">
            <a:avLst/>
          </a:prstGeom>
          <a:ln w="38100" cmpd="sng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4892683"/>
            <a:ext cx="9144000" cy="291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246162"/>
            <a:ext cx="8568952" cy="84289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26071"/>
            <a:ext cx="9144000" cy="399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" y="6453336"/>
            <a:ext cx="1940400" cy="394477"/>
          </a:xfrm>
          <a:prstGeom prst="rect">
            <a:avLst/>
          </a:prstGeom>
        </p:spPr>
      </p:pic>
      <p:pic>
        <p:nvPicPr>
          <p:cNvPr id="13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1052984"/>
            <a:ext cx="2927350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39285"/>
            <a:ext cx="9144000" cy="1538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3651429"/>
            <a:ext cx="6228184" cy="242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84904"/>
            <a:ext cx="9144000" cy="680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1640" y="1133745"/>
            <a:ext cx="3456384" cy="351039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52405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Example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of the copyright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transfer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form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we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signed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on </a:t>
            </a:r>
          </a:p>
          <a:p>
            <a:pPr algn="ctr"/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January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24</a:t>
            </a:r>
            <a:r>
              <a:rPr lang="fr-FR" sz="2300" i="1" baseline="30000" dirty="0" smtClean="0">
                <a:solidFill>
                  <a:srgbClr val="28C191"/>
                </a:solidFill>
                <a:latin typeface="Calibri"/>
              </a:rPr>
              <a:t>th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2017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an article online in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Journal of Turbulence</a:t>
            </a:r>
            <a:endParaRPr lang="fr-FR" sz="2300" b="0" i="1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14" y="5229200"/>
            <a:ext cx="3765550" cy="147819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68800"/>
            <a:ext cx="2927350" cy="431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869160"/>
            <a:ext cx="7042150" cy="22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568952" cy="3807790"/>
          </a:xfrm>
          <a:prstGeom prst="rect">
            <a:avLst/>
          </a:prstGeom>
        </p:spPr>
      </p:pic>
      <p:pic>
        <p:nvPicPr>
          <p:cNvPr id="11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276872"/>
            <a:ext cx="2927350" cy="43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060" y="5229200"/>
            <a:ext cx="4273964" cy="150810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3366FF"/>
                </a:solidFill>
              </a:rPr>
              <a:t>We, the authors, and anyone else,</a:t>
            </a:r>
          </a:p>
          <a:p>
            <a:pPr algn="ctr"/>
            <a:r>
              <a:rPr lang="en-US" sz="2300" dirty="0">
                <a:solidFill>
                  <a:srgbClr val="3366FF"/>
                </a:solidFill>
              </a:rPr>
              <a:t>h</a:t>
            </a:r>
            <a:r>
              <a:rPr lang="en-US" sz="2300" dirty="0" smtClean="0">
                <a:solidFill>
                  <a:srgbClr val="3366FF"/>
                </a:solidFill>
              </a:rPr>
              <a:t>ave to pay 82 € to the publisher </a:t>
            </a:r>
          </a:p>
          <a:p>
            <a:pPr algn="ctr"/>
            <a:r>
              <a:rPr lang="en-US" sz="2300" dirty="0" smtClean="0">
                <a:solidFill>
                  <a:srgbClr val="3366FF"/>
                </a:solidFill>
              </a:rPr>
              <a:t>to buy the right to read our article</a:t>
            </a:r>
          </a:p>
          <a:p>
            <a:pPr algn="ctr"/>
            <a:r>
              <a:rPr lang="en-US" sz="2300" dirty="0">
                <a:solidFill>
                  <a:srgbClr val="3366FF"/>
                </a:solidFill>
              </a:rPr>
              <a:t>o</a:t>
            </a:r>
            <a:r>
              <a:rPr lang="en-US" sz="2300" dirty="0" smtClean="0">
                <a:solidFill>
                  <a:srgbClr val="3366FF"/>
                </a:solidFill>
              </a:rPr>
              <a:t>nline during 30 days only !</a:t>
            </a:r>
            <a:endParaRPr lang="en-US" sz="2300" dirty="0">
              <a:solidFill>
                <a:srgbClr val="3366FF"/>
              </a:solidFill>
            </a:endParaRP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52405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Our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paper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was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online on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February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6</a:t>
            </a:r>
            <a:r>
              <a:rPr lang="fr-FR" sz="2300" i="1" baseline="30000" dirty="0" smtClean="0">
                <a:solidFill>
                  <a:srgbClr val="28C191"/>
                </a:solidFill>
                <a:latin typeface="Calibri"/>
              </a:rPr>
              <a:t>th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2017 </a:t>
            </a:r>
            <a:r>
              <a:rPr lang="fr-FR" sz="2300" dirty="0">
                <a:solidFill>
                  <a:srgbClr val="28C191"/>
                </a:solidFill>
              </a:rPr>
              <a:t>and</a:t>
            </a: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/>
            <a:r>
              <a:rPr lang="fr-FR" sz="2300" dirty="0" err="1">
                <a:solidFill>
                  <a:srgbClr val="28C191"/>
                </a:solidFill>
                <a:latin typeface="Calibri"/>
              </a:rPr>
              <a:t>w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then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have 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pay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publisher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Taylor&amp;Francis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read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it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7360" y="4067780"/>
            <a:ext cx="180094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1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Who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has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access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peer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-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reviewed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articles 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81000" y="1124744"/>
            <a:ext cx="8458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Only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researcher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s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working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in i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nstitutions and countries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rich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enough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afford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very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costly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subscriptions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to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scholarly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journals</a:t>
            </a:r>
            <a:r>
              <a:rPr lang="fr-FR" sz="2300" dirty="0" smtClean="0"/>
              <a:t>.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304800" y="1628800"/>
            <a:ext cx="85344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  </a:t>
            </a: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Researcher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working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for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companies</a:t>
            </a:r>
            <a:r>
              <a:rPr lang="fr-FR" sz="2300" dirty="0" smtClean="0">
                <a:latin typeface="Calibri"/>
              </a:rPr>
              <a:t> or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in </a:t>
            </a:r>
            <a:r>
              <a:rPr lang="fr-FR" sz="2300" dirty="0" err="1" smtClean="0">
                <a:solidFill>
                  <a:srgbClr val="3366FF"/>
                </a:solidFill>
              </a:rPr>
              <a:t>poor</a:t>
            </a:r>
            <a:r>
              <a:rPr lang="fr-FR" sz="2300" dirty="0" smtClean="0">
                <a:solidFill>
                  <a:srgbClr val="3366FF"/>
                </a:solidFill>
              </a:rPr>
              <a:t> institutions</a:t>
            </a:r>
            <a:r>
              <a:rPr lang="fr-FR" sz="23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t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eachers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,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students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,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retired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researchers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a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nd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all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citizens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who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finance </a:t>
            </a:r>
          </a:p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public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research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do not have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to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most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of the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scholarly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article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s</a:t>
            </a:r>
            <a:r>
              <a:rPr lang="fr-FR" sz="2300" dirty="0" smtClean="0"/>
              <a:t>.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endParaRPr lang="fr-FR" sz="2300" b="0" dirty="0"/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323528" y="3354958"/>
            <a:ext cx="8395744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/>
              <a:t> </a:t>
            </a:r>
            <a:r>
              <a:rPr lang="fr-FR" sz="2300" dirty="0" smtClean="0">
                <a:solidFill>
                  <a:srgbClr val="FF0000"/>
                </a:solidFill>
              </a:rPr>
              <a:t>By </a:t>
            </a:r>
            <a:r>
              <a:rPr lang="fr-FR" sz="2300" dirty="0">
                <a:solidFill>
                  <a:srgbClr val="FF0000"/>
                </a:solidFill>
              </a:rPr>
              <a:t>2000 </a:t>
            </a:r>
            <a:r>
              <a:rPr lang="fr-FR" sz="2300" dirty="0" err="1">
                <a:solidFill>
                  <a:srgbClr val="FF0000"/>
                </a:solidFill>
              </a:rPr>
              <a:t>most</a:t>
            </a:r>
            <a:r>
              <a:rPr lang="fr-FR" sz="2300" dirty="0">
                <a:solidFill>
                  <a:srgbClr val="FF0000"/>
                </a:solidFill>
              </a:rPr>
              <a:t> of </a:t>
            </a:r>
            <a:r>
              <a:rPr lang="fr-FR" sz="2300" dirty="0" smtClean="0">
                <a:solidFill>
                  <a:srgbClr val="FF0000"/>
                </a:solidFill>
              </a:rPr>
              <a:t>the </a:t>
            </a:r>
            <a:r>
              <a:rPr lang="fr-FR" sz="2300" dirty="0" err="1" smtClean="0">
                <a:solidFill>
                  <a:srgbClr val="FF0000"/>
                </a:solidFill>
              </a:rPr>
              <a:t>renown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scholarly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>
                <a:solidFill>
                  <a:srgbClr val="FF0000"/>
                </a:solidFill>
              </a:rPr>
              <a:t>journals</a:t>
            </a:r>
            <a:r>
              <a:rPr lang="fr-FR" sz="2300" dirty="0">
                <a:solidFill>
                  <a:srgbClr val="FF0000"/>
                </a:solidFill>
              </a:rPr>
              <a:t> have been </a:t>
            </a:r>
            <a:r>
              <a:rPr lang="fr-FR" sz="2300" dirty="0" err="1">
                <a:solidFill>
                  <a:srgbClr val="FF0000"/>
                </a:solidFill>
              </a:rPr>
              <a:t>bought</a:t>
            </a:r>
            <a:r>
              <a:rPr lang="fr-FR" sz="23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by </a:t>
            </a:r>
            <a:r>
              <a:rPr lang="fr-FR" sz="2300" dirty="0" smtClean="0">
                <a:solidFill>
                  <a:srgbClr val="FF0000"/>
                </a:solidFill>
              </a:rPr>
              <a:t>few major </a:t>
            </a:r>
            <a:r>
              <a:rPr lang="fr-FR" sz="2300" dirty="0" err="1" smtClean="0">
                <a:solidFill>
                  <a:srgbClr val="FF0000"/>
                </a:solidFill>
              </a:rPr>
              <a:t>publishers</a:t>
            </a:r>
            <a:r>
              <a:rPr lang="fr-FR" sz="2300" dirty="0" smtClean="0"/>
              <a:t>, </a:t>
            </a:r>
            <a:r>
              <a:rPr lang="fr-FR" sz="2300" dirty="0" err="1" smtClean="0"/>
              <a:t>whose</a:t>
            </a:r>
            <a:r>
              <a:rPr lang="fr-FR" sz="2300" dirty="0" smtClean="0"/>
              <a:t> </a:t>
            </a:r>
            <a:r>
              <a:rPr lang="fr-FR" sz="2300" dirty="0" err="1"/>
              <a:t>exceptional</a:t>
            </a:r>
            <a:r>
              <a:rPr lang="fr-FR" sz="2300" dirty="0"/>
              <a:t> profits </a:t>
            </a:r>
            <a:r>
              <a:rPr lang="fr-FR" sz="2300" dirty="0" err="1"/>
              <a:t>rely</a:t>
            </a:r>
            <a:r>
              <a:rPr lang="fr-FR" sz="2300" dirty="0"/>
              <a:t> on the </a:t>
            </a:r>
            <a:r>
              <a:rPr lang="fr-FR" sz="2300" dirty="0" err="1" smtClean="0"/>
              <a:t>work</a:t>
            </a:r>
            <a:r>
              <a:rPr lang="fr-FR" sz="2300" dirty="0" smtClean="0"/>
              <a:t> </a:t>
            </a:r>
          </a:p>
          <a:p>
            <a:pPr algn="ctr"/>
            <a:r>
              <a:rPr lang="fr-FR" sz="2300" dirty="0" err="1" smtClean="0"/>
              <a:t>that</a:t>
            </a:r>
            <a:r>
              <a:rPr lang="fr-FR" sz="2300" dirty="0" smtClean="0"/>
              <a:t> </a:t>
            </a:r>
            <a:r>
              <a:rPr lang="fr-FR" sz="2300" dirty="0" err="1" smtClean="0"/>
              <a:t>researchers</a:t>
            </a:r>
            <a:r>
              <a:rPr lang="fr-FR" sz="2300" dirty="0" smtClean="0"/>
              <a:t> </a:t>
            </a:r>
            <a:r>
              <a:rPr lang="fr-FR" sz="2300" dirty="0"/>
              <a:t>and </a:t>
            </a:r>
            <a:r>
              <a:rPr lang="fr-FR" sz="2300" dirty="0" err="1"/>
              <a:t>their</a:t>
            </a:r>
            <a:r>
              <a:rPr lang="fr-FR" sz="2300" dirty="0"/>
              <a:t> </a:t>
            </a:r>
            <a:r>
              <a:rPr lang="fr-FR" sz="2300" dirty="0" err="1"/>
              <a:t>funding</a:t>
            </a:r>
            <a:r>
              <a:rPr lang="fr-FR" sz="2300" dirty="0"/>
              <a:t> </a:t>
            </a:r>
            <a:r>
              <a:rPr lang="fr-FR" sz="2300" dirty="0" err="1"/>
              <a:t>agencies</a:t>
            </a:r>
            <a:r>
              <a:rPr lang="fr-FR" sz="2300" dirty="0"/>
              <a:t> </a:t>
            </a:r>
            <a:r>
              <a:rPr lang="fr-FR" sz="2300" dirty="0" err="1"/>
              <a:t>offer</a:t>
            </a:r>
            <a:r>
              <a:rPr lang="fr-FR" sz="2300" dirty="0"/>
              <a:t> </a:t>
            </a:r>
            <a:r>
              <a:rPr lang="fr-FR" sz="2300" dirty="0" err="1"/>
              <a:t>them</a:t>
            </a:r>
            <a:r>
              <a:rPr lang="fr-FR" sz="2300" dirty="0"/>
              <a:t> for </a:t>
            </a:r>
            <a:r>
              <a:rPr lang="fr-FR" sz="2300" dirty="0" smtClean="0"/>
              <a:t>free.</a:t>
            </a:r>
            <a:endParaRPr lang="fr-FR" sz="2300" b="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07681" y="4663296"/>
            <a:ext cx="86168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Publishers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benefit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err="1">
                <a:solidFill>
                  <a:srgbClr val="28C191"/>
                </a:solidFill>
              </a:rPr>
              <a:t>from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/>
              <a:t>the digital </a:t>
            </a:r>
            <a:r>
              <a:rPr lang="fr-FR" sz="2300" dirty="0" err="1"/>
              <a:t>revolution</a:t>
            </a:r>
            <a:r>
              <a:rPr lang="fr-FR" sz="2300" dirty="0"/>
              <a:t> </a:t>
            </a:r>
            <a:r>
              <a:rPr lang="fr-FR" sz="2300" dirty="0" smtClean="0"/>
              <a:t>and </a:t>
            </a:r>
            <a:r>
              <a:rPr lang="fr-FR" sz="2300" dirty="0"/>
              <a:t>the Web </a:t>
            </a:r>
            <a:r>
              <a:rPr lang="fr-FR" sz="2300" dirty="0" smtClean="0"/>
              <a:t> to </a:t>
            </a:r>
          </a:p>
          <a:p>
            <a:pPr algn="ctr"/>
            <a:r>
              <a:rPr lang="fr-FR" sz="2300" dirty="0"/>
              <a:t>to </a:t>
            </a:r>
            <a:r>
              <a:rPr lang="fr-FR" sz="2300" dirty="0" err="1"/>
              <a:t>reduce</a:t>
            </a:r>
            <a:r>
              <a:rPr lang="fr-FR" sz="2300" dirty="0"/>
              <a:t> production </a:t>
            </a:r>
            <a:r>
              <a:rPr lang="fr-FR" sz="2300" dirty="0" err="1" smtClean="0"/>
              <a:t>costs</a:t>
            </a:r>
            <a:r>
              <a:rPr lang="fr-FR" sz="2300" dirty="0" smtClean="0"/>
              <a:t> </a:t>
            </a:r>
            <a:r>
              <a:rPr lang="fr-FR" sz="2300" dirty="0" err="1" smtClean="0"/>
              <a:t>using</a:t>
            </a:r>
            <a:r>
              <a:rPr lang="fr-FR" sz="2300" dirty="0" smtClean="0"/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online </a:t>
            </a:r>
            <a:r>
              <a:rPr lang="fr-FR" sz="2300" dirty="0" err="1" smtClean="0">
                <a:solidFill>
                  <a:srgbClr val="28C191"/>
                </a:solidFill>
              </a:rPr>
              <a:t>peer-reviewing</a:t>
            </a:r>
            <a:r>
              <a:rPr lang="fr-FR" sz="2300" dirty="0" smtClean="0">
                <a:solidFill>
                  <a:srgbClr val="28C191"/>
                </a:solidFill>
              </a:rPr>
              <a:t> and </a:t>
            </a:r>
            <a:r>
              <a:rPr lang="fr-FR" sz="2300" dirty="0" err="1" smtClean="0">
                <a:solidFill>
                  <a:srgbClr val="28C191"/>
                </a:solidFill>
              </a:rPr>
              <a:t>publishing</a:t>
            </a:r>
            <a:r>
              <a:rPr lang="fr-FR" sz="2300" dirty="0" smtClean="0"/>
              <a:t>,</a:t>
            </a:r>
            <a:endParaRPr lang="fr-FR" sz="2300" dirty="0"/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b</a:t>
            </a:r>
            <a:r>
              <a:rPr lang="fr-FR" sz="2300" dirty="0" smtClean="0">
                <a:solidFill>
                  <a:srgbClr val="28C191"/>
                </a:solidFill>
              </a:rPr>
              <a:t>ut </a:t>
            </a:r>
            <a:r>
              <a:rPr lang="fr-FR" sz="2300" dirty="0" err="1" smtClean="0">
                <a:solidFill>
                  <a:srgbClr val="28C191"/>
                </a:solidFill>
              </a:rPr>
              <a:t>keep</a:t>
            </a:r>
            <a:r>
              <a:rPr lang="fr-FR" sz="2300" dirty="0" smtClean="0">
                <a:solidFill>
                  <a:srgbClr val="28C191"/>
                </a:solidFill>
              </a:rPr>
              <a:t> the </a:t>
            </a:r>
            <a:r>
              <a:rPr lang="fr-FR" sz="2300" dirty="0">
                <a:solidFill>
                  <a:srgbClr val="28C191"/>
                </a:solidFill>
              </a:rPr>
              <a:t>business model </a:t>
            </a:r>
            <a:r>
              <a:rPr lang="fr-FR" sz="2300" dirty="0" err="1">
                <a:solidFill>
                  <a:srgbClr val="28C191"/>
                </a:solidFill>
              </a:rPr>
              <a:t>designed</a:t>
            </a:r>
            <a:r>
              <a:rPr lang="fr-FR" sz="2300" dirty="0">
                <a:solidFill>
                  <a:srgbClr val="28C191"/>
                </a:solidFill>
              </a:rPr>
              <a:t> for </a:t>
            </a:r>
            <a:r>
              <a:rPr lang="fr-FR" sz="2300" dirty="0" smtClean="0">
                <a:solidFill>
                  <a:srgbClr val="28C191"/>
                </a:solidFill>
              </a:rPr>
              <a:t>printing on </a:t>
            </a:r>
            <a:r>
              <a:rPr lang="fr-FR" sz="2300" dirty="0" err="1" smtClean="0">
                <a:solidFill>
                  <a:srgbClr val="28C191"/>
                </a:solidFill>
              </a:rPr>
              <a:t>paper</a:t>
            </a:r>
            <a:r>
              <a:rPr lang="fr-FR" sz="2300" dirty="0" smtClean="0"/>
              <a:t>.</a:t>
            </a:r>
          </a:p>
          <a:p>
            <a:pPr algn="ctr"/>
            <a:endParaRPr lang="fr-FR" sz="2300" dirty="0">
              <a:solidFill>
                <a:srgbClr val="28C191"/>
              </a:solidFill>
            </a:endParaRPr>
          </a:p>
          <a:p>
            <a:pPr algn="ctr"/>
            <a:r>
              <a:rPr lang="fr-FR" sz="2300" dirty="0" err="1" smtClean="0"/>
              <a:t>Today</a:t>
            </a:r>
            <a:r>
              <a:rPr lang="fr-FR" sz="2300" dirty="0" smtClean="0">
                <a:solidFill>
                  <a:srgbClr val="FF0000"/>
                </a:solidFill>
              </a:rPr>
              <a:t> few major </a:t>
            </a:r>
            <a:r>
              <a:rPr lang="fr-FR" sz="2300" dirty="0" err="1" smtClean="0">
                <a:solidFill>
                  <a:srgbClr val="FF0000"/>
                </a:solidFill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</a:rPr>
              <a:t> have </a:t>
            </a:r>
            <a:r>
              <a:rPr lang="fr-FR" sz="2300" dirty="0" err="1" smtClean="0">
                <a:solidFill>
                  <a:srgbClr val="FF0000"/>
                </a:solidFill>
              </a:rPr>
              <a:t>acquired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>
                <a:solidFill>
                  <a:srgbClr val="FF0000"/>
                </a:solidFill>
              </a:rPr>
              <a:t>an </a:t>
            </a:r>
            <a:r>
              <a:rPr lang="fr-FR" sz="2300" dirty="0" err="1">
                <a:solidFill>
                  <a:srgbClr val="FF0000"/>
                </a:solidFill>
              </a:rPr>
              <a:t>oligopolistic</a:t>
            </a:r>
            <a:r>
              <a:rPr lang="fr-FR" sz="2300" dirty="0">
                <a:solidFill>
                  <a:srgbClr val="FF0000"/>
                </a:solidFill>
              </a:rPr>
              <a:t> </a:t>
            </a:r>
            <a:r>
              <a:rPr lang="fr-FR" sz="2300" dirty="0" smtClean="0">
                <a:solidFill>
                  <a:srgbClr val="FF0000"/>
                </a:solidFill>
              </a:rPr>
              <a:t>position</a:t>
            </a:r>
            <a:r>
              <a:rPr lang="fr-FR" sz="2300" dirty="0" smtClean="0"/>
              <a:t>.</a:t>
            </a:r>
            <a:endParaRPr lang="en-US" sz="2300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17261"/>
              </p:ext>
            </p:extLst>
          </p:nvPr>
        </p:nvGraphicFramePr>
        <p:xfrm>
          <a:off x="3914089" y="5795987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4" name="Equation" r:id="rId3" imgW="228600" imgH="203200" progId="Equation.3">
                  <p:embed/>
                </p:oleObj>
              </mc:Choice>
              <mc:Fallback>
                <p:oleObj name="Equation" r:id="rId3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089" y="5795987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349966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157192"/>
            <a:ext cx="4464496" cy="419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Operating profits </a:t>
            </a:r>
            <a:r>
              <a:rPr lang="fr-FR" sz="2300" dirty="0" smtClean="0">
                <a:latin typeface="Calibri"/>
              </a:rPr>
              <a:t>and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profit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margin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of the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publisher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Reed-Elsevier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for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its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>
                <a:solidFill>
                  <a:srgbClr val="FF0000"/>
                </a:solidFill>
                <a:latin typeface="Calibri"/>
              </a:rPr>
              <a:t>S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cientific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Technical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Medical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(STM) division 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from</a:t>
            </a:r>
            <a:r>
              <a:rPr lang="fr-FR" sz="2300" b="0" dirty="0" smtClean="0">
                <a:latin typeface="Calibri"/>
              </a:rPr>
              <a:t> 1990 to 2015</a:t>
            </a: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296416" y="6021288"/>
            <a:ext cx="852405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Vincent </a:t>
            </a:r>
            <a:r>
              <a:rPr lang="fr-FR" i="1" dirty="0" err="1" smtClean="0">
                <a:latin typeface="Times"/>
              </a:rPr>
              <a:t>Larivière</a:t>
            </a:r>
            <a:r>
              <a:rPr lang="fr-FR" i="1" dirty="0">
                <a:latin typeface="Times"/>
              </a:rPr>
              <a:t> </a:t>
            </a:r>
            <a:r>
              <a:rPr lang="fr-FR" i="1" dirty="0" smtClean="0">
                <a:latin typeface="Times"/>
              </a:rPr>
              <a:t>et al., The </a:t>
            </a:r>
            <a:r>
              <a:rPr lang="fr-FR" i="1" dirty="0" err="1" smtClean="0">
                <a:latin typeface="Times"/>
              </a:rPr>
              <a:t>Oligopoly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Academic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Publishers</a:t>
            </a:r>
            <a:r>
              <a:rPr lang="fr-FR" i="1" dirty="0">
                <a:latin typeface="Times"/>
              </a:rPr>
              <a:t>,</a:t>
            </a:r>
            <a:r>
              <a:rPr lang="fr-FR" i="1" dirty="0" smtClean="0">
                <a:latin typeface="Times"/>
              </a:rPr>
              <a:t> PLOS one, 10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06075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060754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91680" y="1628800"/>
            <a:ext cx="182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366FF"/>
                </a:solidFill>
              </a:rPr>
              <a:t>Operating profits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66191" y="1628800"/>
            <a:ext cx="14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b="1" dirty="0" smtClean="0">
                <a:solidFill>
                  <a:srgbClr val="FF0000"/>
                </a:solidFill>
              </a:rPr>
              <a:t>rofit </a:t>
            </a:r>
            <a:r>
              <a:rPr lang="fr-FR" b="1" dirty="0" err="1">
                <a:solidFill>
                  <a:srgbClr val="FF0000"/>
                </a:solidFill>
              </a:rPr>
              <a:t>margin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en-US" b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93248"/>
            <a:ext cx="7113984" cy="359984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9" y="4509120"/>
            <a:ext cx="9026549" cy="1659245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08520" y="-304800"/>
            <a:ext cx="93965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Density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peer-reviewed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articles per country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ZoneTexte 14"/>
          <p:cNvSpPr txBox="1">
            <a:spLocks noChangeArrowheads="1"/>
          </p:cNvSpPr>
          <p:nvPr/>
        </p:nvSpPr>
        <p:spPr bwMode="auto">
          <a:xfrm>
            <a:off x="4427984" y="3212976"/>
            <a:ext cx="4680520" cy="32778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latin typeface="Calibri"/>
              </a:rPr>
              <a:t>Today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want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to impose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the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Gold Open Access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model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 err="1" smtClean="0">
                <a:latin typeface="Calibri"/>
              </a:rPr>
              <a:t>which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flips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subscription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costs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into</a:t>
            </a:r>
            <a:endParaRPr lang="fr-FR" sz="23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Article </a:t>
            </a:r>
            <a:r>
              <a:rPr lang="fr-FR" sz="2300" i="1" dirty="0" err="1">
                <a:solidFill>
                  <a:srgbClr val="0000FF"/>
                </a:solidFill>
                <a:latin typeface="Calibri"/>
              </a:rPr>
              <a:t>P</a:t>
            </a:r>
            <a:r>
              <a:rPr lang="fr-FR" sz="2300" i="1" dirty="0" err="1" smtClean="0">
                <a:solidFill>
                  <a:srgbClr val="0000FF"/>
                </a:solidFill>
                <a:latin typeface="Calibri"/>
              </a:rPr>
              <a:t>rocessing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 Charges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(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APCs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) </a:t>
            </a:r>
          </a:p>
          <a:p>
            <a:pPr algn="ctr"/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that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researchers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pay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them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to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publish</a:t>
            </a:r>
            <a:endParaRPr lang="fr-FR" sz="23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Gold OA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is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counter-productive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since</a:t>
            </a:r>
            <a:endParaRPr lang="fr-FR" sz="2300" dirty="0" smtClean="0">
              <a:solidFill>
                <a:srgbClr val="FF0000"/>
              </a:solidFill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researchers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>
                <a:solidFill>
                  <a:srgbClr val="FF0000"/>
                </a:solidFill>
                <a:latin typeface="Calibri"/>
              </a:rPr>
              <a:t>w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ould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no more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</a:t>
            </a:r>
            <a:endParaRPr lang="fr-FR" sz="2300" dirty="0" smtClean="0">
              <a:solidFill>
                <a:srgbClr val="FF0000"/>
              </a:solidFill>
              <a:latin typeface="Calibri"/>
            </a:endParaRPr>
          </a:p>
          <a:p>
            <a:pPr algn="ctr"/>
            <a:r>
              <a:rPr lang="fr-FR" sz="2300" dirty="0" smtClean="0">
                <a:latin typeface="Calibri"/>
              </a:rPr>
              <a:t>or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their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institutions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get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bankrupted</a:t>
            </a:r>
            <a:r>
              <a:rPr lang="fr-FR" sz="2300" dirty="0" smtClean="0">
                <a:latin typeface="Calibri"/>
              </a:rPr>
              <a:t>!</a:t>
            </a:r>
            <a:r>
              <a:rPr lang="fr-FR" sz="23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71092" y="3429000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3100" y="6228020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www.scimagoir.com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418610"/>
              </p:ext>
            </p:extLst>
          </p:nvPr>
        </p:nvGraphicFramePr>
        <p:xfrm>
          <a:off x="6309320" y="5157192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58" name="…quation" r:id="rId5" imgW="228600" imgH="203200" progId="Equation.3">
                  <p:embed/>
                </p:oleObj>
              </mc:Choice>
              <mc:Fallback>
                <p:oleObj name="…quation" r:id="rId5" imgW="2286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9320" y="5157192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6858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TextBox 10"/>
          <p:cNvSpPr txBox="1"/>
          <p:nvPr/>
        </p:nvSpPr>
        <p:spPr>
          <a:xfrm>
            <a:off x="632368" y="2492896"/>
            <a:ext cx="23249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Number of articles</a:t>
            </a:r>
          </a:p>
          <a:p>
            <a:pPr algn="ctr"/>
            <a:r>
              <a:rPr lang="en-US" i="1" dirty="0"/>
              <a:t>d</a:t>
            </a:r>
            <a:r>
              <a:rPr lang="en-US" i="1" dirty="0" smtClean="0"/>
              <a:t>ivided by the</a:t>
            </a:r>
          </a:p>
          <a:p>
            <a:pPr algn="ctr"/>
            <a:r>
              <a:rPr lang="en-US" i="1" dirty="0"/>
              <a:t>n</a:t>
            </a:r>
            <a:r>
              <a:rPr lang="en-US" i="1" dirty="0" smtClean="0"/>
              <a:t>umber of inhabitants</a:t>
            </a:r>
          </a:p>
        </p:txBody>
      </p:sp>
      <p:pic>
        <p:nvPicPr>
          <p:cNvPr id="16" name="Picture 15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Which publishing system </a:t>
            </a:r>
            <a:br>
              <a:rPr lang="en-US" dirty="0" smtClean="0"/>
            </a:br>
            <a:r>
              <a:rPr lang="en-US" dirty="0" smtClean="0"/>
              <a:t>might benefit to researchers</a:t>
            </a:r>
            <a:br>
              <a:rPr lang="en-US" dirty="0" smtClean="0"/>
            </a:br>
            <a:r>
              <a:rPr lang="en-US" dirty="0" smtClean="0"/>
              <a:t>rather than to publishers?</a:t>
            </a:r>
            <a:endParaRPr lang="en-US" dirty="0"/>
          </a:p>
        </p:txBody>
      </p:sp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0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What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do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need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for 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827584" y="1124744"/>
            <a:ext cx="7416824" cy="550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‘Since </a:t>
            </a:r>
            <a:r>
              <a:rPr lang="en-US" sz="2400" dirty="0"/>
              <a:t>the creation of scientific journals 350 years ago, </a:t>
            </a:r>
            <a:r>
              <a:rPr lang="en-US" sz="2400" dirty="0">
                <a:solidFill>
                  <a:srgbClr val="28C191"/>
                </a:solidFill>
              </a:rPr>
              <a:t>large commercial publishing houses </a:t>
            </a:r>
            <a:r>
              <a:rPr lang="en-US" sz="2400" dirty="0" smtClean="0">
                <a:solidFill>
                  <a:srgbClr val="28C191"/>
                </a:solidFill>
              </a:rPr>
              <a:t>have increased </a:t>
            </a:r>
            <a:r>
              <a:rPr lang="en-US" sz="2400" dirty="0">
                <a:solidFill>
                  <a:srgbClr val="28C191"/>
                </a:solidFill>
              </a:rPr>
              <a:t>their control of the science system. </a:t>
            </a:r>
            <a:r>
              <a:rPr lang="en-US" sz="2400" dirty="0" smtClean="0"/>
              <a:t>While </a:t>
            </a:r>
            <a:r>
              <a:rPr lang="en-US" sz="2400" dirty="0"/>
              <a:t>one could argue that their role </a:t>
            </a:r>
            <a:r>
              <a:rPr lang="en-US" sz="2400" dirty="0" smtClean="0"/>
              <a:t>of typesetting</a:t>
            </a:r>
            <a:r>
              <a:rPr lang="en-US" sz="2400" dirty="0"/>
              <a:t>, printing, and diffusion were central in </a:t>
            </a:r>
            <a:r>
              <a:rPr lang="en-US" sz="2400" dirty="0" smtClean="0"/>
              <a:t>the print world, </a:t>
            </a:r>
            <a:r>
              <a:rPr lang="en-US" sz="2400" dirty="0"/>
              <a:t>the ease with which these </a:t>
            </a:r>
            <a:r>
              <a:rPr lang="en-US" sz="2400" dirty="0" smtClean="0"/>
              <a:t>functions </a:t>
            </a:r>
            <a:r>
              <a:rPr lang="en-US" sz="2400" dirty="0"/>
              <a:t>can be </a:t>
            </a:r>
            <a:r>
              <a:rPr lang="en-US" sz="2400" dirty="0" smtClean="0"/>
              <a:t>fulfilled </a:t>
            </a:r>
            <a:r>
              <a:rPr lang="en-US" sz="2400" dirty="0"/>
              <a:t>in the electronic world makes one wonder</a:t>
            </a:r>
            <a:r>
              <a:rPr lang="en-US" sz="2400" dirty="0" smtClean="0"/>
              <a:t>: </a:t>
            </a:r>
            <a:r>
              <a:rPr lang="en-US" sz="2300" dirty="0" smtClean="0">
                <a:solidFill>
                  <a:srgbClr val="FF0000"/>
                </a:solidFill>
              </a:rPr>
              <a:t>what </a:t>
            </a:r>
            <a:r>
              <a:rPr lang="en-US" sz="2300" dirty="0">
                <a:solidFill>
                  <a:srgbClr val="FF0000"/>
                </a:solidFill>
              </a:rPr>
              <a:t>do we need publishers for</a:t>
            </a:r>
            <a:r>
              <a:rPr lang="en-US" sz="2300" dirty="0" smtClean="0">
                <a:solidFill>
                  <a:srgbClr val="FF0000"/>
                </a:solidFill>
              </a:rPr>
              <a:t>? </a:t>
            </a:r>
            <a:r>
              <a:rPr lang="en-US" sz="2300" dirty="0" smtClean="0"/>
              <a:t>[</a:t>
            </a:r>
            <a:r>
              <a:rPr lang="is-IS" sz="2300" dirty="0" smtClean="0"/>
              <a:t>…] </a:t>
            </a:r>
            <a:r>
              <a:rPr lang="is-IS" sz="2300" dirty="0" smtClean="0">
                <a:solidFill>
                  <a:srgbClr val="FF0000"/>
                </a:solidFill>
              </a:rPr>
              <a:t>I</a:t>
            </a:r>
            <a:r>
              <a:rPr lang="en-US" sz="2300" dirty="0" smtClean="0">
                <a:solidFill>
                  <a:srgbClr val="FF0000"/>
                </a:solidFill>
              </a:rPr>
              <a:t>t </a:t>
            </a:r>
            <a:r>
              <a:rPr lang="en-US" sz="2300" dirty="0">
                <a:solidFill>
                  <a:srgbClr val="FF0000"/>
                </a:solidFill>
              </a:rPr>
              <a:t>is up to the scientific community to change the system</a:t>
            </a:r>
            <a:r>
              <a:rPr lang="en-US" sz="2300" dirty="0">
                <a:solidFill>
                  <a:srgbClr val="3366FF"/>
                </a:solidFill>
              </a:rPr>
              <a:t> </a:t>
            </a:r>
            <a:r>
              <a:rPr lang="en-US" sz="2300" dirty="0"/>
              <a:t>in a similar fashion and in parallel to the open access and open science movements. </a:t>
            </a:r>
            <a:r>
              <a:rPr lang="en-US" sz="2300" dirty="0">
                <a:solidFill>
                  <a:srgbClr val="0000FF"/>
                </a:solidFill>
              </a:rPr>
              <a:t>Unfortunately, researchers are still dependent on one essentially symbolic function of publishers, which is to allocate academic capital</a:t>
            </a:r>
            <a:r>
              <a:rPr lang="en-US" sz="2300" dirty="0"/>
              <a:t>, thereby explaining </a:t>
            </a:r>
            <a:r>
              <a:rPr lang="en-US" sz="2300" dirty="0" smtClean="0"/>
              <a:t>why the </a:t>
            </a:r>
            <a:r>
              <a:rPr lang="en-US" sz="2300" dirty="0">
                <a:solidFill>
                  <a:srgbClr val="28C191"/>
                </a:solidFill>
              </a:rPr>
              <a:t>scientific community is so dependent on </a:t>
            </a:r>
            <a:r>
              <a:rPr lang="en-US" sz="2300" i="1" dirty="0">
                <a:solidFill>
                  <a:srgbClr val="28C191"/>
                </a:solidFill>
              </a:rPr>
              <a:t>The Most Profitable Obsolete Technology in </a:t>
            </a:r>
            <a:r>
              <a:rPr lang="en-US" sz="2300" i="1" dirty="0" smtClean="0">
                <a:solidFill>
                  <a:srgbClr val="28C191"/>
                </a:solidFill>
              </a:rPr>
              <a:t>History </a:t>
            </a:r>
            <a:r>
              <a:rPr lang="en-US" sz="2300" b="1" dirty="0" smtClean="0"/>
              <a:t>’</a:t>
            </a:r>
            <a:endParaRPr lang="en-US" sz="2300" dirty="0"/>
          </a:p>
          <a:p>
            <a:endParaRPr lang="en-US" sz="2300" dirty="0">
              <a:solidFill>
                <a:srgbClr val="FF0000"/>
              </a:solidFill>
            </a:endParaRPr>
          </a:p>
        </p:txBody>
      </p:sp>
      <p:sp>
        <p:nvSpPr>
          <p:cNvPr id="12" name="ZoneTexte 14"/>
          <p:cNvSpPr txBox="1"/>
          <p:nvPr/>
        </p:nvSpPr>
        <p:spPr>
          <a:xfrm>
            <a:off x="368424" y="6381328"/>
            <a:ext cx="852405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Vincent </a:t>
            </a:r>
            <a:r>
              <a:rPr lang="fr-FR" i="1" dirty="0" err="1" smtClean="0">
                <a:latin typeface="Times"/>
              </a:rPr>
              <a:t>Larivière</a:t>
            </a:r>
            <a:r>
              <a:rPr lang="fr-FR" i="1" dirty="0">
                <a:latin typeface="Times"/>
              </a:rPr>
              <a:t> </a:t>
            </a:r>
            <a:r>
              <a:rPr lang="fr-FR" i="1" dirty="0" smtClean="0">
                <a:latin typeface="Times"/>
              </a:rPr>
              <a:t>et al., The </a:t>
            </a:r>
            <a:r>
              <a:rPr lang="fr-FR" i="1" dirty="0" err="1" smtClean="0">
                <a:latin typeface="Times"/>
              </a:rPr>
              <a:t>Oligopoly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Academic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Publishers</a:t>
            </a:r>
            <a:r>
              <a:rPr lang="fr-FR" i="1" dirty="0">
                <a:latin typeface="Times"/>
              </a:rPr>
              <a:t>,</a:t>
            </a:r>
            <a:r>
              <a:rPr lang="fr-FR" i="1" dirty="0" smtClean="0">
                <a:latin typeface="Times"/>
              </a:rPr>
              <a:t> PLOS one, 10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2015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949280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3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Cost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Knowledge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, 2012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84" y="2339588"/>
            <a:ext cx="6237312" cy="4015487"/>
          </a:xfrm>
          <a:prstGeom prst="rect">
            <a:avLst/>
          </a:prstGeom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381000" y="836712"/>
            <a:ext cx="84582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Tim </a:t>
            </a:r>
            <a:r>
              <a:rPr lang="fr-FR" sz="2300" i="1" dirty="0" err="1" smtClean="0">
                <a:solidFill>
                  <a:srgbClr val="0000FF"/>
                </a:solidFill>
                <a:latin typeface="Calibri"/>
              </a:rPr>
              <a:t>Gowers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and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33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mathematician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colleagues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called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to</a:t>
            </a:r>
          </a:p>
          <a:p>
            <a:pPr algn="ctr"/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boycott </a:t>
            </a:r>
            <a:r>
              <a:rPr lang="fr-FR" sz="2300" b="0" i="1" dirty="0" smtClean="0">
                <a:solidFill>
                  <a:srgbClr val="0000FF"/>
                </a:solidFill>
                <a:latin typeface="Calibri"/>
              </a:rPr>
              <a:t>Elsevier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and </a:t>
            </a:r>
            <a:r>
              <a:rPr lang="fr-FR" sz="2300" b="0" dirty="0" err="1" smtClean="0">
                <a:solidFill>
                  <a:srgbClr val="000000"/>
                </a:solidFill>
                <a:latin typeface="Calibri"/>
              </a:rPr>
              <a:t>thus</a:t>
            </a:r>
            <a:r>
              <a:rPr lang="fr-FR" sz="2300" b="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stopped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the </a:t>
            </a:r>
            <a:r>
              <a:rPr lang="fr-FR" sz="2300" b="0" i="1" dirty="0" err="1" smtClean="0">
                <a:solidFill>
                  <a:srgbClr val="0000FF"/>
                </a:solidFill>
                <a:latin typeface="Calibri"/>
              </a:rPr>
              <a:t>Research</a:t>
            </a:r>
            <a:r>
              <a:rPr lang="fr-FR" sz="2300" b="0" i="1" dirty="0" smtClean="0">
                <a:solidFill>
                  <a:srgbClr val="0000FF"/>
                </a:solidFill>
                <a:latin typeface="Calibri"/>
              </a:rPr>
              <a:t> Works </a:t>
            </a:r>
            <a:r>
              <a:rPr lang="fr-FR" sz="2300" b="0" i="1" dirty="0" err="1" smtClean="0">
                <a:solidFill>
                  <a:srgbClr val="0000FF"/>
                </a:solidFill>
                <a:latin typeface="Calibri"/>
              </a:rPr>
              <a:t>Act</a:t>
            </a:r>
            <a:r>
              <a:rPr lang="fr-FR" sz="2300" b="0" dirty="0" smtClean="0">
                <a:latin typeface="Calibri"/>
              </a:rPr>
              <a:t>,</a:t>
            </a:r>
          </a:p>
          <a:p>
            <a:pPr algn="ctr"/>
            <a:r>
              <a:rPr lang="fr-FR" sz="2300" dirty="0">
                <a:latin typeface="Calibri"/>
              </a:rPr>
              <a:t>a</a:t>
            </a:r>
            <a:r>
              <a:rPr lang="fr-FR" sz="2300" dirty="0" smtClean="0">
                <a:latin typeface="Calibri"/>
              </a:rPr>
              <a:t> bill to the US </a:t>
            </a:r>
            <a:r>
              <a:rPr lang="fr-FR" sz="2300" dirty="0" err="1" smtClean="0">
                <a:latin typeface="Calibri"/>
              </a:rPr>
              <a:t>Congress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Elsevier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was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lobbying for</a:t>
            </a:r>
            <a:r>
              <a:rPr lang="fr-FR" sz="2300" i="1" dirty="0" smtClean="0">
                <a:latin typeface="Calibri"/>
              </a:rPr>
              <a:t>.</a:t>
            </a:r>
            <a:endParaRPr lang="fr-FR" sz="23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8" y="2204864"/>
            <a:ext cx="2478022" cy="3717032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3707904" y="6381328"/>
            <a:ext cx="4343400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www.thecostofknowledge.com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965" y="5877272"/>
            <a:ext cx="2306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Sir Tim </a:t>
            </a:r>
            <a:r>
              <a:rPr lang="en-US" i="1" dirty="0" err="1" smtClean="0"/>
              <a:t>Gowers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smtClean="0"/>
              <a:t>Cambridge University,</a:t>
            </a:r>
          </a:p>
          <a:p>
            <a:pPr algn="ctr"/>
            <a:r>
              <a:rPr lang="en-US" i="1" dirty="0" smtClean="0"/>
              <a:t>Fields medal 1998</a:t>
            </a:r>
            <a:endParaRPr lang="en-US" i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381328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9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9" y="3625552"/>
            <a:ext cx="5513597" cy="29718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5829" y="1124744"/>
            <a:ext cx="87912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/>
              <a:t>`</a:t>
            </a:r>
            <a:r>
              <a:rPr lang="fr-FR" sz="2300" dirty="0" err="1" smtClean="0">
                <a:solidFill>
                  <a:srgbClr val="28C191"/>
                </a:solidFill>
              </a:rPr>
              <a:t>Neither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author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nor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reader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should</a:t>
            </a:r>
            <a:r>
              <a:rPr lang="fr-FR" sz="2300" dirty="0" smtClean="0">
                <a:solidFill>
                  <a:srgbClr val="28C191"/>
                </a:solidFill>
              </a:rPr>
              <a:t> have to </a:t>
            </a:r>
            <a:r>
              <a:rPr lang="fr-FR" sz="2300" dirty="0" err="1" smtClean="0">
                <a:solidFill>
                  <a:srgbClr val="28C191"/>
                </a:solidFill>
              </a:rPr>
              <a:t>pay</a:t>
            </a:r>
            <a:r>
              <a:rPr lang="fr-FR" sz="2300" dirty="0" smtClean="0">
                <a:solidFill>
                  <a:srgbClr val="28C191"/>
                </a:solidFill>
              </a:rPr>
              <a:t> to </a:t>
            </a:r>
            <a:r>
              <a:rPr lang="fr-FR" sz="2300" dirty="0" err="1" smtClean="0">
                <a:solidFill>
                  <a:srgbClr val="28C191"/>
                </a:solidFill>
              </a:rPr>
              <a:t>publish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/>
              <a:t>and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 a journal </a:t>
            </a:r>
            <a:r>
              <a:rPr lang="fr-FR" sz="2300" dirty="0" err="1" smtClean="0">
                <a:solidFill>
                  <a:srgbClr val="FF0000"/>
                </a:solidFill>
              </a:rPr>
              <a:t>should</a:t>
            </a:r>
            <a:r>
              <a:rPr lang="fr-FR" sz="2300" dirty="0" smtClean="0">
                <a:solidFill>
                  <a:srgbClr val="FF0000"/>
                </a:solidFill>
              </a:rPr>
              <a:t> not </a:t>
            </a:r>
            <a:r>
              <a:rPr lang="fr-FR" sz="2300" dirty="0" err="1" smtClean="0">
                <a:solidFill>
                  <a:srgbClr val="FF0000"/>
                </a:solidFill>
              </a:rPr>
              <a:t>belong</a:t>
            </a:r>
            <a:r>
              <a:rPr lang="fr-FR" sz="2300" dirty="0" smtClean="0">
                <a:solidFill>
                  <a:srgbClr val="FF0000"/>
                </a:solidFill>
              </a:rPr>
              <a:t> to </a:t>
            </a:r>
            <a:r>
              <a:rPr lang="fr-FR" sz="2300" dirty="0" err="1" smtClean="0">
                <a:solidFill>
                  <a:srgbClr val="FF0000"/>
                </a:solidFill>
              </a:rPr>
              <a:t>its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publisher</a:t>
            </a:r>
            <a:r>
              <a:rPr lang="fr-FR" sz="2300" dirty="0" smtClean="0">
                <a:solidFill>
                  <a:srgbClr val="FF0000"/>
                </a:solidFill>
              </a:rPr>
              <a:t> but to </a:t>
            </a:r>
            <a:r>
              <a:rPr lang="fr-FR" sz="2300" dirty="0" err="1" smtClean="0">
                <a:solidFill>
                  <a:srgbClr val="FF0000"/>
                </a:solidFill>
              </a:rPr>
              <a:t>its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editorial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board</a:t>
            </a:r>
            <a:r>
              <a:rPr lang="fr-FR" sz="23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300" dirty="0" smtClean="0"/>
              <a:t>The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/>
              <a:t>publishing</a:t>
            </a:r>
            <a:r>
              <a:rPr lang="fr-FR" sz="2300" dirty="0" smtClean="0"/>
              <a:t> of </a:t>
            </a:r>
            <a:r>
              <a:rPr lang="fr-FR" sz="2300" dirty="0" err="1" smtClean="0"/>
              <a:t>peer-reviewed</a:t>
            </a:r>
            <a:r>
              <a:rPr lang="fr-FR" sz="2300" dirty="0" smtClean="0"/>
              <a:t> articles </a:t>
            </a:r>
            <a:r>
              <a:rPr lang="fr-FR" sz="2300" dirty="0" err="1" smtClean="0"/>
              <a:t>should</a:t>
            </a:r>
            <a:r>
              <a:rPr lang="fr-FR" sz="2300" dirty="0" smtClean="0"/>
              <a:t> </a:t>
            </a:r>
            <a:r>
              <a:rPr lang="fr-FR" sz="2300" dirty="0" err="1" smtClean="0"/>
              <a:t>be</a:t>
            </a:r>
            <a:r>
              <a:rPr lang="fr-FR" sz="2300" dirty="0" smtClean="0"/>
              <a:t> </a:t>
            </a:r>
            <a:r>
              <a:rPr lang="fr-FR" sz="2300" dirty="0" err="1" smtClean="0"/>
              <a:t>done</a:t>
            </a:r>
            <a:r>
              <a:rPr lang="fr-FR" sz="2300" dirty="0" smtClean="0"/>
              <a:t> </a:t>
            </a:r>
            <a:r>
              <a:rPr lang="fr-FR" sz="2300" dirty="0" err="1" smtClean="0"/>
              <a:t>using</a:t>
            </a:r>
            <a:endParaRPr lang="fr-FR" sz="2300" dirty="0" smtClean="0"/>
          </a:p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public infrastructures </a:t>
            </a:r>
            <a:r>
              <a:rPr lang="fr-FR" sz="2300" dirty="0" err="1" smtClean="0">
                <a:solidFill>
                  <a:srgbClr val="0000FF"/>
                </a:solidFill>
              </a:rPr>
              <a:t>from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where</a:t>
            </a:r>
            <a:r>
              <a:rPr lang="fr-FR" sz="2300" dirty="0" smtClean="0">
                <a:solidFill>
                  <a:srgbClr val="0000FF"/>
                </a:solidFill>
              </a:rPr>
              <a:t> articles are accessible online for free</a:t>
            </a:r>
            <a:r>
              <a:rPr lang="fr-FR" sz="2300" dirty="0" smtClean="0"/>
              <a:t>.’</a:t>
            </a:r>
            <a:endParaRPr lang="fr-FR" sz="23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012160" y="4748951"/>
            <a:ext cx="2970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Sutra,</a:t>
            </a:r>
          </a:p>
          <a:p>
            <a:pPr algn="ctr"/>
            <a:r>
              <a:rPr lang="fr-FR" i="1" dirty="0">
                <a:latin typeface="Times"/>
              </a:rPr>
              <a:t>t</a:t>
            </a:r>
            <a:r>
              <a:rPr lang="fr-FR" i="1" dirty="0" smtClean="0">
                <a:latin typeface="Times"/>
              </a:rPr>
              <a:t>he </a:t>
            </a:r>
            <a:r>
              <a:rPr lang="fr-FR" i="1" dirty="0" err="1" smtClean="0">
                <a:latin typeface="Times"/>
              </a:rPr>
              <a:t>earliest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complete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survival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of a </a:t>
            </a:r>
            <a:r>
              <a:rPr lang="fr-FR" i="1" dirty="0" err="1" smtClean="0">
                <a:latin typeface="Times"/>
              </a:rPr>
              <a:t>dated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printed</a:t>
            </a:r>
            <a:r>
              <a:rPr lang="fr-FR" i="1" dirty="0" smtClean="0">
                <a:latin typeface="Times"/>
              </a:rPr>
              <a:t> book,</a:t>
            </a:r>
          </a:p>
          <a:p>
            <a:pPr algn="ctr"/>
            <a:r>
              <a:rPr lang="fr-FR" i="1" dirty="0" smtClean="0">
                <a:latin typeface="Times"/>
              </a:rPr>
              <a:t>China, 11th May 868</a:t>
            </a:r>
            <a:endParaRPr lang="fr-FR" i="1" dirty="0"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72200" y="6011996"/>
            <a:ext cx="25908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British Library, London</a:t>
            </a: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02568" y="2708920"/>
            <a:ext cx="6997824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  Marie Farge, Note for the French </a:t>
            </a:r>
            <a:r>
              <a:rPr lang="fr-FR" i="1" dirty="0" err="1" smtClean="0">
                <a:latin typeface="Times"/>
              </a:rPr>
              <a:t>Minister</a:t>
            </a:r>
            <a:r>
              <a:rPr lang="fr-FR" i="1" dirty="0" smtClean="0">
                <a:latin typeface="Times"/>
              </a:rPr>
              <a:t> of </a:t>
            </a:r>
            <a:r>
              <a:rPr lang="fr-FR" i="1" dirty="0" err="1" smtClean="0">
                <a:latin typeface="Times"/>
              </a:rPr>
              <a:t>Research</a:t>
            </a:r>
            <a:r>
              <a:rPr lang="fr-FR" i="1" dirty="0" smtClean="0">
                <a:latin typeface="Times"/>
              </a:rPr>
              <a:t>, </a:t>
            </a:r>
            <a:r>
              <a:rPr lang="fr-FR" i="1" dirty="0" err="1" smtClean="0">
                <a:latin typeface="Times"/>
              </a:rPr>
              <a:t>June</a:t>
            </a:r>
            <a:r>
              <a:rPr lang="fr-FR" i="1" dirty="0" smtClean="0">
                <a:latin typeface="Times"/>
              </a:rPr>
              <a:t> 29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2012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6012160" y="3429000"/>
            <a:ext cx="2971800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</a:rPr>
              <a:t>CoK</a:t>
            </a:r>
            <a:r>
              <a:rPr lang="fr-FR" sz="2400" dirty="0" smtClean="0">
                <a:solidFill>
                  <a:srgbClr val="FF0000"/>
                </a:solidFill>
              </a:rPr>
              <a:t> have </a:t>
            </a:r>
            <a:r>
              <a:rPr lang="fr-FR" sz="2400" dirty="0" err="1" smtClean="0">
                <a:solidFill>
                  <a:srgbClr val="FF0000"/>
                </a:solidFill>
              </a:rPr>
              <a:t>proposed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the alternative model</a:t>
            </a:r>
          </a:p>
          <a:p>
            <a:pPr algn="ctr"/>
            <a:r>
              <a:rPr lang="fr-FR" sz="2400" i="1" dirty="0" err="1" smtClean="0">
                <a:solidFill>
                  <a:srgbClr val="FF0000"/>
                </a:solidFill>
              </a:rPr>
              <a:t>Diamond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i="1" dirty="0">
                <a:solidFill>
                  <a:srgbClr val="FF0000"/>
                </a:solidFill>
              </a:rPr>
              <a:t>O</a:t>
            </a:r>
            <a:r>
              <a:rPr lang="fr-FR" sz="2400" i="1" dirty="0" smtClean="0">
                <a:solidFill>
                  <a:srgbClr val="FF0000"/>
                </a:solidFill>
              </a:rPr>
              <a:t>pen </a:t>
            </a:r>
            <a:r>
              <a:rPr lang="fr-FR" sz="2400" i="1" dirty="0">
                <a:solidFill>
                  <a:srgbClr val="FF0000"/>
                </a:solidFill>
              </a:rPr>
              <a:t>A</a:t>
            </a:r>
            <a:r>
              <a:rPr lang="fr-FR" sz="2400" i="1" dirty="0" smtClean="0">
                <a:solidFill>
                  <a:srgbClr val="FF0000"/>
                </a:solidFill>
              </a:rPr>
              <a:t>ccess</a:t>
            </a:r>
            <a:endParaRPr lang="fr-FR" sz="2400" i="1" dirty="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Researchers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want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recover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control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Open Access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79512" y="3698067"/>
            <a:ext cx="856895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Editors of a </a:t>
            </a:r>
            <a:r>
              <a:rPr lang="fr-FR" sz="2300" dirty="0" err="1" smtClean="0">
                <a:solidFill>
                  <a:srgbClr val="FF0000"/>
                </a:solidFill>
              </a:rPr>
              <a:t>peer-reviewed</a:t>
            </a:r>
            <a:r>
              <a:rPr lang="fr-FR" sz="2300" dirty="0" smtClean="0">
                <a:solidFill>
                  <a:srgbClr val="FF0000"/>
                </a:solidFill>
              </a:rPr>
              <a:t> journal</a:t>
            </a:r>
            <a:r>
              <a:rPr lang="fr-FR" sz="2300" dirty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collectively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own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its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title</a:t>
            </a:r>
            <a:r>
              <a:rPr lang="fr-FR" sz="2300" dirty="0" smtClean="0">
                <a:solidFill>
                  <a:srgbClr val="FF0000"/>
                </a:solidFill>
              </a:rPr>
              <a:t> and </a:t>
            </a:r>
            <a:r>
              <a:rPr lang="fr-FR" sz="2300" dirty="0" err="1" smtClean="0">
                <a:solidFill>
                  <a:srgbClr val="FF0000"/>
                </a:solidFill>
              </a:rPr>
              <a:t>assets</a:t>
            </a:r>
            <a:r>
              <a:rPr lang="fr-FR" sz="2300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fr-FR" sz="2300" dirty="0" err="1">
                <a:solidFill>
                  <a:srgbClr val="FF0000"/>
                </a:solidFill>
              </a:rPr>
              <a:t>s</a:t>
            </a:r>
            <a:r>
              <a:rPr lang="fr-FR" sz="2300" dirty="0" err="1" smtClean="0">
                <a:solidFill>
                  <a:srgbClr val="FF0000"/>
                </a:solidFill>
              </a:rPr>
              <a:t>ince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they</a:t>
            </a:r>
            <a:r>
              <a:rPr lang="fr-FR" sz="2300" dirty="0" smtClean="0">
                <a:solidFill>
                  <a:srgbClr val="FF0000"/>
                </a:solidFill>
              </a:rPr>
              <a:t> are in charge of </a:t>
            </a:r>
            <a:r>
              <a:rPr lang="fr-FR" sz="2300" dirty="0" err="1" smtClean="0">
                <a:solidFill>
                  <a:srgbClr val="FF0000"/>
                </a:solidFill>
              </a:rPr>
              <a:t>peer-reviewing</a:t>
            </a:r>
            <a:r>
              <a:rPr lang="fr-FR" sz="2300" dirty="0" smtClean="0">
                <a:solidFill>
                  <a:srgbClr val="FF0000"/>
                </a:solidFill>
              </a:rPr>
              <a:t> the </a:t>
            </a:r>
            <a:r>
              <a:rPr lang="fr-FR" sz="2300" dirty="0" err="1" smtClean="0">
                <a:solidFill>
                  <a:srgbClr val="FF0000"/>
                </a:solidFill>
              </a:rPr>
              <a:t>submitted</a:t>
            </a:r>
            <a:r>
              <a:rPr lang="fr-FR" sz="2300" dirty="0" smtClean="0">
                <a:solidFill>
                  <a:srgbClr val="FF0000"/>
                </a:solidFill>
              </a:rPr>
              <a:t> articles</a:t>
            </a:r>
            <a:endParaRPr lang="fr-FR" sz="2300" dirty="0" smtClean="0"/>
          </a:p>
          <a:p>
            <a:pPr algn="ctr"/>
            <a:r>
              <a:rPr lang="fr-FR" sz="2300" dirty="0" smtClean="0">
                <a:solidFill>
                  <a:srgbClr val="000000"/>
                </a:solidFill>
              </a:rPr>
              <a:t>(editors and referees do </a:t>
            </a:r>
            <a:r>
              <a:rPr lang="fr-FR" sz="2300" dirty="0" err="1" smtClean="0">
                <a:solidFill>
                  <a:srgbClr val="000000"/>
                </a:solidFill>
              </a:rPr>
              <a:t>this</a:t>
            </a:r>
            <a:r>
              <a:rPr lang="fr-FR" sz="2300" dirty="0" smtClean="0">
                <a:solidFill>
                  <a:srgbClr val="000000"/>
                </a:solidFill>
              </a:rPr>
              <a:t> for free, as part of </a:t>
            </a:r>
            <a:r>
              <a:rPr lang="fr-FR" sz="2300" dirty="0" err="1" smtClean="0">
                <a:solidFill>
                  <a:srgbClr val="000000"/>
                </a:solidFill>
              </a:rPr>
              <a:t>their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academic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duty</a:t>
            </a:r>
            <a:r>
              <a:rPr lang="fr-FR" sz="2300" dirty="0" smtClean="0"/>
              <a:t>).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743378" y="1554758"/>
            <a:ext cx="5621701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Authors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keep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their</a:t>
            </a:r>
            <a:r>
              <a:rPr lang="fr-FR" sz="2300" dirty="0" smtClean="0">
                <a:solidFill>
                  <a:srgbClr val="28C191"/>
                </a:solidFill>
              </a:rPr>
              <a:t> copyright and </a:t>
            </a:r>
            <a:r>
              <a:rPr lang="fr-FR" sz="2300" dirty="0" err="1" smtClean="0">
                <a:solidFill>
                  <a:srgbClr val="28C191"/>
                </a:solidFill>
              </a:rPr>
              <a:t>allow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their</a:t>
            </a:r>
            <a:r>
              <a:rPr lang="fr-FR" sz="2300" dirty="0" smtClean="0">
                <a:solidFill>
                  <a:srgbClr val="28C191"/>
                </a:solidFill>
              </a:rPr>
              <a:t> articles to </a:t>
            </a:r>
            <a:r>
              <a:rPr lang="fr-FR" sz="2300" dirty="0" err="1" smtClean="0">
                <a:solidFill>
                  <a:srgbClr val="28C191"/>
                </a:solidFill>
              </a:rPr>
              <a:t>be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published</a:t>
            </a:r>
            <a:r>
              <a:rPr lang="fr-FR" sz="2300" dirty="0" smtClean="0">
                <a:solidFill>
                  <a:srgbClr val="28C191"/>
                </a:solidFill>
              </a:rPr>
              <a:t> in Open Access</a:t>
            </a:r>
          </a:p>
          <a:p>
            <a:pPr algn="ctr"/>
            <a:r>
              <a:rPr lang="fr-FR" sz="2300" dirty="0" smtClean="0"/>
              <a:t>(</a:t>
            </a:r>
            <a:r>
              <a:rPr lang="fr-FR" sz="2300" dirty="0" err="1" smtClean="0"/>
              <a:t>under</a:t>
            </a:r>
            <a:r>
              <a:rPr lang="fr-FR" sz="2300" dirty="0" smtClean="0"/>
              <a:t> the </a:t>
            </a:r>
            <a:r>
              <a:rPr lang="fr-FR" sz="2300" dirty="0" err="1" smtClean="0"/>
              <a:t>Creative</a:t>
            </a:r>
            <a:r>
              <a:rPr lang="fr-FR" sz="2300" dirty="0" smtClean="0"/>
              <a:t> Commons </a:t>
            </a:r>
            <a:r>
              <a:rPr lang="fr-FR" sz="2300" dirty="0" err="1" smtClean="0"/>
              <a:t>license</a:t>
            </a:r>
            <a:r>
              <a:rPr lang="fr-FR" sz="2300" dirty="0" smtClean="0"/>
              <a:t> </a:t>
            </a:r>
            <a:r>
              <a:rPr lang="fr-FR" sz="2300" dirty="0" smtClean="0">
                <a:solidFill>
                  <a:srgbClr val="000000"/>
                </a:solidFill>
              </a:rPr>
              <a:t>CC-BY).</a:t>
            </a:r>
            <a:r>
              <a:rPr lang="en-US" sz="2300" dirty="0" smtClean="0">
                <a:solidFill>
                  <a:srgbClr val="000000"/>
                </a:solidFill>
              </a:rPr>
              <a:t> </a:t>
            </a:r>
            <a:endParaRPr lang="fr-FR" sz="23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431066" y="5515198"/>
            <a:ext cx="6405457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Publishers</a:t>
            </a:r>
            <a:r>
              <a:rPr lang="fr-FR" sz="2300" dirty="0" smtClean="0">
                <a:solidFill>
                  <a:srgbClr val="0000FF"/>
                </a:solidFill>
              </a:rPr>
              <a:t> no more </a:t>
            </a:r>
            <a:r>
              <a:rPr lang="fr-FR" sz="2300" dirty="0" err="1" smtClean="0">
                <a:solidFill>
                  <a:srgbClr val="0000FF"/>
                </a:solidFill>
              </a:rPr>
              <a:t>own</a:t>
            </a:r>
            <a:r>
              <a:rPr lang="fr-FR" sz="2300" dirty="0" smtClean="0">
                <a:solidFill>
                  <a:srgbClr val="0000FF"/>
                </a:solidFill>
              </a:rPr>
              <a:t> the </a:t>
            </a:r>
            <a:r>
              <a:rPr lang="fr-FR" sz="2300" dirty="0" err="1" smtClean="0">
                <a:solidFill>
                  <a:srgbClr val="0000FF"/>
                </a:solidFill>
              </a:rPr>
              <a:t>peer-reviewed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journals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endParaRPr lang="fr-FR" sz="2300" dirty="0" smtClean="0">
              <a:solidFill>
                <a:srgbClr val="0000FF"/>
              </a:solidFill>
            </a:endParaRPr>
          </a:p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but </a:t>
            </a:r>
            <a:r>
              <a:rPr lang="fr-FR" sz="2300" dirty="0" err="1" smtClean="0">
                <a:solidFill>
                  <a:srgbClr val="0000FF"/>
                </a:solidFill>
              </a:rPr>
              <a:t>provide</a:t>
            </a:r>
            <a:r>
              <a:rPr lang="fr-FR" sz="2300" dirty="0" smtClean="0">
                <a:solidFill>
                  <a:srgbClr val="0000FF"/>
                </a:solidFill>
              </a:rPr>
              <a:t> services </a:t>
            </a:r>
            <a:r>
              <a:rPr lang="fr-FR" sz="2300" dirty="0" err="1" smtClean="0">
                <a:solidFill>
                  <a:srgbClr val="0000FF"/>
                </a:solidFill>
              </a:rPr>
              <a:t>their</a:t>
            </a:r>
            <a:r>
              <a:rPr lang="fr-FR" sz="2300" dirty="0" smtClean="0">
                <a:solidFill>
                  <a:srgbClr val="0000FF"/>
                </a:solidFill>
              </a:rPr>
              <a:t> editors</a:t>
            </a:r>
            <a:r>
              <a:rPr lang="fr-FR" sz="2300" dirty="0" smtClean="0"/>
              <a:t> </a:t>
            </a:r>
          </a:p>
          <a:p>
            <a:pPr algn="ctr"/>
            <a:r>
              <a:rPr lang="fr-FR" sz="2300" dirty="0" smtClean="0"/>
              <a:t>(</a:t>
            </a:r>
            <a:r>
              <a:rPr lang="fr-FR" sz="2300" dirty="0" err="1" smtClean="0"/>
              <a:t>that</a:t>
            </a:r>
            <a:r>
              <a:rPr lang="fr-FR" sz="2300" dirty="0" smtClean="0"/>
              <a:t> select </a:t>
            </a:r>
            <a:r>
              <a:rPr lang="fr-FR" sz="2300" dirty="0" err="1" smtClean="0"/>
              <a:t>them</a:t>
            </a:r>
            <a:r>
              <a:rPr lang="fr-FR" sz="2300" dirty="0" smtClean="0"/>
              <a:t> on a </a:t>
            </a:r>
            <a:r>
              <a:rPr lang="fr-FR" sz="2300" dirty="0" err="1" smtClean="0"/>
              <a:t>competitive</a:t>
            </a:r>
            <a:r>
              <a:rPr lang="fr-FR" sz="2300" dirty="0" smtClean="0"/>
              <a:t> basis).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01836" y="956320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439490" y="3109064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2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39490" y="4861664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3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0" name="ZoneTexte 8"/>
          <p:cNvSpPr txBox="1"/>
          <p:nvPr/>
        </p:nvSpPr>
        <p:spPr>
          <a:xfrm>
            <a:off x="2460848" y="2739732"/>
            <a:ext cx="4343400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"/>
                <a:cs typeface="Times"/>
              </a:rPr>
              <a:t>https://</a:t>
            </a:r>
            <a:r>
              <a:rPr lang="en-US" i="1" dirty="0" err="1">
                <a:latin typeface="Times"/>
                <a:cs typeface="Times"/>
              </a:rPr>
              <a:t>creativecommons.org</a:t>
            </a:r>
            <a:r>
              <a:rPr lang="en-US" i="1" dirty="0">
                <a:latin typeface="Times"/>
                <a:cs typeface="Times"/>
              </a:rPr>
              <a:t>/licenses/</a:t>
            </a:r>
            <a:endParaRPr lang="fr-FR" i="1" dirty="0" smtClean="0">
              <a:latin typeface="Times"/>
              <a:cs typeface="Times"/>
            </a:endParaRP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Principle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2483768" y="3501008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806855" y="1196752"/>
            <a:ext cx="7543800" cy="2092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300" b="0" dirty="0" err="1" smtClean="0">
                <a:solidFill>
                  <a:srgbClr val="3366FF"/>
                </a:solidFill>
                <a:latin typeface="Calibri"/>
              </a:rPr>
              <a:t>Ideas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are not </a:t>
            </a:r>
            <a:r>
              <a:rPr lang="fr-FR" sz="2400" dirty="0" smtClean="0">
                <a:solidFill>
                  <a:srgbClr val="0000FF"/>
                </a:solidFill>
              </a:rPr>
              <a:t>of the </a:t>
            </a:r>
            <a:r>
              <a:rPr lang="fr-FR" sz="2400" dirty="0" err="1" smtClean="0">
                <a:solidFill>
                  <a:srgbClr val="0000FF"/>
                </a:solidFill>
              </a:rPr>
              <a:t>same</a:t>
            </a:r>
            <a:r>
              <a:rPr lang="fr-FR" sz="2400" dirty="0" smtClean="0">
                <a:solidFill>
                  <a:srgbClr val="0000FF"/>
                </a:solidFill>
              </a:rPr>
              <a:t> nature </a:t>
            </a:r>
            <a:r>
              <a:rPr lang="fr-FR" sz="2400" dirty="0" smtClean="0">
                <a:solidFill>
                  <a:srgbClr val="3366FF"/>
                </a:solidFill>
              </a:rPr>
              <a:t>as </a:t>
            </a:r>
            <a:r>
              <a:rPr lang="fr-FR" sz="2400" dirty="0" err="1" smtClean="0">
                <a:solidFill>
                  <a:srgbClr val="3366FF"/>
                </a:solidFill>
              </a:rPr>
              <a:t>material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</a:rPr>
              <a:t>products</a:t>
            </a:r>
            <a:r>
              <a:rPr lang="fr-FR" sz="2400" dirty="0"/>
              <a:t>,</a:t>
            </a:r>
            <a:endParaRPr lang="fr-FR" sz="2400" dirty="0" smtClean="0"/>
          </a:p>
          <a:p>
            <a:pPr algn="ctr"/>
            <a:r>
              <a:rPr lang="fr-FR" sz="2400" dirty="0" err="1"/>
              <a:t>s</a:t>
            </a:r>
            <a:r>
              <a:rPr lang="fr-FR" sz="2400" dirty="0" err="1" smtClean="0"/>
              <a:t>ince</a:t>
            </a:r>
            <a:r>
              <a:rPr lang="fr-FR" sz="2400" dirty="0" smtClean="0"/>
              <a:t> </a:t>
            </a:r>
            <a:r>
              <a:rPr lang="fr-FR" sz="2400" dirty="0" err="1">
                <a:solidFill>
                  <a:srgbClr val="28C191"/>
                </a:solidFill>
              </a:rPr>
              <a:t>w</a:t>
            </a:r>
            <a:r>
              <a:rPr lang="fr-FR" sz="2400" dirty="0" err="1" smtClean="0">
                <a:solidFill>
                  <a:srgbClr val="28C191"/>
                </a:solidFill>
              </a:rPr>
              <a:t>hen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you</a:t>
            </a:r>
            <a:r>
              <a:rPr lang="fr-FR" sz="2400" dirty="0">
                <a:solidFill>
                  <a:srgbClr val="28C191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give</a:t>
            </a:r>
            <a:r>
              <a:rPr lang="fr-FR" sz="2400" dirty="0">
                <a:solidFill>
                  <a:srgbClr val="28C191"/>
                </a:solidFill>
              </a:rPr>
              <a:t> an </a:t>
            </a:r>
            <a:r>
              <a:rPr lang="fr-FR" sz="2400" dirty="0" err="1" smtClean="0">
                <a:solidFill>
                  <a:srgbClr val="28C191"/>
                </a:solidFill>
              </a:rPr>
              <a:t>idea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you</a:t>
            </a:r>
            <a:r>
              <a:rPr lang="fr-FR" sz="2400" dirty="0">
                <a:solidFill>
                  <a:srgbClr val="28C191"/>
                </a:solidFill>
              </a:rPr>
              <a:t> do not </a:t>
            </a:r>
            <a:r>
              <a:rPr lang="fr-FR" sz="2400" dirty="0" err="1">
                <a:solidFill>
                  <a:srgbClr val="28C191"/>
                </a:solidFill>
              </a:rPr>
              <a:t>lose</a:t>
            </a:r>
            <a:r>
              <a:rPr lang="fr-FR" sz="2400" dirty="0">
                <a:solidFill>
                  <a:srgbClr val="28C191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it</a:t>
            </a:r>
            <a:r>
              <a:rPr lang="fr-FR" sz="2400" dirty="0"/>
              <a:t>.</a:t>
            </a:r>
          </a:p>
          <a:p>
            <a:pPr algn="ctr"/>
            <a:r>
              <a:rPr lang="fr-FR" sz="2400" dirty="0" err="1" smtClean="0">
                <a:solidFill>
                  <a:srgbClr val="000000"/>
                </a:solidFill>
              </a:rPr>
              <a:t>Therefore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k</a:t>
            </a:r>
            <a:r>
              <a:rPr lang="fr-FR" sz="2400" dirty="0" err="1" smtClean="0">
                <a:solidFill>
                  <a:srgbClr val="FF0000"/>
                </a:solidFill>
              </a:rPr>
              <a:t>nowledge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is</a:t>
            </a:r>
            <a:r>
              <a:rPr lang="fr-FR" sz="2400" dirty="0">
                <a:solidFill>
                  <a:srgbClr val="FF0000"/>
                </a:solidFill>
              </a:rPr>
              <a:t> not a </a:t>
            </a:r>
            <a:r>
              <a:rPr lang="fr-FR" sz="2400" dirty="0" err="1">
                <a:solidFill>
                  <a:srgbClr val="FF0000"/>
                </a:solidFill>
              </a:rPr>
              <a:t>product</a:t>
            </a:r>
            <a:r>
              <a:rPr lang="fr-FR" sz="2400" dirty="0">
                <a:solidFill>
                  <a:srgbClr val="FF0000"/>
                </a:solidFill>
              </a:rPr>
              <a:t> to </a:t>
            </a:r>
            <a:r>
              <a:rPr lang="fr-FR" sz="2400" dirty="0" err="1">
                <a:solidFill>
                  <a:srgbClr val="FF0000"/>
                </a:solidFill>
              </a:rPr>
              <a:t>be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traded</a:t>
            </a:r>
            <a:r>
              <a:rPr lang="fr-FR" sz="2400" dirty="0"/>
              <a:t>,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but</a:t>
            </a:r>
            <a:r>
              <a:rPr lang="fr-FR" sz="2400" dirty="0" smtClean="0"/>
              <a:t>  </a:t>
            </a:r>
            <a:r>
              <a:rPr lang="fr-FR" sz="2400" dirty="0">
                <a:solidFill>
                  <a:srgbClr val="FF0000"/>
                </a:solidFill>
              </a:rPr>
              <a:t>a </a:t>
            </a:r>
            <a:r>
              <a:rPr lang="fr-FR" sz="2400" dirty="0" err="1">
                <a:solidFill>
                  <a:srgbClr val="FF0000"/>
                </a:solidFill>
              </a:rPr>
              <a:t>commons</a:t>
            </a:r>
            <a:r>
              <a:rPr lang="fr-FR" sz="2400" dirty="0">
                <a:solidFill>
                  <a:srgbClr val="FF0000"/>
                </a:solidFill>
              </a:rPr>
              <a:t> to </a:t>
            </a:r>
            <a:r>
              <a:rPr lang="fr-FR" sz="2400" dirty="0" err="1">
                <a:solidFill>
                  <a:srgbClr val="FF0000"/>
                </a:solidFill>
              </a:rPr>
              <a:t>be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shared</a:t>
            </a:r>
            <a:r>
              <a:rPr lang="fr-FR" sz="2400" dirty="0" smtClean="0"/>
              <a:t>,</a:t>
            </a:r>
          </a:p>
          <a:p>
            <a:pPr algn="ctr"/>
            <a:r>
              <a:rPr lang="fr-FR" sz="2400" dirty="0" smtClean="0"/>
              <a:t>for </a:t>
            </a:r>
            <a:r>
              <a:rPr lang="fr-FR" sz="2400" dirty="0" smtClean="0">
                <a:solidFill>
                  <a:srgbClr val="28C191"/>
                </a:solidFill>
              </a:rPr>
              <a:t>exchange of </a:t>
            </a:r>
            <a:r>
              <a:rPr lang="fr-FR" sz="2400" dirty="0" err="1" smtClean="0">
                <a:solidFill>
                  <a:srgbClr val="28C191"/>
                </a:solidFill>
              </a:rPr>
              <a:t>ideas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is</a:t>
            </a:r>
            <a:r>
              <a:rPr lang="fr-FR" sz="2400" dirty="0" smtClean="0">
                <a:solidFill>
                  <a:srgbClr val="28C191"/>
                </a:solidFill>
              </a:rPr>
              <a:t> a positive-</a:t>
            </a:r>
            <a:r>
              <a:rPr lang="fr-FR" sz="2400" dirty="0" err="1" smtClean="0">
                <a:solidFill>
                  <a:srgbClr val="28C191"/>
                </a:solidFill>
              </a:rPr>
              <a:t>sum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game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635404" y="4509120"/>
            <a:ext cx="7690546" cy="256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In 2009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Elinor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Ostrom</a:t>
            </a:r>
            <a:r>
              <a:rPr lang="fr-FR" sz="23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got</a:t>
            </a:r>
            <a:r>
              <a:rPr lang="fr-FR" sz="2300" dirty="0" smtClean="0">
                <a:latin typeface="Calibri"/>
              </a:rPr>
              <a:t> the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Nobel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prize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in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economic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sciences</a:t>
            </a:r>
            <a:endParaRPr lang="fr-FR" sz="2300" dirty="0" smtClean="0">
              <a:latin typeface="Calibri"/>
            </a:endParaRPr>
          </a:p>
          <a:p>
            <a:pPr algn="ctr"/>
            <a:r>
              <a:rPr lang="fr-FR" sz="2300" i="1" dirty="0">
                <a:latin typeface="Calibri"/>
              </a:rPr>
              <a:t>f</a:t>
            </a:r>
            <a:r>
              <a:rPr lang="fr-FR" sz="2300" i="1" dirty="0" smtClean="0">
                <a:latin typeface="Calibri"/>
              </a:rPr>
              <a:t>or ‘</a:t>
            </a:r>
            <a:r>
              <a:rPr lang="fr-FR" sz="2300" i="1" dirty="0" err="1" smtClean="0">
                <a:latin typeface="Calibri"/>
              </a:rPr>
              <a:t>her</a:t>
            </a:r>
            <a:r>
              <a:rPr lang="fr-FR" sz="2300" i="1" dirty="0" smtClean="0">
                <a:latin typeface="Calibri"/>
              </a:rPr>
              <a:t> </a:t>
            </a:r>
            <a:r>
              <a:rPr lang="fr-FR" sz="2300" i="1" dirty="0" err="1" smtClean="0">
                <a:latin typeface="Calibri"/>
              </a:rPr>
              <a:t>analysis</a:t>
            </a:r>
            <a:r>
              <a:rPr lang="fr-FR" sz="2300" i="1" dirty="0" smtClean="0">
                <a:latin typeface="Calibri"/>
              </a:rPr>
              <a:t> of </a:t>
            </a:r>
            <a:r>
              <a:rPr lang="fr-FR" sz="2300" i="1" dirty="0" err="1" smtClean="0">
                <a:latin typeface="Calibri"/>
              </a:rPr>
              <a:t>economic</a:t>
            </a:r>
            <a:r>
              <a:rPr lang="fr-FR" sz="2300" i="1" dirty="0" smtClean="0">
                <a:latin typeface="Calibri"/>
              </a:rPr>
              <a:t> gouvernance,</a:t>
            </a:r>
            <a:r>
              <a:rPr lang="is-IS" sz="2300" i="1" dirty="0" smtClean="0">
                <a:latin typeface="Calibri"/>
              </a:rPr>
              <a:t> </a:t>
            </a:r>
          </a:p>
          <a:p>
            <a:pPr algn="ctr"/>
            <a:r>
              <a:rPr lang="is-IS" sz="2300" i="1" dirty="0" smtClean="0">
                <a:latin typeface="Calibri"/>
              </a:rPr>
              <a:t>especially the commons, showing how </a:t>
            </a:r>
          </a:p>
          <a:p>
            <a:pPr algn="ctr"/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common resources </a:t>
            </a:r>
            <a:r>
              <a:rPr lang="en-US" sz="2300" i="1" dirty="0" smtClean="0">
                <a:solidFill>
                  <a:srgbClr val="FF0000"/>
                </a:solidFill>
                <a:latin typeface="Calibri"/>
              </a:rPr>
              <a:t>c</a:t>
            </a:r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an be managed successfully  </a:t>
            </a:r>
          </a:p>
          <a:p>
            <a:pPr algn="ctr"/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by the people who use them, </a:t>
            </a:r>
            <a:r>
              <a:rPr lang="en-US" sz="2300" i="1" dirty="0" smtClean="0">
                <a:solidFill>
                  <a:srgbClr val="FF0000"/>
                </a:solidFill>
                <a:latin typeface="Calibri"/>
              </a:rPr>
              <a:t>r</a:t>
            </a:r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ather than </a:t>
            </a:r>
          </a:p>
          <a:p>
            <a:pPr algn="ctr"/>
            <a:r>
              <a:rPr lang="is-IS" sz="2300" i="1" dirty="0" smtClean="0">
                <a:solidFill>
                  <a:srgbClr val="FF0000"/>
                </a:solidFill>
                <a:latin typeface="Calibri"/>
              </a:rPr>
              <a:t>by governments or private companies</a:t>
            </a:r>
            <a:r>
              <a:rPr lang="is-IS" sz="2300" i="1" dirty="0" smtClean="0">
                <a:solidFill>
                  <a:srgbClr val="000000"/>
                </a:solidFill>
                <a:latin typeface="Calibri"/>
              </a:rPr>
              <a:t>’</a:t>
            </a:r>
            <a:r>
              <a:rPr lang="is-IS" sz="2300" dirty="0" smtClean="0">
                <a:solidFill>
                  <a:srgbClr val="000000"/>
                </a:solidFill>
                <a:latin typeface="Calibri"/>
              </a:rPr>
              <a:t>.</a:t>
            </a:r>
            <a:endParaRPr lang="fr-FR" sz="2300" dirty="0" smtClean="0">
              <a:solidFill>
                <a:srgbClr val="000000"/>
              </a:solidFill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Examples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OA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65345" y="2446853"/>
            <a:ext cx="850987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2010 by Jean-Michel Morel</a:t>
            </a:r>
            <a:r>
              <a:rPr lang="fr-FR" sz="2300" dirty="0" smtClean="0"/>
              <a:t>, IPOL has </a:t>
            </a:r>
            <a:r>
              <a:rPr lang="fr-FR" sz="2300" dirty="0" smtClean="0">
                <a:solidFill>
                  <a:srgbClr val="0000FF"/>
                </a:solidFill>
              </a:rPr>
              <a:t>41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CNES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0000FF"/>
                </a:solidFill>
              </a:rPr>
              <a:t> ERC </a:t>
            </a:r>
            <a:r>
              <a:rPr lang="fr-FR" sz="2300" dirty="0" smtClean="0"/>
              <a:t>and</a:t>
            </a:r>
            <a:r>
              <a:rPr lang="fr-FR" sz="2300" dirty="0" smtClean="0">
                <a:solidFill>
                  <a:srgbClr val="0000FF"/>
                </a:solidFill>
              </a:rPr>
              <a:t> 13 public institutions </a:t>
            </a:r>
            <a:r>
              <a:rPr lang="fr-FR" sz="2300" dirty="0" err="1" smtClean="0">
                <a:solidFill>
                  <a:srgbClr val="0000FF"/>
                </a:solidFill>
              </a:rPr>
              <a:t>from</a:t>
            </a:r>
            <a:r>
              <a:rPr lang="fr-FR" sz="2300" dirty="0" smtClean="0">
                <a:solidFill>
                  <a:srgbClr val="0000FF"/>
                </a:solidFill>
              </a:rPr>
              <a:t> 5 countries</a:t>
            </a:r>
            <a:r>
              <a:rPr lang="fr-FR" sz="2300" dirty="0" smtClean="0"/>
              <a:t>.</a:t>
            </a:r>
          </a:p>
          <a:p>
            <a:pPr algn="ctr"/>
            <a:r>
              <a:rPr sz="2300" dirty="0" smtClean="0"/>
              <a:t>Each article contains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>
                <a:solidFill>
                  <a:srgbClr val="FF0000"/>
                </a:solidFill>
              </a:rPr>
              <a:t>text</a:t>
            </a:r>
            <a:r>
              <a:rPr lang="fr-FR" sz="2300" dirty="0" smtClean="0"/>
              <a:t>, the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FF0000"/>
                </a:solidFill>
              </a:rPr>
              <a:t>algorithm</a:t>
            </a:r>
            <a:r>
              <a:rPr sz="2300" dirty="0" smtClean="0"/>
              <a:t> and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FF0000"/>
                </a:solidFill>
              </a:rPr>
              <a:t> source code</a:t>
            </a:r>
            <a:r>
              <a:rPr sz="2300" dirty="0" smtClean="0"/>
              <a:t>,</a:t>
            </a:r>
            <a:endParaRPr lang="fr-FR" sz="2300" dirty="0" smtClean="0"/>
          </a:p>
          <a:p>
            <a:pPr algn="ctr"/>
            <a:r>
              <a:rPr lang="fr-FR" sz="2300" dirty="0" err="1" smtClean="0"/>
              <a:t>which</a:t>
            </a:r>
            <a:r>
              <a:rPr lang="fr-FR" sz="2300" dirty="0" smtClean="0"/>
              <a:t> all are </a:t>
            </a:r>
            <a:r>
              <a:rPr lang="fr-FR" sz="2300" dirty="0" err="1" smtClean="0">
                <a:solidFill>
                  <a:srgbClr val="FF0000"/>
                </a:solidFill>
              </a:rPr>
              <a:t>peer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reviewed</a:t>
            </a:r>
            <a:r>
              <a:rPr lang="fr-FR" sz="2300" dirty="0" smtClean="0"/>
              <a:t>. The journal </a:t>
            </a:r>
            <a:r>
              <a:rPr lang="fr-FR" sz="2300" dirty="0" err="1" smtClean="0"/>
              <a:t>platform</a:t>
            </a:r>
            <a:r>
              <a:rPr lang="fr-FR" sz="2300" dirty="0" smtClean="0"/>
              <a:t> </a:t>
            </a:r>
            <a:r>
              <a:rPr lang="fr-FR" sz="2300" dirty="0" err="1" smtClean="0"/>
              <a:t>also</a:t>
            </a:r>
            <a:r>
              <a:rPr lang="fr-FR" sz="2300" dirty="0" smtClean="0"/>
              <a:t> </a:t>
            </a:r>
            <a:r>
              <a:rPr lang="fr-FR" sz="2300" dirty="0" err="1" smtClean="0"/>
              <a:t>provides</a:t>
            </a:r>
            <a:r>
              <a:rPr sz="2300" dirty="0" smtClean="0"/>
              <a:t> </a:t>
            </a:r>
            <a:endParaRPr lang="fr-FR" sz="2300" dirty="0" smtClean="0"/>
          </a:p>
          <a:p>
            <a:pPr algn="ctr"/>
            <a:r>
              <a:rPr sz="2300" dirty="0" smtClean="0">
                <a:solidFill>
                  <a:srgbClr val="28C191"/>
                </a:solidFill>
              </a:rPr>
              <a:t>online demonstration facilit</a:t>
            </a:r>
            <a:r>
              <a:rPr lang="fr-FR" sz="2300" dirty="0">
                <a:solidFill>
                  <a:srgbClr val="28C191"/>
                </a:solidFill>
              </a:rPr>
              <a:t>y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/>
              <a:t>and</a:t>
            </a:r>
            <a:r>
              <a:rPr lang="fr-FR" sz="2300" dirty="0" smtClean="0"/>
              <a:t> an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28C191"/>
                </a:solidFill>
              </a:rPr>
              <a:t>archive of experiments</a:t>
            </a:r>
            <a:r>
              <a:rPr sz="2300" dirty="0" smtClean="0"/>
              <a:t>. </a:t>
            </a:r>
          </a:p>
          <a:p>
            <a:pPr algn="ctr"/>
            <a:r>
              <a:rPr sz="2300" dirty="0" smtClean="0"/>
              <a:t>IPOL </a:t>
            </a:r>
            <a:r>
              <a:rPr lang="fr-FR" sz="2300" dirty="0" err="1" smtClean="0"/>
              <a:t>thus</a:t>
            </a:r>
            <a:r>
              <a:rPr lang="fr-FR" sz="2300" dirty="0" smtClean="0"/>
              <a:t> </a:t>
            </a:r>
            <a:r>
              <a:rPr lang="fr-FR" sz="2300" dirty="0" err="1" smtClean="0"/>
              <a:t>ensures</a:t>
            </a:r>
            <a:r>
              <a:rPr sz="2300" dirty="0" smtClean="0"/>
              <a:t> </a:t>
            </a:r>
            <a:r>
              <a:rPr lang="fr-FR" sz="2300" dirty="0">
                <a:solidFill>
                  <a:srgbClr val="FF0000"/>
                </a:solidFill>
              </a:rPr>
              <a:t>o</a:t>
            </a:r>
            <a:r>
              <a:rPr sz="2300" dirty="0" smtClean="0">
                <a:solidFill>
                  <a:srgbClr val="FF0000"/>
                </a:solidFill>
              </a:rPr>
              <a:t>pen </a:t>
            </a:r>
            <a:r>
              <a:rPr lang="fr-FR" sz="2300" dirty="0">
                <a:solidFill>
                  <a:srgbClr val="FF0000"/>
                </a:solidFill>
              </a:rPr>
              <a:t>s</a:t>
            </a:r>
            <a:r>
              <a:rPr sz="2300" dirty="0" smtClean="0">
                <a:solidFill>
                  <a:srgbClr val="FF0000"/>
                </a:solidFill>
              </a:rPr>
              <a:t>cience and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eproducible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esearch</a:t>
            </a:r>
            <a:r>
              <a:rPr sz="2300" dirty="0" smtClean="0"/>
              <a:t>. 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69" y="998364"/>
            <a:ext cx="6690591" cy="1206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483768" y="4869160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discreteanalysisjournal.com</a:t>
            </a:r>
            <a:r>
              <a:rPr lang="fr-FR" i="1" dirty="0" smtClean="0">
                <a:latin typeface="Times"/>
              </a:rPr>
              <a:t>    </a:t>
            </a:r>
            <a:r>
              <a:rPr i="1" dirty="0" smtClean="0">
                <a:latin typeface="Times"/>
              </a:rPr>
              <a:t>ISSN : 2</a:t>
            </a:r>
            <a:r>
              <a:rPr lang="fr-FR" i="1" dirty="0" smtClean="0">
                <a:latin typeface="Times"/>
              </a:rPr>
              <a:t>397</a:t>
            </a:r>
            <a:r>
              <a:rPr i="1" dirty="0" smtClean="0">
                <a:latin typeface="Times"/>
              </a:rPr>
              <a:t>-</a:t>
            </a:r>
            <a:r>
              <a:rPr lang="fr-FR" i="1" dirty="0" smtClean="0">
                <a:latin typeface="Times"/>
              </a:rPr>
              <a:t>3129</a:t>
            </a:r>
            <a:endParaRPr lang="fr-FR" i="1" dirty="0">
              <a:latin typeface="Time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696544"/>
            <a:ext cx="1381891" cy="1828800"/>
          </a:xfrm>
          <a:prstGeom prst="rect">
            <a:avLst/>
          </a:prstGeom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752600" y="5289376"/>
            <a:ext cx="690923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2015 by Tim </a:t>
            </a:r>
            <a:r>
              <a:rPr lang="fr-FR" sz="2300" dirty="0" err="1" smtClean="0">
                <a:solidFill>
                  <a:srgbClr val="0000FF"/>
                </a:solidFill>
              </a:rPr>
              <a:t>Gowers</a:t>
            </a:r>
            <a:r>
              <a:rPr lang="fr-FR" sz="2300" dirty="0" smtClean="0"/>
              <a:t>, DA has </a:t>
            </a:r>
            <a:r>
              <a:rPr lang="fr-FR" sz="2300" dirty="0" smtClean="0">
                <a:solidFill>
                  <a:srgbClr val="0000FF"/>
                </a:solidFill>
              </a:rPr>
              <a:t>12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an </a:t>
            </a:r>
            <a:r>
              <a:rPr lang="fr-FR" sz="2300" dirty="0" smtClean="0">
                <a:solidFill>
                  <a:srgbClr val="FF0000"/>
                </a:solidFill>
              </a:rPr>
              <a:t>overlay journal on the open </a:t>
            </a:r>
            <a:r>
              <a:rPr lang="fr-FR" sz="2300" dirty="0" err="1" smtClean="0">
                <a:solidFill>
                  <a:srgbClr val="FF0000"/>
                </a:solidFill>
              </a:rPr>
              <a:t>repository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arXiv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Cambridge </a:t>
            </a:r>
            <a:r>
              <a:rPr lang="fr-FR" sz="2300" dirty="0" err="1" smtClean="0">
                <a:solidFill>
                  <a:srgbClr val="0000FF"/>
                </a:solidFill>
              </a:rPr>
              <a:t>University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smtClean="0"/>
              <a:t>(10$/submission).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2133600" y="2051556"/>
            <a:ext cx="5885334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//</a:t>
            </a:r>
            <a:r>
              <a:rPr lang="fr-FR" i="1" dirty="0" err="1" smtClean="0">
                <a:latin typeface="Times"/>
              </a:rPr>
              <a:t>www.ipol.im</a:t>
            </a:r>
            <a:r>
              <a:rPr lang="fr-FR" i="1" dirty="0" smtClean="0">
                <a:latin typeface="Times"/>
              </a:rPr>
              <a:t>      </a:t>
            </a:r>
            <a:r>
              <a:rPr i="1" dirty="0" smtClean="0">
                <a:latin typeface="Times"/>
              </a:rPr>
              <a:t>ISSN : 2105-1232</a:t>
            </a:r>
            <a:r>
              <a:rPr lang="fr-FR" i="1" dirty="0" smtClean="0">
                <a:latin typeface="Times"/>
              </a:rPr>
              <a:t>     </a:t>
            </a:r>
            <a:r>
              <a:rPr i="1" dirty="0" smtClean="0">
                <a:latin typeface="Times"/>
              </a:rPr>
              <a:t>DOI : 10.5201/ipol</a:t>
            </a:r>
            <a:endParaRPr lang="fr-FR" i="1" dirty="0">
              <a:latin typeface="Times"/>
            </a:endParaRPr>
          </a:p>
        </p:txBody>
      </p:sp>
      <p:sp>
        <p:nvSpPr>
          <p:cNvPr id="12" name="ZoneTexte 15"/>
          <p:cNvSpPr txBox="1"/>
          <p:nvPr/>
        </p:nvSpPr>
        <p:spPr>
          <a:xfrm>
            <a:off x="179512" y="1412776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179512" y="458112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28C191"/>
                </a:solidFill>
              </a:rPr>
              <a:t>2</a:t>
            </a: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8520" y="-152400"/>
            <a:ext cx="95770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need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public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54672" y="1211268"/>
            <a:ext cx="86682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>
                <a:solidFill>
                  <a:srgbClr val="28C191"/>
                </a:solidFill>
              </a:rPr>
              <a:t>F</a:t>
            </a:r>
            <a:r>
              <a:rPr lang="fr-FR" sz="2400" dirty="0" err="1" smtClean="0">
                <a:solidFill>
                  <a:srgbClr val="28C191"/>
                </a:solidFill>
              </a:rPr>
              <a:t>unding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agencies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should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provide</a:t>
            </a:r>
            <a:r>
              <a:rPr lang="fr-FR" sz="2400" dirty="0" smtClean="0">
                <a:solidFill>
                  <a:srgbClr val="28C191"/>
                </a:solidFill>
              </a:rPr>
              <a:t>, for free to </a:t>
            </a:r>
            <a:r>
              <a:rPr lang="fr-FR" sz="2400" dirty="0" err="1" smtClean="0">
                <a:solidFill>
                  <a:srgbClr val="28C191"/>
                </a:solidFill>
              </a:rPr>
              <a:t>researchers</a:t>
            </a:r>
            <a:r>
              <a:rPr lang="fr-FR" sz="2400" dirty="0" smtClean="0">
                <a:solidFill>
                  <a:srgbClr val="28C191"/>
                </a:solidFill>
              </a:rPr>
              <a:t>,</a:t>
            </a:r>
          </a:p>
          <a:p>
            <a:pPr algn="ctr"/>
            <a:r>
              <a:rPr lang="fr-FR" sz="2400" dirty="0" err="1" smtClean="0">
                <a:solidFill>
                  <a:srgbClr val="28C191"/>
                </a:solidFill>
              </a:rPr>
              <a:t>publicly-owned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platforms</a:t>
            </a:r>
            <a:r>
              <a:rPr lang="fr-FR" sz="2400" dirty="0" smtClean="0">
                <a:solidFill>
                  <a:srgbClr val="28C191"/>
                </a:solidFill>
              </a:rPr>
              <a:t>, </a:t>
            </a:r>
            <a:r>
              <a:rPr lang="fr-FR" sz="2400" dirty="0" err="1" smtClean="0">
                <a:solidFill>
                  <a:srgbClr val="28C191"/>
                </a:solidFill>
              </a:rPr>
              <a:t>developed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using</a:t>
            </a:r>
            <a:r>
              <a:rPr lang="fr-FR" sz="2400" dirty="0" smtClean="0">
                <a:solidFill>
                  <a:srgbClr val="28C191"/>
                </a:solidFill>
              </a:rPr>
              <a:t> open source software</a:t>
            </a:r>
            <a:r>
              <a:rPr lang="fr-FR" sz="2400" dirty="0" smtClean="0"/>
              <a:t>, </a:t>
            </a:r>
          </a:p>
          <a:p>
            <a:pPr algn="ctr"/>
            <a:r>
              <a:rPr lang="fr-FR" sz="2400" dirty="0"/>
              <a:t>f</a:t>
            </a:r>
            <a:r>
              <a:rPr lang="fr-FR" sz="2400" dirty="0" smtClean="0"/>
              <a:t>or </a:t>
            </a:r>
            <a:r>
              <a:rPr lang="fr-FR" sz="2400" dirty="0" err="1" smtClean="0"/>
              <a:t>peer</a:t>
            </a:r>
            <a:r>
              <a:rPr lang="fr-FR" sz="2400" dirty="0" err="1"/>
              <a:t>-</a:t>
            </a:r>
            <a:r>
              <a:rPr lang="fr-FR" sz="2400" dirty="0" err="1" smtClean="0"/>
              <a:t>reviewing</a:t>
            </a:r>
            <a:r>
              <a:rPr lang="fr-FR" sz="2400" dirty="0" smtClean="0"/>
              <a:t>, </a:t>
            </a:r>
            <a:r>
              <a:rPr lang="fr-FR" sz="2400" dirty="0" err="1" smtClean="0"/>
              <a:t>publishing</a:t>
            </a:r>
            <a:r>
              <a:rPr lang="fr-FR" sz="2400" dirty="0" smtClean="0"/>
              <a:t> and </a:t>
            </a:r>
            <a:r>
              <a:rPr lang="fr-FR" sz="2400" dirty="0" err="1" smtClean="0"/>
              <a:t>archiving</a:t>
            </a:r>
            <a:r>
              <a:rPr lang="fr-FR" sz="2400" dirty="0" smtClean="0"/>
              <a:t> articles and data,</a:t>
            </a:r>
          </a:p>
          <a:p>
            <a:pPr algn="ctr"/>
            <a:r>
              <a:rPr lang="fr-FR" sz="2400" dirty="0" err="1" smtClean="0">
                <a:solidFill>
                  <a:srgbClr val="28C191"/>
                </a:solidFill>
              </a:rPr>
              <a:t>with</a:t>
            </a:r>
            <a:r>
              <a:rPr lang="fr-FR" sz="2400" dirty="0" smtClean="0">
                <a:solidFill>
                  <a:srgbClr val="28C191"/>
                </a:solidFill>
              </a:rPr>
              <a:t> the help of </a:t>
            </a:r>
            <a:r>
              <a:rPr lang="fr-FR" sz="2400" dirty="0" err="1" smtClean="0">
                <a:solidFill>
                  <a:srgbClr val="28C191"/>
                </a:solidFill>
              </a:rPr>
              <a:t>librarians</a:t>
            </a:r>
            <a:r>
              <a:rPr lang="fr-FR" sz="2400" dirty="0" smtClean="0">
                <a:solidFill>
                  <a:srgbClr val="28C191"/>
                </a:solidFill>
              </a:rPr>
              <a:t> and of </a:t>
            </a:r>
            <a:r>
              <a:rPr lang="fr-FR" sz="2400" dirty="0" err="1" smtClean="0">
                <a:solidFill>
                  <a:srgbClr val="28C191"/>
                </a:solidFill>
              </a:rPr>
              <a:t>publishers</a:t>
            </a:r>
            <a:r>
              <a:rPr lang="fr-FR" sz="2400" dirty="0" smtClean="0">
                <a:solidFill>
                  <a:srgbClr val="28C191"/>
                </a:solidFill>
              </a:rPr>
              <a:t> (as </a:t>
            </a:r>
            <a:r>
              <a:rPr lang="fr-FR" sz="2400" dirty="0" err="1" smtClean="0">
                <a:solidFill>
                  <a:srgbClr val="28C191"/>
                </a:solidFill>
              </a:rPr>
              <a:t>subcontractors</a:t>
            </a:r>
            <a:r>
              <a:rPr lang="fr-FR" sz="2400" dirty="0" smtClean="0">
                <a:solidFill>
                  <a:srgbClr val="28C191"/>
                </a:solidFill>
              </a:rPr>
              <a:t>)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116584" y="4484727"/>
            <a:ext cx="88646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3366FF"/>
                </a:solidFill>
              </a:rPr>
              <a:t>Funding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</a:rPr>
              <a:t>agencies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</a:rPr>
              <a:t>would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/>
              <a:t>thus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control the </a:t>
            </a:r>
            <a:r>
              <a:rPr lang="fr-FR" sz="2400" dirty="0" err="1" smtClean="0">
                <a:solidFill>
                  <a:srgbClr val="3366FF"/>
                </a:solidFill>
              </a:rPr>
              <a:t>quality</a:t>
            </a:r>
            <a:r>
              <a:rPr lang="fr-FR" sz="2400" dirty="0" smtClean="0">
                <a:solidFill>
                  <a:srgbClr val="3366FF"/>
                </a:solidFill>
              </a:rPr>
              <a:t> of </a:t>
            </a:r>
            <a:r>
              <a:rPr lang="fr-FR" sz="2400" dirty="0" err="1" smtClean="0">
                <a:solidFill>
                  <a:srgbClr val="3366FF"/>
                </a:solidFill>
              </a:rPr>
              <a:t>peer-reviewing</a:t>
            </a:r>
            <a:r>
              <a:rPr lang="fr-FR" sz="2400" dirty="0" smtClean="0">
                <a:solidFill>
                  <a:srgbClr val="3366FF"/>
                </a:solidFill>
              </a:rPr>
              <a:t>,</a:t>
            </a:r>
          </a:p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by </a:t>
            </a:r>
            <a:r>
              <a:rPr lang="fr-FR" sz="2400" dirty="0" err="1" smtClean="0">
                <a:solidFill>
                  <a:srgbClr val="3366FF"/>
                </a:solidFill>
              </a:rPr>
              <a:t>selecting</a:t>
            </a:r>
            <a:r>
              <a:rPr lang="fr-FR" sz="2400" dirty="0" smtClean="0">
                <a:solidFill>
                  <a:srgbClr val="3366FF"/>
                </a:solidFill>
              </a:rPr>
              <a:t> the </a:t>
            </a:r>
            <a:r>
              <a:rPr lang="fr-FR" sz="2400" dirty="0" err="1" smtClean="0">
                <a:solidFill>
                  <a:srgbClr val="3366FF"/>
                </a:solidFill>
              </a:rPr>
              <a:t>journals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err="1" smtClean="0">
                <a:solidFill>
                  <a:srgbClr val="3366FF"/>
                </a:solidFill>
              </a:rPr>
              <a:t>having</a:t>
            </a:r>
            <a:r>
              <a:rPr lang="fr-FR" sz="2400" dirty="0" smtClean="0">
                <a:solidFill>
                  <a:srgbClr val="3366FF"/>
                </a:solidFill>
              </a:rPr>
              <a:t> good practices </a:t>
            </a:r>
            <a:r>
              <a:rPr lang="fr-FR" sz="2400" dirty="0" smtClean="0">
                <a:solidFill>
                  <a:srgbClr val="000090"/>
                </a:solidFill>
              </a:rPr>
              <a:t>and </a:t>
            </a:r>
            <a:r>
              <a:rPr lang="fr-FR" sz="2400" dirty="0" err="1" smtClean="0">
                <a:solidFill>
                  <a:srgbClr val="000090"/>
                </a:solidFill>
              </a:rPr>
              <a:t>reputable</a:t>
            </a:r>
            <a:r>
              <a:rPr lang="fr-FR" sz="2400" dirty="0" smtClean="0">
                <a:solidFill>
                  <a:srgbClr val="000090"/>
                </a:solidFill>
              </a:rPr>
              <a:t> editors</a:t>
            </a:r>
            <a:r>
              <a:rPr lang="fr-FR" sz="2400" dirty="0"/>
              <a:t>.</a:t>
            </a:r>
            <a:r>
              <a:rPr lang="fr-FR" sz="2400" dirty="0" smtClean="0"/>
              <a:t> 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 </a:t>
            </a:r>
            <a:endParaRPr lang="en-US" sz="2400" dirty="0"/>
          </a:p>
        </p:txBody>
      </p:sp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287507" y="5550331"/>
            <a:ext cx="860253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/>
              <a:t>Such</a:t>
            </a:r>
            <a:r>
              <a:rPr lang="fr-FR" sz="2400" dirty="0" smtClean="0"/>
              <a:t> </a:t>
            </a:r>
            <a:r>
              <a:rPr lang="fr-FR" sz="2400" dirty="0" err="1" smtClean="0"/>
              <a:t>publishing</a:t>
            </a:r>
            <a:r>
              <a:rPr lang="fr-FR" sz="2400" dirty="0" smtClean="0"/>
              <a:t> </a:t>
            </a:r>
            <a:r>
              <a:rPr lang="fr-FR" sz="2400" dirty="0" err="1"/>
              <a:t>platforms</a:t>
            </a:r>
            <a:r>
              <a:rPr lang="fr-FR" sz="2400" dirty="0"/>
              <a:t> </a:t>
            </a:r>
            <a:r>
              <a:rPr lang="fr-FR" sz="2400" dirty="0" err="1"/>
              <a:t>would</a:t>
            </a:r>
            <a:r>
              <a:rPr lang="fr-FR" sz="2400" dirty="0"/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give</a:t>
            </a:r>
            <a:r>
              <a:rPr lang="fr-FR" sz="2400" dirty="0" smtClean="0">
                <a:solidFill>
                  <a:srgbClr val="FF0000"/>
                </a:solidFill>
              </a:rPr>
              <a:t> the chance to </a:t>
            </a:r>
            <a:r>
              <a:rPr lang="fr-FR" sz="2400" dirty="0" err="1">
                <a:solidFill>
                  <a:srgbClr val="FF0000"/>
                </a:solidFill>
              </a:rPr>
              <a:t>researchers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to </a:t>
            </a:r>
            <a:r>
              <a:rPr lang="fr-FR" sz="2400" dirty="0" err="1" smtClean="0">
                <a:solidFill>
                  <a:srgbClr val="FF0000"/>
                </a:solidFill>
              </a:rPr>
              <a:t>experiment</a:t>
            </a:r>
            <a:r>
              <a:rPr lang="fr-FR" sz="2400" dirty="0" smtClean="0">
                <a:solidFill>
                  <a:srgbClr val="FF0000"/>
                </a:solidFill>
              </a:rPr>
              <a:t> new </a:t>
            </a:r>
            <a:r>
              <a:rPr lang="fr-FR" sz="2400" dirty="0" err="1">
                <a:solidFill>
                  <a:srgbClr val="FF0000"/>
                </a:solidFill>
              </a:rPr>
              <a:t>ways</a:t>
            </a:r>
            <a:r>
              <a:rPr lang="fr-FR" sz="2400" dirty="0">
                <a:solidFill>
                  <a:srgbClr val="FF0000"/>
                </a:solidFill>
              </a:rPr>
              <a:t> of </a:t>
            </a:r>
            <a:r>
              <a:rPr lang="fr-FR" sz="2400" dirty="0" err="1" smtClean="0">
                <a:solidFill>
                  <a:srgbClr val="FF0000"/>
                </a:solidFill>
              </a:rPr>
              <a:t>publishing</a:t>
            </a:r>
            <a:r>
              <a:rPr lang="fr-FR" sz="2400" dirty="0"/>
              <a:t> </a:t>
            </a:r>
            <a:r>
              <a:rPr lang="fr-FR" sz="2400" dirty="0" smtClean="0"/>
              <a:t>(</a:t>
            </a:r>
            <a:r>
              <a:rPr lang="fr-FR" sz="2400" i="1" dirty="0" err="1" smtClean="0"/>
              <a:t>e.g</a:t>
            </a:r>
            <a:r>
              <a:rPr lang="fr-FR" sz="2400" dirty="0"/>
              <a:t>., open </a:t>
            </a:r>
            <a:r>
              <a:rPr lang="fr-FR" sz="2400" dirty="0" err="1"/>
              <a:t>peer-</a:t>
            </a:r>
            <a:r>
              <a:rPr lang="fr-FR" sz="2400" dirty="0" err="1" smtClean="0"/>
              <a:t>reviewing</a:t>
            </a:r>
            <a:r>
              <a:rPr lang="fr-FR" sz="2400" dirty="0" smtClean="0"/>
              <a:t>).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87507" y="3030051"/>
            <a:ext cx="8602535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>
                <a:solidFill>
                  <a:srgbClr val="000090"/>
                </a:solidFill>
              </a:rPr>
              <a:t>Anyone</a:t>
            </a:r>
            <a:r>
              <a:rPr lang="fr-FR" sz="2400" dirty="0">
                <a:solidFill>
                  <a:srgbClr val="000090"/>
                </a:solidFill>
              </a:rPr>
              <a:t> </a:t>
            </a:r>
            <a:r>
              <a:rPr lang="fr-FR" sz="2400" dirty="0" err="1">
                <a:solidFill>
                  <a:srgbClr val="000090"/>
                </a:solidFill>
              </a:rPr>
              <a:t>from</a:t>
            </a:r>
            <a:r>
              <a:rPr lang="fr-FR" sz="2400" dirty="0">
                <a:solidFill>
                  <a:srgbClr val="000090"/>
                </a:solidFill>
              </a:rPr>
              <a:t> </a:t>
            </a:r>
            <a:r>
              <a:rPr lang="fr-FR" sz="2400" dirty="0" err="1">
                <a:solidFill>
                  <a:srgbClr val="000090"/>
                </a:solidFill>
              </a:rPr>
              <a:t>anywhere</a:t>
            </a:r>
            <a:r>
              <a:rPr lang="fr-FR" sz="2400" dirty="0">
                <a:solidFill>
                  <a:srgbClr val="000090"/>
                </a:solidFill>
              </a:rPr>
              <a:t> </a:t>
            </a:r>
            <a:r>
              <a:rPr lang="fr-FR" sz="2400" dirty="0" err="1" smtClean="0">
                <a:solidFill>
                  <a:srgbClr val="000090"/>
                </a:solidFill>
              </a:rPr>
              <a:t>would</a:t>
            </a:r>
            <a:r>
              <a:rPr lang="fr-FR" sz="2400" dirty="0" smtClean="0">
                <a:solidFill>
                  <a:srgbClr val="000090"/>
                </a:solidFill>
              </a:rPr>
              <a:t> have </a:t>
            </a:r>
            <a:r>
              <a:rPr lang="fr-FR" sz="2400" dirty="0" smtClean="0">
                <a:solidFill>
                  <a:srgbClr val="FF0000"/>
                </a:solidFill>
              </a:rPr>
              <a:t>free </a:t>
            </a:r>
            <a:r>
              <a:rPr lang="fr-FR" sz="2400" dirty="0">
                <a:solidFill>
                  <a:srgbClr val="FF0000"/>
                </a:solidFill>
              </a:rPr>
              <a:t>(gratis and libre) </a:t>
            </a:r>
            <a:r>
              <a:rPr lang="fr-FR" sz="2400" dirty="0" err="1" smtClean="0">
                <a:solidFill>
                  <a:srgbClr val="FF0000"/>
                </a:solidFill>
              </a:rPr>
              <a:t>access</a:t>
            </a:r>
            <a:r>
              <a:rPr lang="fr-FR" sz="2400" dirty="0" smtClean="0">
                <a:solidFill>
                  <a:srgbClr val="FF0000"/>
                </a:solidFill>
              </a:rPr>
              <a:t> to  </a:t>
            </a:r>
            <a:r>
              <a:rPr lang="fr-FR" sz="2400" dirty="0" err="1">
                <a:solidFill>
                  <a:srgbClr val="FF0000"/>
                </a:solidFill>
              </a:rPr>
              <a:t>peer-reviewed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publications</a:t>
            </a:r>
            <a:r>
              <a:rPr lang="fr-FR" sz="2400" dirty="0" smtClean="0"/>
              <a:t> (</a:t>
            </a:r>
            <a:r>
              <a:rPr lang="fr-FR" sz="2400" i="1" dirty="0" smtClean="0"/>
              <a:t>e.g.</a:t>
            </a:r>
            <a:r>
              <a:rPr lang="fr-FR" sz="2400" dirty="0" smtClean="0"/>
              <a:t>,</a:t>
            </a:r>
            <a:r>
              <a:rPr lang="fr-FR" sz="2400" dirty="0"/>
              <a:t> </a:t>
            </a:r>
            <a:r>
              <a:rPr lang="fr-FR" sz="2400" dirty="0" smtClean="0"/>
              <a:t>articles, data, codes, </a:t>
            </a:r>
            <a:r>
              <a:rPr lang="fr-FR" sz="2400" dirty="0" err="1" smtClean="0"/>
              <a:t>videos</a:t>
            </a:r>
            <a:r>
              <a:rPr lang="fr-FR" sz="2400" dirty="0" smtClean="0"/>
              <a:t>)</a:t>
            </a:r>
            <a:endParaRPr lang="fr-FR" sz="2400" dirty="0"/>
          </a:p>
          <a:p>
            <a:pPr algn="ctr"/>
            <a:r>
              <a:rPr lang="fr-FR" sz="2400" dirty="0" err="1">
                <a:solidFill>
                  <a:srgbClr val="FF0000"/>
                </a:solidFill>
              </a:rPr>
              <a:t>w</a:t>
            </a:r>
            <a:r>
              <a:rPr lang="fr-FR" sz="2400" dirty="0" err="1" smtClean="0">
                <a:solidFill>
                  <a:srgbClr val="FF0000"/>
                </a:solidFill>
              </a:rPr>
              <a:t>ithout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researchers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having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>
                <a:solidFill>
                  <a:srgbClr val="FF0000"/>
                </a:solidFill>
              </a:rPr>
              <a:t>to </a:t>
            </a:r>
            <a:r>
              <a:rPr lang="fr-FR" sz="2400" dirty="0" err="1">
                <a:solidFill>
                  <a:srgbClr val="FF0000"/>
                </a:solidFill>
              </a:rPr>
              <a:t>pay</a:t>
            </a:r>
            <a:r>
              <a:rPr lang="fr-FR" sz="2400" dirty="0">
                <a:solidFill>
                  <a:srgbClr val="FF0000"/>
                </a:solidFill>
              </a:rPr>
              <a:t> to </a:t>
            </a:r>
            <a:r>
              <a:rPr lang="fr-FR" sz="2400" dirty="0" err="1">
                <a:solidFill>
                  <a:srgbClr val="FF0000"/>
                </a:solidFill>
              </a:rPr>
              <a:t>publish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their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results</a:t>
            </a:r>
            <a:r>
              <a:rPr lang="fr-FR" sz="2400" dirty="0"/>
              <a:t>.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0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Examples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public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43000" cy="3311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" y="5638800"/>
            <a:ext cx="1356852" cy="914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14500"/>
            <a:ext cx="1811077" cy="3695700"/>
          </a:xfrm>
          <a:prstGeom prst="rect">
            <a:avLst/>
          </a:prstGeom>
        </p:spPr>
      </p:pic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839356" y="2691348"/>
            <a:ext cx="2873052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Created in 1999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 smtClean="0"/>
              <a:t>it publishes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451 journals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n open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ccess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financed by public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agencies from France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(CNRS,  EHESS, BSN, </a:t>
            </a:r>
          </a:p>
          <a:p>
            <a:pPr algn="ctr"/>
            <a:r>
              <a:rPr lang="en-US" sz="2400" dirty="0" smtClean="0"/>
              <a:t>Aix-Marseille and</a:t>
            </a:r>
          </a:p>
          <a:p>
            <a:pPr algn="ctr"/>
            <a:r>
              <a:rPr lang="en-US" sz="2400" dirty="0" smtClean="0"/>
              <a:t>Avignon universities).</a:t>
            </a:r>
          </a:p>
          <a:p>
            <a:pPr algn="ctr"/>
            <a:endParaRPr lang="en-US" sz="2400" dirty="0" smtClean="0">
              <a:solidFill>
                <a:srgbClr val="28C191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" name="Image 26" descr="Sci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219200"/>
            <a:ext cx="2645664" cy="1255776"/>
          </a:xfrm>
          <a:prstGeom prst="rect">
            <a:avLst/>
          </a:prstGeom>
        </p:spPr>
      </p:pic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2286000" y="2668012"/>
            <a:ext cx="268580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Created in 1999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 smtClean="0"/>
              <a:t>it publishes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1249 journals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-US" sz="2400" dirty="0" smtClean="0">
                <a:solidFill>
                  <a:srgbClr val="FF0000"/>
                </a:solidFill>
              </a:rPr>
              <a:t>n open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 smtClean="0">
                <a:solidFill>
                  <a:srgbClr val="FF0000"/>
                </a:solidFill>
              </a:rPr>
              <a:t>ccess</a:t>
            </a:r>
            <a:r>
              <a:rPr lang="en-US" sz="2400" dirty="0" smtClean="0"/>
              <a:t>,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financed by public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agencies from Brazil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(FAPESP, </a:t>
            </a:r>
            <a:r>
              <a:rPr lang="en-US" sz="2400" dirty="0" err="1" smtClean="0"/>
              <a:t>CNPq</a:t>
            </a:r>
            <a:r>
              <a:rPr lang="en-US" sz="2400" dirty="0" smtClean="0"/>
              <a:t>, </a:t>
            </a:r>
          </a:p>
          <a:p>
            <a:pPr algn="ctr"/>
            <a:r>
              <a:rPr lang="en-US" sz="2400" dirty="0" smtClean="0"/>
              <a:t>BIREME) </a:t>
            </a:r>
            <a:r>
              <a:rPr lang="en-US" sz="2400" dirty="0" smtClean="0">
                <a:solidFill>
                  <a:srgbClr val="28C191"/>
                </a:solidFill>
              </a:rPr>
              <a:t>and from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15 other countries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1524000"/>
            <a:ext cx="3352800" cy="8867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5800" y="137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53456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cxnSp>
        <p:nvCxnSpPr>
          <p:cNvPr id="13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insure a smooth transition </a:t>
            </a:r>
            <a:br>
              <a:rPr lang="en-US" dirty="0" smtClean="0"/>
            </a:br>
            <a:r>
              <a:rPr lang="en-US" dirty="0" smtClean="0"/>
              <a:t>from printing on paper</a:t>
            </a:r>
            <a:br>
              <a:rPr lang="en-US" dirty="0" smtClean="0"/>
            </a:br>
            <a:r>
              <a:rPr lang="en-US" dirty="0" smtClean="0"/>
              <a:t>to online publishing?</a:t>
            </a:r>
            <a:endParaRPr lang="en-US" dirty="0"/>
          </a:p>
        </p:txBody>
      </p:sp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Green Open Access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-36512" y="1052736"/>
            <a:ext cx="89289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3366FF"/>
                </a:solidFill>
              </a:rPr>
              <a:t>Today</a:t>
            </a:r>
            <a:r>
              <a:rPr lang="fr-FR" sz="2400" dirty="0" smtClean="0">
                <a:solidFill>
                  <a:srgbClr val="3366FF"/>
                </a:solidFill>
              </a:rPr>
              <a:t>, </a:t>
            </a:r>
            <a:r>
              <a:rPr lang="fr-FR" sz="2400" dirty="0" err="1" smtClean="0">
                <a:solidFill>
                  <a:srgbClr val="0000FF"/>
                </a:solidFill>
              </a:rPr>
              <a:t>publishers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own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journals</a:t>
            </a:r>
            <a:r>
              <a:rPr lang="fr-FR" sz="2400" dirty="0" smtClean="0">
                <a:solidFill>
                  <a:srgbClr val="0000FF"/>
                </a:solidFill>
              </a:rPr>
              <a:t>, </a:t>
            </a:r>
            <a:r>
              <a:rPr lang="fr-FR" sz="2400" dirty="0" err="1" smtClean="0">
                <a:solidFill>
                  <a:srgbClr val="0000FF"/>
                </a:solidFill>
              </a:rPr>
              <a:t>together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with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bibliometry</a:t>
            </a:r>
            <a:r>
              <a:rPr lang="fr-FR" sz="2400" dirty="0" smtClean="0">
                <a:solidFill>
                  <a:srgbClr val="0000FF"/>
                </a:solidFill>
              </a:rPr>
              <a:t> data</a:t>
            </a:r>
            <a:r>
              <a:rPr lang="fr-FR" sz="2400" dirty="0">
                <a:solidFill>
                  <a:srgbClr val="3366FF"/>
                </a:solidFill>
              </a:rPr>
              <a:t>,</a:t>
            </a:r>
            <a:endParaRPr lang="fr-FR" sz="2400" dirty="0" smtClean="0">
              <a:solidFill>
                <a:srgbClr val="3366FF"/>
              </a:solidFill>
            </a:endParaRPr>
          </a:p>
          <a:p>
            <a:pPr algn="ctr"/>
            <a:r>
              <a:rPr lang="fr-FR" sz="2400" dirty="0" err="1" smtClean="0"/>
              <a:t>that</a:t>
            </a:r>
            <a:r>
              <a:rPr lang="fr-FR" sz="2400" dirty="0" smtClean="0"/>
              <a:t> </a:t>
            </a:r>
            <a:r>
              <a:rPr lang="fr-FR" sz="2400" dirty="0" err="1" smtClean="0"/>
              <a:t>they</a:t>
            </a:r>
            <a:r>
              <a:rPr lang="fr-FR" sz="2400" dirty="0" smtClean="0"/>
              <a:t> use as marketing </a:t>
            </a:r>
            <a:r>
              <a:rPr lang="fr-FR" sz="2400" dirty="0" err="1" smtClean="0"/>
              <a:t>tools</a:t>
            </a:r>
            <a:r>
              <a:rPr lang="fr-FR" sz="2400" dirty="0" smtClean="0"/>
              <a:t> to control </a:t>
            </a:r>
            <a:r>
              <a:rPr lang="fr-FR" sz="2400" dirty="0" err="1" smtClean="0"/>
              <a:t>market</a:t>
            </a:r>
            <a:r>
              <a:rPr lang="fr-FR" sz="2400" dirty="0" smtClean="0"/>
              <a:t>,</a:t>
            </a:r>
          </a:p>
          <a:p>
            <a:pPr algn="ctr"/>
            <a:r>
              <a:rPr lang="fr-FR" sz="2400" dirty="0">
                <a:solidFill>
                  <a:srgbClr val="0000FF"/>
                </a:solidFill>
              </a:rPr>
              <a:t>a</a:t>
            </a:r>
            <a:r>
              <a:rPr lang="fr-FR" sz="2400" dirty="0" smtClean="0">
                <a:solidFill>
                  <a:srgbClr val="0000FF"/>
                </a:solidFill>
              </a:rPr>
              <a:t>nd impose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Gold OA to </a:t>
            </a:r>
            <a:r>
              <a:rPr lang="fr-FR" sz="2400" dirty="0" err="1" smtClean="0">
                <a:solidFill>
                  <a:srgbClr val="0000FF"/>
                </a:solidFill>
              </a:rPr>
              <a:t>keep</a:t>
            </a:r>
            <a:r>
              <a:rPr lang="fr-FR" sz="2400" dirty="0" smtClean="0">
                <a:solidFill>
                  <a:srgbClr val="0000FF"/>
                </a:solidFill>
              </a:rPr>
              <a:t> control of </a:t>
            </a:r>
            <a:r>
              <a:rPr lang="fr-FR" sz="2400" dirty="0" err="1" smtClean="0">
                <a:solidFill>
                  <a:srgbClr val="0000FF"/>
                </a:solidFill>
              </a:rPr>
              <a:t>prices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smtClean="0"/>
              <a:t>(</a:t>
            </a:r>
            <a:r>
              <a:rPr lang="fr-FR" sz="2400" i="1" dirty="0" err="1" smtClean="0"/>
              <a:t>e.g</a:t>
            </a:r>
            <a:r>
              <a:rPr lang="fr-FR" sz="2400" i="1" dirty="0" smtClean="0"/>
              <a:t>.</a:t>
            </a:r>
            <a:r>
              <a:rPr lang="fr-FR" sz="2400" dirty="0" smtClean="0"/>
              <a:t>, </a:t>
            </a:r>
            <a:r>
              <a:rPr lang="fr-FR" sz="2400" dirty="0" err="1" smtClean="0"/>
              <a:t>APCs</a:t>
            </a:r>
            <a:r>
              <a:rPr lang="fr-FR" sz="2400" dirty="0" smtClean="0"/>
              <a:t>),  </a:t>
            </a:r>
          </a:p>
          <a:p>
            <a:pPr algn="ctr"/>
            <a:r>
              <a:rPr lang="fr-FR" sz="2400" dirty="0" err="1" smtClean="0"/>
              <a:t>which</a:t>
            </a:r>
            <a:r>
              <a:rPr lang="fr-FR" sz="2400" dirty="0" smtClean="0"/>
              <a:t> </a:t>
            </a:r>
            <a:r>
              <a:rPr lang="fr-FR" sz="2400" dirty="0"/>
              <a:t>leads to the </a:t>
            </a:r>
            <a:r>
              <a:rPr lang="fr-FR" sz="2400" dirty="0" err="1"/>
              <a:t>creation</a:t>
            </a:r>
            <a:r>
              <a:rPr lang="fr-FR" sz="2400" dirty="0"/>
              <a:t> of </a:t>
            </a:r>
            <a:r>
              <a:rPr lang="fr-FR" sz="2400" dirty="0" err="1"/>
              <a:t>predatory</a:t>
            </a:r>
            <a:r>
              <a:rPr lang="fr-FR" sz="2400" dirty="0"/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journals</a:t>
            </a:r>
            <a:r>
              <a:rPr lang="fr-FR" sz="2400" dirty="0" smtClean="0"/>
              <a:t>.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341048" y="2585516"/>
            <a:ext cx="8182498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28C191"/>
                </a:solidFill>
              </a:rPr>
              <a:t>Today</a:t>
            </a:r>
            <a:r>
              <a:rPr lang="fr-FR" sz="2400" dirty="0" smtClean="0">
                <a:solidFill>
                  <a:srgbClr val="28C191"/>
                </a:solidFill>
              </a:rPr>
              <a:t>, </a:t>
            </a:r>
            <a:r>
              <a:rPr lang="fr-FR" sz="2400" dirty="0" err="1" smtClean="0">
                <a:solidFill>
                  <a:srgbClr val="28C191"/>
                </a:solidFill>
              </a:rPr>
              <a:t>researchers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want</a:t>
            </a:r>
            <a:r>
              <a:rPr lang="fr-FR" sz="2400" dirty="0" smtClean="0">
                <a:solidFill>
                  <a:srgbClr val="28C191"/>
                </a:solidFill>
              </a:rPr>
              <a:t> to </a:t>
            </a:r>
            <a:r>
              <a:rPr lang="fr-FR" sz="2400" dirty="0" err="1" smtClean="0">
                <a:solidFill>
                  <a:srgbClr val="28C191"/>
                </a:solidFill>
              </a:rPr>
              <a:t>preserve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journals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useful</a:t>
            </a:r>
            <a:r>
              <a:rPr lang="fr-FR" sz="2400" dirty="0" smtClean="0">
                <a:solidFill>
                  <a:srgbClr val="28C191"/>
                </a:solidFill>
              </a:rPr>
              <a:t> to </a:t>
            </a:r>
            <a:r>
              <a:rPr lang="fr-FR" sz="2400" dirty="0" err="1" smtClean="0">
                <a:solidFill>
                  <a:srgbClr val="28C191"/>
                </a:solidFill>
              </a:rPr>
              <a:t>them</a:t>
            </a:r>
            <a:endParaRPr lang="fr-FR" sz="2400" dirty="0"/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(</a:t>
            </a:r>
            <a:r>
              <a:rPr lang="fr-FR" sz="2400" dirty="0" err="1" smtClean="0">
                <a:solidFill>
                  <a:srgbClr val="000000"/>
                </a:solidFill>
              </a:rPr>
              <a:t>those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having</a:t>
            </a:r>
            <a:r>
              <a:rPr lang="fr-FR" sz="2400" dirty="0" smtClean="0">
                <a:solidFill>
                  <a:srgbClr val="000000"/>
                </a:solidFill>
              </a:rPr>
              <a:t> good </a:t>
            </a:r>
            <a:r>
              <a:rPr lang="fr-FR" sz="2400" dirty="0" err="1" smtClean="0">
                <a:solidFill>
                  <a:srgbClr val="000000"/>
                </a:solidFill>
              </a:rPr>
              <a:t>reputation</a:t>
            </a:r>
            <a:r>
              <a:rPr lang="fr-FR" sz="2400" dirty="0" smtClean="0">
                <a:solidFill>
                  <a:srgbClr val="000000"/>
                </a:solidFill>
              </a:rPr>
              <a:t> and excellent practices),</a:t>
            </a:r>
          </a:p>
          <a:p>
            <a:pPr algn="ctr"/>
            <a:r>
              <a:rPr lang="fr-FR" sz="2400" dirty="0" err="1"/>
              <a:t>t</a:t>
            </a:r>
            <a:r>
              <a:rPr lang="fr-FR" sz="2400" dirty="0" err="1" smtClean="0"/>
              <a:t>herefore</a:t>
            </a:r>
            <a:r>
              <a:rPr lang="fr-FR" sz="2400" dirty="0" smtClean="0"/>
              <a:t> </a:t>
            </a:r>
            <a:r>
              <a:rPr lang="fr-FR" sz="2400" dirty="0" err="1" smtClean="0"/>
              <a:t>they</a:t>
            </a:r>
            <a:r>
              <a:rPr lang="fr-FR" sz="2400" dirty="0" smtClean="0"/>
              <a:t> </a:t>
            </a:r>
            <a:r>
              <a:rPr lang="fr-FR" sz="2400" dirty="0" err="1" smtClean="0"/>
              <a:t>submit</a:t>
            </a:r>
            <a:r>
              <a:rPr lang="fr-FR" sz="2400" dirty="0" smtClean="0"/>
              <a:t> </a:t>
            </a:r>
            <a:r>
              <a:rPr lang="fr-FR" sz="2400" dirty="0" err="1"/>
              <a:t>their</a:t>
            </a:r>
            <a:r>
              <a:rPr lang="fr-FR" sz="2400" dirty="0"/>
              <a:t> </a:t>
            </a:r>
            <a:r>
              <a:rPr lang="fr-FR" sz="2400" dirty="0" smtClean="0"/>
              <a:t>articles to </a:t>
            </a:r>
            <a:r>
              <a:rPr lang="fr-FR" sz="2400" dirty="0" err="1" smtClean="0"/>
              <a:t>those</a:t>
            </a:r>
            <a:r>
              <a:rPr lang="fr-FR" sz="2400" dirty="0" smtClean="0"/>
              <a:t> </a:t>
            </a:r>
            <a:r>
              <a:rPr lang="fr-FR" sz="2400" dirty="0" err="1"/>
              <a:t>they</a:t>
            </a:r>
            <a:r>
              <a:rPr lang="fr-FR" sz="2400" dirty="0"/>
              <a:t> </a:t>
            </a:r>
            <a:r>
              <a:rPr lang="fr-FR" sz="2400" dirty="0" err="1" smtClean="0"/>
              <a:t>prefer</a:t>
            </a:r>
            <a:r>
              <a:rPr lang="fr-FR" sz="2400" dirty="0" smtClean="0"/>
              <a:t>,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and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28C191"/>
                </a:solidFill>
              </a:rPr>
              <a:t>deposit</a:t>
            </a:r>
            <a:r>
              <a:rPr lang="fr-FR" sz="2400" dirty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the « </a:t>
            </a:r>
            <a:r>
              <a:rPr lang="fr-FR" sz="2400" dirty="0" err="1" smtClean="0">
                <a:solidFill>
                  <a:srgbClr val="28C191"/>
                </a:solidFill>
              </a:rPr>
              <a:t>author’s</a:t>
            </a:r>
            <a:r>
              <a:rPr lang="fr-FR" sz="2400" dirty="0" smtClean="0">
                <a:solidFill>
                  <a:srgbClr val="28C191"/>
                </a:solidFill>
              </a:rPr>
              <a:t> version » </a:t>
            </a:r>
            <a:r>
              <a:rPr lang="fr-FR" sz="2400" dirty="0">
                <a:solidFill>
                  <a:srgbClr val="28C191"/>
                </a:solidFill>
              </a:rPr>
              <a:t>in a public open </a:t>
            </a:r>
            <a:r>
              <a:rPr lang="fr-FR" sz="2400" dirty="0" err="1">
                <a:solidFill>
                  <a:srgbClr val="28C191"/>
                </a:solidFill>
              </a:rPr>
              <a:t>repository</a:t>
            </a:r>
            <a:r>
              <a:rPr lang="fr-FR" sz="2400" dirty="0"/>
              <a:t>.</a:t>
            </a:r>
          </a:p>
          <a:p>
            <a:pPr algn="ctr"/>
            <a:endParaRPr lang="fr-FR" sz="2300" dirty="0" smtClean="0">
              <a:solidFill>
                <a:srgbClr val="000000"/>
              </a:solidFill>
            </a:endParaRP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384558" y="4923165"/>
            <a:ext cx="8352928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0" dirty="0" smtClean="0">
                <a:solidFill>
                  <a:srgbClr val="28C191"/>
                </a:solidFill>
              </a:rPr>
              <a:t>  </a:t>
            </a:r>
            <a:r>
              <a:rPr lang="fr-FR" sz="2400" dirty="0" smtClean="0">
                <a:solidFill>
                  <a:srgbClr val="FF0000"/>
                </a:solidFill>
              </a:rPr>
              <a:t>Green OA </a:t>
            </a:r>
            <a:r>
              <a:rPr lang="fr-FR" sz="2400" dirty="0" err="1" smtClean="0">
                <a:solidFill>
                  <a:srgbClr val="FF0000"/>
                </a:solidFill>
              </a:rPr>
              <a:t>is</a:t>
            </a:r>
            <a:r>
              <a:rPr lang="fr-FR" sz="2400" dirty="0" smtClean="0">
                <a:solidFill>
                  <a:srgbClr val="FF0000"/>
                </a:solidFill>
              </a:rPr>
              <a:t> t</a:t>
            </a:r>
            <a:r>
              <a:rPr lang="fr-FR" sz="2400" b="0" dirty="0" smtClean="0">
                <a:solidFill>
                  <a:srgbClr val="FF0000"/>
                </a:solidFill>
              </a:rPr>
              <a:t>he </a:t>
            </a:r>
            <a:r>
              <a:rPr lang="fr-FR" sz="2400" b="0" dirty="0" err="1" smtClean="0">
                <a:solidFill>
                  <a:srgbClr val="FF0000"/>
                </a:solidFill>
              </a:rPr>
              <a:t>wisest</a:t>
            </a:r>
            <a:r>
              <a:rPr lang="fr-FR" sz="2400" b="0" dirty="0" smtClean="0">
                <a:solidFill>
                  <a:srgbClr val="FF0000"/>
                </a:solidFill>
              </a:rPr>
              <a:t> solution </a:t>
            </a:r>
            <a:r>
              <a:rPr lang="fr-FR" sz="2400" dirty="0" smtClean="0">
                <a:solidFill>
                  <a:srgbClr val="000000"/>
                </a:solidFill>
              </a:rPr>
              <a:t>for a </a:t>
            </a:r>
            <a:r>
              <a:rPr lang="fr-FR" sz="2400" dirty="0" err="1" smtClean="0">
                <a:solidFill>
                  <a:srgbClr val="000000"/>
                </a:solidFill>
              </a:rPr>
              <a:t>smooth</a:t>
            </a:r>
            <a:r>
              <a:rPr lang="fr-FR" sz="2400" dirty="0" smtClean="0">
                <a:solidFill>
                  <a:srgbClr val="000000"/>
                </a:solidFill>
              </a:rPr>
              <a:t> transition to OA, </a:t>
            </a:r>
          </a:p>
          <a:p>
            <a:pPr algn="ctr"/>
            <a:r>
              <a:rPr lang="fr-FR" sz="2400" dirty="0" err="1" smtClean="0">
                <a:solidFill>
                  <a:srgbClr val="FF0000"/>
                </a:solidFill>
              </a:rPr>
              <a:t>since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it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preserves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academic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freedom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and </a:t>
            </a:r>
            <a:r>
              <a:rPr lang="fr-FR" sz="2400" dirty="0" err="1" smtClean="0">
                <a:solidFill>
                  <a:srgbClr val="FF0000"/>
                </a:solidFill>
              </a:rPr>
              <a:t>prepare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Diamond</a:t>
            </a:r>
            <a:r>
              <a:rPr lang="fr-FR" sz="2400" dirty="0" smtClean="0">
                <a:solidFill>
                  <a:srgbClr val="FF0000"/>
                </a:solidFill>
              </a:rPr>
              <a:t> OA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  <a:endParaRPr lang="fr-FR" sz="2400" dirty="0">
              <a:solidFill>
                <a:srgbClr val="000000"/>
              </a:solidFill>
            </a:endParaRPr>
          </a:p>
          <a:p>
            <a:pPr algn="ctr"/>
            <a:endParaRPr lang="fr-FR" sz="800" b="0" dirty="0"/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1286750"/>
              </p:ext>
            </p:extLst>
          </p:nvPr>
        </p:nvGraphicFramePr>
        <p:xfrm>
          <a:off x="3779911" y="4221088"/>
          <a:ext cx="1515991" cy="585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" name="Equation" r:id="rId3" imgW="228600" imgH="203200" progId="Equation.3">
                  <p:embed/>
                </p:oleObj>
              </mc:Choice>
              <mc:Fallback>
                <p:oleObj name="Equation" r:id="rId3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1" y="4221088"/>
                        <a:ext cx="1515991" cy="585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14"/>
          <p:cNvSpPr txBox="1"/>
          <p:nvPr/>
        </p:nvSpPr>
        <p:spPr>
          <a:xfrm>
            <a:off x="1901228" y="6165304"/>
            <a:ext cx="483101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152400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, a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boost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Green OA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63800"/>
            <a:ext cx="8839200" cy="3098800"/>
          </a:xfrm>
          <a:prstGeom prst="rect">
            <a:avLst/>
          </a:prstGeom>
        </p:spPr>
      </p:pic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1619672" y="5771135"/>
            <a:ext cx="6028610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‘Spot </a:t>
            </a:r>
            <a:r>
              <a:rPr lang="fr-FR" sz="2300" dirty="0" err="1" smtClean="0">
                <a:solidFill>
                  <a:srgbClr val="28C191"/>
                </a:solidFill>
              </a:rPr>
              <a:t>your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own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paywalled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papers</a:t>
            </a:r>
            <a:r>
              <a:rPr lang="fr-FR" sz="2300" dirty="0" smtClean="0">
                <a:solidFill>
                  <a:srgbClr val="28C191"/>
                </a:solidFill>
              </a:rPr>
              <a:t>. 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Liberate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them</a:t>
            </a:r>
            <a:r>
              <a:rPr lang="fr-FR" sz="2300" dirty="0" smtClean="0">
                <a:solidFill>
                  <a:srgbClr val="28C191"/>
                </a:solidFill>
              </a:rPr>
              <a:t> in one click!’</a:t>
            </a:r>
            <a:endParaRPr lang="fr-FR" sz="2300" b="0" dirty="0">
              <a:solidFill>
                <a:srgbClr val="28C191"/>
              </a:solidFill>
            </a:endParaRPr>
          </a:p>
        </p:txBody>
      </p: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697314" y="1066800"/>
            <a:ext cx="779942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In </a:t>
            </a:r>
            <a:r>
              <a:rPr lang="fr-FR" sz="2300" dirty="0" err="1">
                <a:solidFill>
                  <a:srgbClr val="0000FF"/>
                </a:solidFill>
              </a:rPr>
              <a:t>September</a:t>
            </a:r>
            <a:r>
              <a:rPr lang="fr-FR" sz="2300" dirty="0">
                <a:solidFill>
                  <a:srgbClr val="0000FF"/>
                </a:solidFill>
              </a:rPr>
              <a:t> 2014 Antonin </a:t>
            </a:r>
            <a:r>
              <a:rPr lang="fr-FR" sz="2300" dirty="0" err="1" smtClean="0">
                <a:solidFill>
                  <a:srgbClr val="0000FF"/>
                </a:solidFill>
              </a:rPr>
              <a:t>Delpeuch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r>
              <a:rPr lang="fr-FR" sz="2300" dirty="0" err="1">
                <a:solidFill>
                  <a:srgbClr val="0000FF"/>
                </a:solidFill>
              </a:rPr>
              <a:t>created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r>
              <a:rPr lang="fr-FR" sz="2300" b="1" i="1" dirty="0" smtClean="0">
                <a:solidFill>
                  <a:srgbClr val="0000FF"/>
                </a:solidFill>
                <a:hlinkClick r:id="rId3"/>
              </a:rPr>
              <a:t>http</a:t>
            </a:r>
            <a:r>
              <a:rPr lang="fr-FR" sz="2300" b="1" i="1" dirty="0">
                <a:solidFill>
                  <a:srgbClr val="0000FF"/>
                </a:solidFill>
                <a:hlinkClick r:id="rId3"/>
              </a:rPr>
              <a:t>://</a:t>
            </a:r>
            <a:r>
              <a:rPr lang="fr-FR" sz="2300" b="1" i="1" dirty="0" smtClean="0">
                <a:solidFill>
                  <a:srgbClr val="0000FF"/>
                </a:solidFill>
                <a:hlinkClick r:id="rId3"/>
              </a:rPr>
              <a:t>dissem.in</a:t>
            </a:r>
            <a:r>
              <a:rPr lang="fr-FR" sz="2300" dirty="0" smtClean="0"/>
              <a:t> </a:t>
            </a:r>
          </a:p>
          <a:p>
            <a:pPr algn="ctr"/>
            <a:r>
              <a:rPr lang="fr-FR" sz="2300" dirty="0"/>
              <a:t>(</a:t>
            </a:r>
            <a:r>
              <a:rPr lang="fr-FR" sz="2300" dirty="0" err="1" smtClean="0"/>
              <a:t>he</a:t>
            </a:r>
            <a:r>
              <a:rPr lang="fr-FR" sz="2300" dirty="0" smtClean="0"/>
              <a:t> </a:t>
            </a:r>
            <a:r>
              <a:rPr lang="fr-FR" sz="2300" dirty="0" err="1" smtClean="0"/>
              <a:t>was</a:t>
            </a:r>
            <a:r>
              <a:rPr lang="fr-FR" sz="2300" dirty="0" smtClean="0"/>
              <a:t> </a:t>
            </a:r>
            <a:r>
              <a:rPr lang="fr-FR" sz="2300" dirty="0" err="1" smtClean="0"/>
              <a:t>then</a:t>
            </a:r>
            <a:r>
              <a:rPr lang="fr-FR" sz="2300" dirty="0" smtClean="0"/>
              <a:t> </a:t>
            </a:r>
            <a:r>
              <a:rPr lang="fr-FR" sz="2300" dirty="0" err="1" smtClean="0"/>
              <a:t>student</a:t>
            </a:r>
            <a:r>
              <a:rPr lang="fr-FR" sz="2300" dirty="0" smtClean="0"/>
              <a:t> in computer sciences </a:t>
            </a:r>
            <a:r>
              <a:rPr lang="fr-FR" sz="2300" dirty="0" err="1" smtClean="0"/>
              <a:t>at</a:t>
            </a:r>
            <a:r>
              <a:rPr lang="fr-FR" sz="2300" dirty="0" smtClean="0"/>
              <a:t> ENS Paris),</a:t>
            </a:r>
          </a:p>
          <a:p>
            <a:pPr algn="ctr"/>
            <a:r>
              <a:rPr lang="fr-FR" sz="2300" dirty="0" err="1"/>
              <a:t>w</a:t>
            </a:r>
            <a:r>
              <a:rPr lang="fr-FR" sz="2300" dirty="0" err="1" smtClean="0"/>
              <a:t>hich</a:t>
            </a:r>
            <a:r>
              <a:rPr lang="fr-FR" sz="2300" dirty="0" smtClean="0"/>
              <a:t>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collectively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developed</a:t>
            </a:r>
            <a:r>
              <a:rPr lang="fr-FR" sz="2300" dirty="0" smtClean="0">
                <a:solidFill>
                  <a:srgbClr val="0000FF"/>
                </a:solidFill>
              </a:rPr>
              <a:t> in open source</a:t>
            </a:r>
            <a:r>
              <a:rPr lang="fr-FR" sz="2300" dirty="0" smtClean="0">
                <a:solidFill>
                  <a:srgbClr val="000000"/>
                </a:solidFill>
              </a:rPr>
              <a:t>.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team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CAPSH /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810844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88" y="4797152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789080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666" y="4800600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672512" y="6439108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Pablo </a:t>
            </a:r>
            <a:r>
              <a:rPr lang="fr-FR" sz="2300" dirty="0" err="1" smtClean="0">
                <a:solidFill>
                  <a:srgbClr val="4373AF"/>
                </a:solidFill>
              </a:rPr>
              <a:t>Rauzy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411724"/>
            <a:ext cx="21162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Antoine </a:t>
            </a:r>
            <a:r>
              <a:rPr lang="fr-FR" sz="2300" dirty="0" err="1" smtClean="0">
                <a:solidFill>
                  <a:srgbClr val="4373AF"/>
                </a:solidFill>
              </a:rPr>
              <a:t>Amarilli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79624" y="6411724"/>
            <a:ext cx="16129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Marie Farge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626088" y="6420976"/>
            <a:ext cx="228807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Thomas </a:t>
            </a:r>
            <a:r>
              <a:rPr lang="fr-FR" sz="2300" dirty="0" err="1" smtClean="0">
                <a:solidFill>
                  <a:srgbClr val="4373AF"/>
                </a:solidFill>
              </a:rPr>
              <a:t>Bourgeat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-26192" y="980728"/>
            <a:ext cx="924639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1" i="1" dirty="0" smtClean="0">
                <a:solidFill>
                  <a:srgbClr val="28C191"/>
                </a:solidFill>
              </a:rPr>
              <a:t>http://</a:t>
            </a:r>
            <a:r>
              <a:rPr lang="fr-FR" sz="2300" b="1" i="1" dirty="0" err="1" smtClean="0">
                <a:solidFill>
                  <a:srgbClr val="28C191"/>
                </a:solidFill>
              </a:rPr>
              <a:t>dissem.in</a:t>
            </a:r>
            <a:r>
              <a:rPr lang="fr-FR" sz="2300" b="1" i="1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is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supported</a:t>
            </a:r>
            <a:r>
              <a:rPr lang="fr-FR" sz="2300" dirty="0" smtClean="0">
                <a:solidFill>
                  <a:srgbClr val="28C191"/>
                </a:solidFill>
              </a:rPr>
              <a:t> by the non profit association CAPSH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(</a:t>
            </a:r>
            <a:r>
              <a:rPr lang="fr-FR" sz="2300" dirty="0" err="1" smtClean="0">
                <a:solidFill>
                  <a:srgbClr val="28C191"/>
                </a:solidFill>
              </a:rPr>
              <a:t>Committee</a:t>
            </a:r>
            <a:r>
              <a:rPr lang="fr-FR" sz="2300" dirty="0" smtClean="0">
                <a:solidFill>
                  <a:srgbClr val="28C191"/>
                </a:solidFill>
              </a:rPr>
              <a:t> for the </a:t>
            </a:r>
            <a:r>
              <a:rPr lang="fr-FR" sz="2300" dirty="0" err="1" smtClean="0">
                <a:solidFill>
                  <a:srgbClr val="28C191"/>
                </a:solidFill>
              </a:rPr>
              <a:t>Accessibility</a:t>
            </a:r>
            <a:r>
              <a:rPr lang="fr-FR" sz="2300" dirty="0" smtClean="0">
                <a:solidFill>
                  <a:srgbClr val="28C191"/>
                </a:solidFill>
              </a:rPr>
              <a:t> of Publications in Sciences and </a:t>
            </a:r>
            <a:r>
              <a:rPr lang="fr-FR" sz="2300" dirty="0" err="1" smtClean="0">
                <a:solidFill>
                  <a:srgbClr val="28C191"/>
                </a:solidFill>
              </a:rPr>
              <a:t>Humanities</a:t>
            </a:r>
            <a:r>
              <a:rPr lang="fr-FR" sz="2300" dirty="0" smtClean="0">
                <a:solidFill>
                  <a:srgbClr val="28C191"/>
                </a:solidFill>
              </a:rPr>
              <a:t>) </a:t>
            </a:r>
          </a:p>
          <a:p>
            <a:pPr algn="ctr"/>
            <a:r>
              <a:rPr lang="fr-FR" sz="2300" dirty="0" err="1" smtClean="0"/>
              <a:t>created</a:t>
            </a:r>
            <a:r>
              <a:rPr lang="fr-FR" sz="2300" dirty="0" smtClean="0"/>
              <a:t> on </a:t>
            </a:r>
            <a:r>
              <a:rPr lang="fr-FR" sz="2300" i="1" dirty="0" err="1" smtClean="0"/>
              <a:t>September</a:t>
            </a:r>
            <a:r>
              <a:rPr lang="fr-FR" sz="2300" i="1" dirty="0" smtClean="0"/>
              <a:t> 5</a:t>
            </a:r>
            <a:r>
              <a:rPr lang="fr-FR" sz="2300" i="1" baseline="30000" dirty="0" smtClean="0"/>
              <a:t>th</a:t>
            </a:r>
            <a:r>
              <a:rPr lang="fr-FR" sz="2300" i="1" dirty="0" smtClean="0"/>
              <a:t> 2015 </a:t>
            </a:r>
            <a:r>
              <a:rPr lang="fr-FR" sz="2300" dirty="0" smtClean="0"/>
              <a:t>by :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4324350"/>
            <a:ext cx="5715000" cy="400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66384" y="4149080"/>
            <a:ext cx="10899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3B679D"/>
                </a:solidFill>
              </a:rPr>
              <a:t>2016</a:t>
            </a:r>
            <a:endParaRPr lang="en-US" sz="3400" b="1" dirty="0">
              <a:solidFill>
                <a:srgbClr val="3B679D"/>
              </a:solidFill>
            </a:endParaRPr>
          </a:p>
        </p:txBody>
      </p:sp>
      <p:pic>
        <p:nvPicPr>
          <p:cNvPr id="23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154288"/>
            <a:ext cx="1264596" cy="914400"/>
          </a:xfrm>
          <a:prstGeom prst="rect">
            <a:avLst/>
          </a:prstGeom>
        </p:spPr>
      </p:pic>
      <p:pic>
        <p:nvPicPr>
          <p:cNvPr id="24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2273796"/>
            <a:ext cx="2070100" cy="2019300"/>
          </a:xfrm>
          <a:prstGeom prst="rect">
            <a:avLst/>
          </a:prstGeom>
        </p:spPr>
      </p:pic>
      <p:pic>
        <p:nvPicPr>
          <p:cNvPr id="28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64" y="2362200"/>
            <a:ext cx="3136900" cy="1066800"/>
          </a:xfrm>
          <a:prstGeom prst="rect">
            <a:avLst/>
          </a:prstGeom>
        </p:spPr>
      </p:pic>
      <p:pic>
        <p:nvPicPr>
          <p:cNvPr id="32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9600" y="2392288"/>
            <a:ext cx="2692400" cy="578532"/>
          </a:xfrm>
          <a:prstGeom prst="rect">
            <a:avLst/>
          </a:prstGeom>
        </p:spPr>
      </p:pic>
      <p:sp>
        <p:nvSpPr>
          <p:cNvPr id="33" name="ZoneTexte 30"/>
          <p:cNvSpPr txBox="1"/>
          <p:nvPr/>
        </p:nvSpPr>
        <p:spPr>
          <a:xfrm>
            <a:off x="-324544" y="3429000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 Creator and main</a:t>
            </a:r>
            <a:r>
              <a:rPr lang="fr-FR" sz="2300" b="1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developer</a:t>
            </a:r>
            <a:r>
              <a:rPr lang="fr-FR" sz="23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o</a:t>
            </a:r>
            <a:r>
              <a:rPr lang="fr-FR" sz="2300" dirty="0" smtClean="0">
                <a:solidFill>
                  <a:srgbClr val="FF0000"/>
                </a:solidFill>
              </a:rPr>
              <a:t>f the </a:t>
            </a:r>
            <a:r>
              <a:rPr lang="fr-FR" sz="2300" dirty="0" err="1" smtClean="0">
                <a:solidFill>
                  <a:srgbClr val="FF0000"/>
                </a:solidFill>
              </a:rPr>
              <a:t>platform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Dissemin</a:t>
            </a:r>
            <a:endParaRPr lang="fr-FR" sz="2300" i="1" dirty="0" smtClean="0">
              <a:solidFill>
                <a:srgbClr val="FF0000"/>
              </a:solidFill>
            </a:endParaRPr>
          </a:p>
        </p:txBody>
      </p:sp>
      <p:pic>
        <p:nvPicPr>
          <p:cNvPr id="34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306688"/>
            <a:ext cx="1264596" cy="914400"/>
          </a:xfrm>
          <a:prstGeom prst="rect">
            <a:avLst/>
          </a:prstGeom>
        </p:spPr>
      </p:pic>
      <p:cxnSp>
        <p:nvCxnSpPr>
          <p:cNvPr id="43" name="直線コネクタ 14"/>
          <p:cNvCxnSpPr>
            <a:cxnSpLocks noChangeShapeType="1"/>
          </p:cNvCxnSpPr>
          <p:nvPr/>
        </p:nvCxnSpPr>
        <p:spPr bwMode="auto">
          <a:xfrm>
            <a:off x="35496" y="2204864"/>
            <a:ext cx="9144000" cy="0"/>
          </a:xfrm>
          <a:prstGeom prst="line">
            <a:avLst/>
          </a:prstGeom>
          <a:noFill/>
          <a:ln w="3175" cmpd="sng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4" name="直線コネクタ 14"/>
          <p:cNvCxnSpPr>
            <a:cxnSpLocks noChangeShapeType="1"/>
          </p:cNvCxnSpPr>
          <p:nvPr/>
        </p:nvCxnSpPr>
        <p:spPr bwMode="auto">
          <a:xfrm>
            <a:off x="35496" y="4725144"/>
            <a:ext cx="9144000" cy="0"/>
          </a:xfrm>
          <a:prstGeom prst="line">
            <a:avLst/>
          </a:prstGeom>
          <a:noFill/>
          <a:ln w="3175" cmpd="sng">
            <a:solidFill>
              <a:schemeClr val="tx1"/>
            </a:solidFill>
            <a:round/>
            <a:headEnd/>
            <a:tailEnd/>
          </a:ln>
        </p:spPr>
      </p:cxnSp>
      <p:pic>
        <p:nvPicPr>
          <p:cNvPr id="45" name="Picture 44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4365104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9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lists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the articles of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any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researcher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</a:t>
            </a: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11" y="1043608"/>
            <a:ext cx="8304845" cy="5841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0072" y="5097378"/>
            <a:ext cx="33123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Crawle</a:t>
            </a:r>
            <a:r>
              <a:rPr lang="en-US" sz="2000" dirty="0" smtClean="0">
                <a:solidFill>
                  <a:srgbClr val="28C191"/>
                </a:solidFill>
              </a:rPr>
              <a:t> among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About 100 millions </a:t>
            </a:r>
            <a:r>
              <a:rPr lang="en-US" sz="2000" dirty="0" err="1" smtClean="0">
                <a:solidFill>
                  <a:srgbClr val="28C191"/>
                </a:solidFill>
              </a:rPr>
              <a:t>d’articles</a:t>
            </a:r>
            <a:endParaRPr lang="en-US" sz="2000" dirty="0" smtClean="0">
              <a:solidFill>
                <a:srgbClr val="28C191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0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640" y="1700808"/>
            <a:ext cx="1967080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Papers already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 open access can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be downloaded 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Example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279" y="980728"/>
            <a:ext cx="1977449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Papers not yet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in open access can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be deposited 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192232"/>
            <a:ext cx="4267200" cy="540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1" y="1144961"/>
            <a:ext cx="3425893" cy="35081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-72008" y="494116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dirty="0" err="1">
                <a:latin typeface="Calibri"/>
                <a:cs typeface="Calibri"/>
              </a:rPr>
              <a:t>She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dirty="0" err="1">
                <a:latin typeface="Calibri"/>
                <a:cs typeface="Calibri"/>
              </a:rPr>
              <a:t>was</a:t>
            </a:r>
            <a:r>
              <a:rPr lang="fr-FR" sz="2000" dirty="0"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28C191"/>
                </a:solidFill>
                <a:latin typeface="Calibri"/>
                <a:cs typeface="Calibri"/>
              </a:rPr>
              <a:t>professor</a:t>
            </a: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 of </a:t>
            </a:r>
            <a:r>
              <a:rPr lang="fr-FR" sz="2000" dirty="0" err="1">
                <a:solidFill>
                  <a:srgbClr val="28C191"/>
                </a:solidFill>
                <a:latin typeface="Calibri"/>
                <a:cs typeface="Calibri"/>
              </a:rPr>
              <a:t>political</a:t>
            </a:r>
            <a:r>
              <a:rPr lang="fr-FR" sz="2000" dirty="0">
                <a:solidFill>
                  <a:srgbClr val="28C191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science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>
                <a:latin typeface="Calibri"/>
                <a:cs typeface="Calibri"/>
              </a:rPr>
              <a:t>at</a:t>
            </a:r>
            <a:r>
              <a:rPr lang="fr-FR" sz="2000" dirty="0">
                <a:latin typeface="Calibri"/>
                <a:cs typeface="Calibri"/>
              </a:rPr>
              <a:t> Indiana </a:t>
            </a:r>
            <a:r>
              <a:rPr lang="fr-FR" sz="2000" dirty="0" err="1">
                <a:latin typeface="Calibri"/>
                <a:cs typeface="Calibri"/>
              </a:rPr>
              <a:t>University</a:t>
            </a:r>
            <a:r>
              <a:rPr lang="fr-FR" sz="2000" dirty="0">
                <a:latin typeface="Calibri"/>
                <a:cs typeface="Calibri"/>
              </a:rPr>
              <a:t> (USA) </a:t>
            </a:r>
            <a:endParaRPr lang="fr-FR" sz="2000" dirty="0" smtClean="0">
              <a:latin typeface="Calibri"/>
              <a:cs typeface="Calibri"/>
            </a:endParaRPr>
          </a:p>
          <a:p>
            <a:pPr algn="ctr"/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and 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the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only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woman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who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has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ever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received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the </a:t>
            </a:r>
          </a:p>
          <a:p>
            <a:pPr algn="ctr"/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Nobel </a:t>
            </a:r>
            <a:r>
              <a:rPr lang="fr-FR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prize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in </a:t>
            </a:r>
            <a:r>
              <a:rPr lang="fr-FR" sz="2000" dirty="0" err="1">
                <a:solidFill>
                  <a:srgbClr val="0000FF"/>
                </a:solidFill>
                <a:latin typeface="Calibri"/>
                <a:cs typeface="Calibri"/>
              </a:rPr>
              <a:t>economic</a:t>
            </a:r>
            <a:r>
              <a:rPr lang="fr-FR" sz="2000" dirty="0">
                <a:solidFill>
                  <a:srgbClr val="0000FF"/>
                </a:solidFill>
                <a:latin typeface="Calibri"/>
                <a:cs typeface="Calibri"/>
              </a:rPr>
              <a:t> sciences</a:t>
            </a:r>
            <a:r>
              <a:rPr lang="fr-FR" sz="2000" dirty="0">
                <a:latin typeface="Calibri"/>
                <a:cs typeface="Calibri"/>
              </a:rPr>
              <a:t>.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4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6-06-07 at 16.49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09" y="0"/>
            <a:ext cx="78599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5821" y="3402865"/>
            <a:ext cx="1781332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For each article</a:t>
            </a:r>
          </a:p>
          <a:p>
            <a:pPr algn="ctr"/>
            <a:r>
              <a:rPr lang="en-US" i="1" dirty="0" err="1" smtClean="0">
                <a:solidFill>
                  <a:srgbClr val="FF0000"/>
                </a:solidFill>
              </a:rPr>
              <a:t>Dissemin</a:t>
            </a:r>
            <a:r>
              <a:rPr lang="en-US" dirty="0" smtClean="0">
                <a:solidFill>
                  <a:srgbClr val="FF0000"/>
                </a:solidFill>
              </a:rPr>
              <a:t> checks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f the publisher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llows to deposit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the paper, and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which version.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0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deposit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an article via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Image 3" descr="U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2776"/>
            <a:ext cx="7543800" cy="5710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944" y="1052736"/>
            <a:ext cx="78034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8C191"/>
                </a:solidFill>
              </a:rPr>
              <a:t>Authors should register and identify themselves to be able to deposit their article.</a:t>
            </a:r>
            <a:endParaRPr lang="en-US" dirty="0">
              <a:solidFill>
                <a:srgbClr val="28C191"/>
              </a:solidFill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0"/>
            <a:ext cx="827532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28524" y="3505200"/>
            <a:ext cx="123614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First click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choose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he version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deposit</a:t>
            </a:r>
            <a:endParaRPr lang="fr-FR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5890324" y="3886199"/>
            <a:ext cx="838200" cy="30479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07 at 16.49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95250"/>
            <a:ext cx="9017000" cy="6667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732240" y="3861048"/>
            <a:ext cx="132600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FF0000"/>
                  </a:solidFill>
                </a:ln>
              </a:rPr>
              <a:t>Second click</a:t>
            </a:r>
          </a:p>
          <a:p>
            <a:pPr algn="ctr"/>
            <a:r>
              <a:rPr lang="fr-FR" dirty="0">
                <a:ln>
                  <a:solidFill>
                    <a:srgbClr val="FF0000"/>
                  </a:solidFill>
                </a:ln>
              </a:rPr>
              <a:t>t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 </a:t>
            </a:r>
            <a:r>
              <a:rPr lang="fr-FR" dirty="0" err="1" smtClean="0">
                <a:ln>
                  <a:solidFill>
                    <a:srgbClr val="FF0000"/>
                  </a:solidFill>
                </a:ln>
              </a:rPr>
              <a:t>deposit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  <a:p>
            <a:pPr algn="ctr"/>
            <a:r>
              <a:rPr lang="fr-FR" dirty="0">
                <a:ln>
                  <a:solidFill>
                    <a:srgbClr val="FF0000"/>
                  </a:solidFill>
                </a:ln>
              </a:rPr>
              <a:t>i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n </a:t>
            </a:r>
            <a:r>
              <a:rPr lang="fr-FR" i="1" dirty="0" err="1" smtClean="0">
                <a:ln>
                  <a:solidFill>
                    <a:srgbClr val="FF0000"/>
                  </a:solidFill>
                </a:ln>
              </a:rPr>
              <a:t>Zenodo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H="1">
            <a:off x="3855596" y="4363363"/>
            <a:ext cx="2876644" cy="742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0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6-06-07 at 16.51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2" y="0"/>
            <a:ext cx="70779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4541" y="2996952"/>
            <a:ext cx="2841955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Anyone can now download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your article for free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rom </a:t>
            </a:r>
            <a:r>
              <a:rPr lang="en-US" b="1" i="1" dirty="0" err="1" smtClean="0">
                <a:solidFill>
                  <a:srgbClr val="FF0000"/>
                </a:solidFill>
              </a:rPr>
              <a:t>Zenodo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he open repository of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CERN</a:t>
            </a:r>
            <a:r>
              <a:rPr lang="en-US" b="1" dirty="0" smtClean="0">
                <a:solidFill>
                  <a:srgbClr val="FF0000"/>
                </a:solidFill>
              </a:rPr>
              <a:t> that is funded by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i="1" dirty="0" smtClean="0">
                <a:solidFill>
                  <a:srgbClr val="FF0000"/>
                </a:solidFill>
              </a:rPr>
              <a:t>European Commission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s part of the network</a:t>
            </a:r>
          </a:p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OpenAIRE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6288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07 at 16.52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766"/>
            <a:ext cx="9144000" cy="583561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article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now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in open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access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7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source of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free on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GitHub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78041"/>
            <a:ext cx="9144000" cy="6023367"/>
          </a:xfrm>
          <a:prstGeom prst="rect">
            <a:avLst/>
          </a:prstGeom>
        </p:spPr>
      </p:pic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2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Espace réservé du contenu 3" descr="Screen Shot 2016-06-07 at 16.54.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112" y="1066964"/>
            <a:ext cx="6948264" cy="4620175"/>
          </a:xfrm>
        </p:spPr>
      </p:pic>
      <p:sp>
        <p:nvSpPr>
          <p:cNvPr id="7" name="ZoneTexte 6"/>
          <p:cNvSpPr txBox="1"/>
          <p:nvPr/>
        </p:nvSpPr>
        <p:spPr>
          <a:xfrm>
            <a:off x="2778217" y="5507940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Antonin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080713" y="5517232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Ryan</a:t>
            </a:r>
            <a:endParaRPr lang="fr-F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59432" y="-152400"/>
            <a:ext cx="91679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follow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the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development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214514" y="5949280"/>
            <a:ext cx="8700886" cy="446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>
                <a:latin typeface="Calibri"/>
              </a:rPr>
              <a:t>  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>
                <a:solidFill>
                  <a:srgbClr val="0000FF"/>
                </a:solidFill>
              </a:rPr>
              <a:t>You are </a:t>
            </a:r>
            <a:r>
              <a:rPr lang="fr-FR" sz="2300" dirty="0" err="1">
                <a:solidFill>
                  <a:srgbClr val="0000FF"/>
                </a:solidFill>
              </a:rPr>
              <a:t>also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r>
              <a:rPr lang="fr-FR" sz="2300" dirty="0" err="1">
                <a:solidFill>
                  <a:srgbClr val="0000FF"/>
                </a:solidFill>
              </a:rPr>
              <a:t>welcome</a:t>
            </a:r>
            <a:r>
              <a:rPr lang="fr-FR" sz="2300" dirty="0">
                <a:solidFill>
                  <a:srgbClr val="0000FF"/>
                </a:solidFill>
              </a:rPr>
              <a:t> to </a:t>
            </a:r>
            <a:r>
              <a:rPr lang="fr-FR" sz="2300" dirty="0" err="1">
                <a:solidFill>
                  <a:srgbClr val="0000FF"/>
                </a:solidFill>
              </a:rPr>
              <a:t>participate</a:t>
            </a:r>
            <a:r>
              <a:rPr lang="fr-FR" sz="2300" dirty="0">
                <a:solidFill>
                  <a:srgbClr val="0000FF"/>
                </a:solidFill>
              </a:rPr>
              <a:t> to </a:t>
            </a:r>
            <a:r>
              <a:rPr lang="fr-FR" sz="2300" dirty="0" err="1">
                <a:solidFill>
                  <a:srgbClr val="0000FF"/>
                </a:solidFill>
              </a:rPr>
              <a:t>its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r>
              <a:rPr lang="fr-FR" sz="2300" dirty="0" err="1">
                <a:solidFill>
                  <a:srgbClr val="0000FF"/>
                </a:solidFill>
              </a:rPr>
              <a:t>development</a:t>
            </a:r>
            <a:r>
              <a:rPr lang="fr-FR" sz="2300" dirty="0">
                <a:solidFill>
                  <a:srgbClr val="0000FF"/>
                </a:solidFill>
              </a:rPr>
              <a:t> in </a:t>
            </a:r>
            <a:r>
              <a:rPr lang="fr-FR" sz="2300" i="1" dirty="0">
                <a:solidFill>
                  <a:srgbClr val="0000FF"/>
                </a:solidFill>
              </a:rPr>
              <a:t>Python</a:t>
            </a:r>
            <a:r>
              <a:rPr lang="fr-FR" sz="2300" dirty="0">
                <a:solidFill>
                  <a:srgbClr val="0000FF"/>
                </a:solidFill>
              </a:rPr>
              <a:t> !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06922"/>
            <a:ext cx="9144000" cy="41387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81200" y="6444044"/>
            <a:ext cx="563868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http://dissem.in/institution/1/</a:t>
            </a:r>
          </a:p>
          <a:p>
            <a:pPr algn="ctr"/>
            <a:endParaRPr lang="fr-FR" i="1" dirty="0" smtClean="0">
              <a:latin typeface="Time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52536" y="-152400"/>
            <a:ext cx="96719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list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the articles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from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an institution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323528" y="1124744"/>
            <a:ext cx="841438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With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</a:rPr>
              <a:t>Dissemin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you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can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generate</a:t>
            </a:r>
            <a:r>
              <a:rPr lang="fr-FR" sz="2300" dirty="0" smtClean="0">
                <a:solidFill>
                  <a:srgbClr val="28C191"/>
                </a:solidFill>
              </a:rPr>
              <a:t> the </a:t>
            </a:r>
            <a:r>
              <a:rPr lang="fr-FR" sz="2300" dirty="0" err="1" smtClean="0">
                <a:solidFill>
                  <a:srgbClr val="28C191"/>
                </a:solidFill>
              </a:rPr>
              <a:t>list</a:t>
            </a:r>
            <a:r>
              <a:rPr lang="fr-FR" sz="2300" dirty="0" smtClean="0">
                <a:solidFill>
                  <a:srgbClr val="28C191"/>
                </a:solidFill>
              </a:rPr>
              <a:t> of the </a:t>
            </a:r>
            <a:r>
              <a:rPr lang="fr-FR" sz="2300" dirty="0" err="1" smtClean="0">
                <a:solidFill>
                  <a:srgbClr val="28C191"/>
                </a:solidFill>
              </a:rPr>
              <a:t>scholarly</a:t>
            </a:r>
            <a:r>
              <a:rPr lang="fr-FR" sz="2300" dirty="0" smtClean="0">
                <a:solidFill>
                  <a:srgbClr val="28C191"/>
                </a:solidFill>
              </a:rPr>
              <a:t> articles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published</a:t>
            </a:r>
            <a:r>
              <a:rPr lang="fr-FR" sz="2300" dirty="0" smtClean="0">
                <a:solidFill>
                  <a:srgbClr val="28C191"/>
                </a:solidFill>
              </a:rPr>
              <a:t> by the </a:t>
            </a:r>
            <a:r>
              <a:rPr lang="fr-FR" sz="2300" dirty="0" err="1" smtClean="0">
                <a:solidFill>
                  <a:srgbClr val="28C191"/>
                </a:solidFill>
              </a:rPr>
              <a:t>researchers</a:t>
            </a:r>
            <a:r>
              <a:rPr lang="fr-FR" sz="2300" dirty="0" smtClean="0">
                <a:solidFill>
                  <a:srgbClr val="28C191"/>
                </a:solidFill>
              </a:rPr>
              <a:t> of an institution and </a:t>
            </a:r>
            <a:r>
              <a:rPr lang="fr-FR" sz="2300" dirty="0" err="1" smtClean="0">
                <a:solidFill>
                  <a:srgbClr val="28C191"/>
                </a:solidFill>
              </a:rPr>
              <a:t>get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some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statistics</a:t>
            </a:r>
            <a:r>
              <a:rPr lang="fr-FR" sz="2300" dirty="0" smtClean="0">
                <a:solidFill>
                  <a:srgbClr val="28C191"/>
                </a:solidFill>
              </a:rPr>
              <a:t>.  </a:t>
            </a: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</a:rPr>
              <a:t>Here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</a:rPr>
              <a:t>is</a:t>
            </a:r>
            <a:r>
              <a:rPr lang="fr-FR" sz="2300" dirty="0" smtClean="0">
                <a:solidFill>
                  <a:srgbClr val="3366FF"/>
                </a:solidFill>
              </a:rPr>
              <a:t> the </a:t>
            </a:r>
            <a:r>
              <a:rPr lang="fr-FR" sz="2300" dirty="0" err="1">
                <a:solidFill>
                  <a:srgbClr val="3366FF"/>
                </a:solidFill>
              </a:rPr>
              <a:t>e</a:t>
            </a:r>
            <a:r>
              <a:rPr lang="fr-FR" sz="2300" dirty="0" err="1" smtClean="0">
                <a:solidFill>
                  <a:srgbClr val="3366FF"/>
                </a:solidFill>
              </a:rPr>
              <a:t>xample</a:t>
            </a:r>
            <a:r>
              <a:rPr lang="fr-FR" sz="2300" dirty="0" smtClean="0">
                <a:solidFill>
                  <a:srgbClr val="3366FF"/>
                </a:solidFill>
              </a:rPr>
              <a:t> of Ecole Normale Supérieure Paris :</a:t>
            </a:r>
            <a:endParaRPr lang="fr-FR" sz="2300" dirty="0">
              <a:solidFill>
                <a:srgbClr val="3366FF"/>
              </a:solidFill>
            </a:endParaRPr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1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6-07 at 17.28.0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289"/>
            <a:ext cx="7543800" cy="6853095"/>
          </a:xfrm>
        </p:spPr>
      </p:pic>
      <p:sp>
        <p:nvSpPr>
          <p:cNvPr id="5" name="ZoneTexte 4"/>
          <p:cNvSpPr txBox="1"/>
          <p:nvPr/>
        </p:nvSpPr>
        <p:spPr>
          <a:xfrm>
            <a:off x="5562600" y="3212976"/>
            <a:ext cx="327648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http://dissem.in/institution/1/</a:t>
            </a:r>
          </a:p>
          <a:p>
            <a:pPr algn="ctr"/>
            <a:endParaRPr lang="fr-FR" i="1" dirty="0" smtClean="0">
              <a:latin typeface="Times"/>
            </a:endParaRPr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0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What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for?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759852" y="1340768"/>
            <a:ext cx="766419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>
                <a:solidFill>
                  <a:srgbClr val="28C191"/>
                </a:solidFill>
                <a:latin typeface="Calibri"/>
              </a:rPr>
              <a:t>R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esearch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is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 collaborative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endeavour</a:t>
            </a:r>
            <a:r>
              <a:rPr lang="fr-FR" sz="2300" dirty="0" smtClean="0">
                <a:latin typeface="Calibri"/>
              </a:rPr>
              <a:t>, in </a:t>
            </a:r>
            <a:r>
              <a:rPr lang="fr-FR" sz="2300" dirty="0" err="1" smtClean="0">
                <a:latin typeface="Calibri"/>
              </a:rPr>
              <a:t>both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space</a:t>
            </a:r>
            <a:r>
              <a:rPr lang="fr-FR" sz="2300" dirty="0" smtClean="0">
                <a:latin typeface="Calibri"/>
              </a:rPr>
              <a:t> and time, 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that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advances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through</a:t>
            </a:r>
            <a:r>
              <a:rPr lang="fr-FR" sz="2300" dirty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discussions, </a:t>
            </a:r>
            <a:r>
              <a:rPr lang="fr-FR" sz="2300" dirty="0" err="1" smtClean="0">
                <a:latin typeface="Calibri"/>
              </a:rPr>
              <a:t>seminars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conferences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>
                <a:latin typeface="Calibri"/>
              </a:rPr>
              <a:t>a</a:t>
            </a:r>
            <a:r>
              <a:rPr lang="fr-FR" sz="2300" dirty="0" smtClean="0">
                <a:latin typeface="Calibri"/>
              </a:rPr>
              <a:t>nd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the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publication of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peer-reviewed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articles</a:t>
            </a:r>
            <a:r>
              <a:rPr lang="fr-FR" sz="2300" dirty="0" smtClean="0">
                <a:latin typeface="Calibri"/>
              </a:rPr>
              <a:t>.</a:t>
            </a: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329232" y="2852936"/>
            <a:ext cx="8275216" cy="1277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>
                <a:latin typeface="Calibri"/>
              </a:rPr>
              <a:t>  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Publishing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means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making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research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outputs  </a:t>
            </a:r>
            <a:r>
              <a:rPr lang="fr-FR" sz="2300" dirty="0" err="1" smtClean="0">
                <a:solidFill>
                  <a:srgbClr val="0000FF"/>
                </a:solidFill>
              </a:rPr>
              <a:t>publicly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available</a:t>
            </a:r>
            <a:r>
              <a:rPr lang="fr-FR" sz="2300" dirty="0" smtClean="0">
                <a:solidFill>
                  <a:srgbClr val="0000FF"/>
                </a:solidFill>
              </a:rPr>
              <a:t>. </a:t>
            </a:r>
          </a:p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Peer </a:t>
            </a:r>
            <a:r>
              <a:rPr lang="fr-FR" sz="2300" dirty="0" err="1" smtClean="0">
                <a:solidFill>
                  <a:srgbClr val="0000FF"/>
                </a:solidFill>
              </a:rPr>
              <a:t>reviewing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means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checking</a:t>
            </a:r>
            <a:r>
              <a:rPr lang="fr-FR" sz="2300" dirty="0" smtClean="0">
                <a:solidFill>
                  <a:srgbClr val="0000FF"/>
                </a:solidFill>
              </a:rPr>
              <a:t> the content of articles by </a:t>
            </a:r>
            <a:r>
              <a:rPr lang="fr-FR" sz="2300" dirty="0" err="1" smtClean="0">
                <a:solidFill>
                  <a:srgbClr val="0000FF"/>
                </a:solidFill>
              </a:rPr>
              <a:t>peers</a:t>
            </a:r>
            <a:r>
              <a:rPr lang="fr-FR" sz="2300" i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fr-FR" sz="2300" dirty="0" smtClean="0"/>
              <a:t>(to </a:t>
            </a:r>
            <a:r>
              <a:rPr lang="fr-FR" sz="2300" dirty="0" err="1"/>
              <a:t>find</a:t>
            </a:r>
            <a:r>
              <a:rPr lang="fr-FR" sz="2300" dirty="0"/>
              <a:t> </a:t>
            </a:r>
            <a:r>
              <a:rPr lang="fr-FR" sz="2300" dirty="0" err="1" smtClean="0"/>
              <a:t>errors</a:t>
            </a:r>
            <a:r>
              <a:rPr lang="fr-FR" sz="2300" dirty="0" smtClean="0"/>
              <a:t>, </a:t>
            </a:r>
            <a:r>
              <a:rPr lang="fr-FR" sz="2300" dirty="0" err="1"/>
              <a:t>assess</a:t>
            </a:r>
            <a:r>
              <a:rPr lang="fr-FR" sz="2300" dirty="0"/>
              <a:t> </a:t>
            </a:r>
            <a:r>
              <a:rPr lang="fr-FR" sz="2300" dirty="0" err="1" smtClean="0"/>
              <a:t>results</a:t>
            </a:r>
            <a:r>
              <a:rPr lang="fr-FR" sz="2300" dirty="0" smtClean="0"/>
              <a:t>’ </a:t>
            </a:r>
            <a:r>
              <a:rPr lang="fr-FR" sz="2300" dirty="0" err="1" smtClean="0"/>
              <a:t>originality</a:t>
            </a:r>
            <a:r>
              <a:rPr lang="fr-FR" sz="2300" dirty="0" smtClean="0"/>
              <a:t> and </a:t>
            </a:r>
            <a:r>
              <a:rPr lang="fr-FR" sz="2300" dirty="0" err="1" smtClean="0"/>
              <a:t>improve</a:t>
            </a:r>
            <a:r>
              <a:rPr lang="fr-FR" sz="2300" dirty="0" smtClean="0"/>
              <a:t> </a:t>
            </a:r>
            <a:r>
              <a:rPr lang="fr-FR" sz="2300" dirty="0" err="1" smtClean="0"/>
              <a:t>presentation</a:t>
            </a:r>
            <a:r>
              <a:rPr lang="fr-FR" sz="2300" dirty="0" smtClean="0"/>
              <a:t>).</a:t>
            </a:r>
          </a:p>
          <a:p>
            <a:pPr algn="ctr"/>
            <a:endParaRPr lang="fr-FR" sz="800" dirty="0" smtClean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968710"/>
              </p:ext>
            </p:extLst>
          </p:nvPr>
        </p:nvGraphicFramePr>
        <p:xfrm>
          <a:off x="4067944" y="4725144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9" name="Equation" r:id="rId3" imgW="228600" imgH="203200" progId="Equation.3">
                  <p:embed/>
                </p:oleObj>
              </mc:Choice>
              <mc:Fallback>
                <p:oleObj name="Equation" r:id="rId3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4725144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9600" y="5157192"/>
            <a:ext cx="7848600" cy="149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300" dirty="0" smtClean="0">
                <a:solidFill>
                  <a:srgbClr val="FF0000"/>
                </a:solidFill>
                <a:latin typeface="Calibri"/>
              </a:rPr>
              <a:t>Peer-reviewing and publishing</a:t>
            </a:r>
            <a:r>
              <a:rPr lang="en-US" sz="2300" b="0" dirty="0" smtClean="0">
                <a:solidFill>
                  <a:srgbClr val="FF0000"/>
                </a:solidFill>
                <a:latin typeface="Calibri"/>
              </a:rPr>
              <a:t> guarantee</a:t>
            </a:r>
          </a:p>
          <a:p>
            <a:pPr algn="ctr"/>
            <a:r>
              <a:rPr lang="en-US" sz="2300" dirty="0" smtClean="0">
                <a:solidFill>
                  <a:srgbClr val="FF0000"/>
                </a:solidFill>
                <a:latin typeface="Calibri"/>
              </a:rPr>
              <a:t>validation, reproduction, transmission and conservation</a:t>
            </a:r>
          </a:p>
          <a:p>
            <a:pPr algn="ctr"/>
            <a:r>
              <a:rPr lang="en-US" sz="2300" dirty="0">
                <a:solidFill>
                  <a:srgbClr val="FF0000"/>
                </a:solidFill>
                <a:latin typeface="Calibri"/>
              </a:rPr>
              <a:t>o</a:t>
            </a:r>
            <a:r>
              <a:rPr lang="en-US" sz="2300" b="0" dirty="0" smtClean="0">
                <a:solidFill>
                  <a:srgbClr val="FF0000"/>
                </a:solidFill>
                <a:latin typeface="Calibri"/>
              </a:rPr>
              <a:t>f </a:t>
            </a:r>
            <a:r>
              <a:rPr lang="en-US" sz="2300" dirty="0" smtClean="0">
                <a:solidFill>
                  <a:srgbClr val="FF0000"/>
                </a:solidFill>
                <a:latin typeface="Calibri"/>
              </a:rPr>
              <a:t>research outputs</a:t>
            </a:r>
            <a:r>
              <a:rPr lang="en-US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300" b="0" dirty="0" smtClean="0">
                <a:latin typeface="Calibri"/>
              </a:rPr>
              <a:t>for the </a:t>
            </a:r>
            <a:r>
              <a:rPr lang="en-US" sz="2300" dirty="0" smtClean="0">
                <a:latin typeface="Calibri"/>
              </a:rPr>
              <a:t>advancement</a:t>
            </a:r>
            <a:r>
              <a:rPr lang="en-US" sz="2300" b="0" dirty="0" smtClean="0">
                <a:latin typeface="Calibri"/>
              </a:rPr>
              <a:t> of knowledge</a:t>
            </a:r>
            <a:r>
              <a:rPr lang="fr-FR" sz="2300" dirty="0" smtClean="0"/>
              <a:t>.</a:t>
            </a:r>
            <a:endParaRPr lang="en-US" sz="2300" b="0" dirty="0" smtClean="0">
              <a:latin typeface="Calibri"/>
            </a:endParaRPr>
          </a:p>
          <a:p>
            <a:pPr algn="ctr"/>
            <a:endParaRPr lang="en-US" sz="22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826052" y="4221088"/>
            <a:ext cx="7706388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err="1">
                <a:solidFill>
                  <a:srgbClr val="28C191"/>
                </a:solidFill>
              </a:rPr>
              <a:t>Peers</a:t>
            </a:r>
            <a:r>
              <a:rPr lang="fr-FR" sz="2300" dirty="0">
                <a:solidFill>
                  <a:srgbClr val="28C191"/>
                </a:solidFill>
              </a:rPr>
              <a:t> are </a:t>
            </a:r>
            <a:r>
              <a:rPr lang="fr-FR" sz="2300" dirty="0" err="1">
                <a:solidFill>
                  <a:srgbClr val="28C191"/>
                </a:solidFill>
              </a:rPr>
              <a:t>researchers</a:t>
            </a:r>
            <a:r>
              <a:rPr lang="fr-FR" sz="2300" dirty="0">
                <a:solidFill>
                  <a:srgbClr val="28C191"/>
                </a:solidFill>
              </a:rPr>
              <a:t> in </a:t>
            </a:r>
            <a:r>
              <a:rPr lang="fr-FR" sz="2300" dirty="0" err="1">
                <a:solidFill>
                  <a:srgbClr val="28C191"/>
                </a:solidFill>
              </a:rPr>
              <a:t>activity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>
                <a:solidFill>
                  <a:srgbClr val="000000"/>
                </a:solidFill>
              </a:rPr>
              <a:t>(not </a:t>
            </a:r>
            <a:r>
              <a:rPr lang="fr-FR" sz="2300" dirty="0" err="1">
                <a:solidFill>
                  <a:srgbClr val="000000"/>
                </a:solidFill>
              </a:rPr>
              <a:t>employees</a:t>
            </a:r>
            <a:r>
              <a:rPr lang="fr-FR" sz="2300" dirty="0">
                <a:solidFill>
                  <a:srgbClr val="000000"/>
                </a:solidFill>
              </a:rPr>
              <a:t> of </a:t>
            </a:r>
            <a:r>
              <a:rPr lang="fr-FR" sz="2300" dirty="0" err="1">
                <a:solidFill>
                  <a:srgbClr val="000000"/>
                </a:solidFill>
              </a:rPr>
              <a:t>publishers</a:t>
            </a:r>
            <a:r>
              <a:rPr lang="fr-FR" sz="2300" dirty="0">
                <a:solidFill>
                  <a:srgbClr val="000000"/>
                </a:solidFill>
              </a:rPr>
              <a:t>).</a:t>
            </a:r>
          </a:p>
          <a:p>
            <a:endParaRPr lang="en-US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5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Conclusion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-36512" y="1052736"/>
            <a:ext cx="9137421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700" dirty="0" smtClean="0"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Today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i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nvestments</a:t>
            </a:r>
            <a:r>
              <a:rPr lang="fr-FR" sz="2300" b="0" dirty="0" smtClean="0">
                <a:latin typeface="Calibri"/>
              </a:rPr>
              <a:t>, for </a:t>
            </a:r>
            <a:r>
              <a:rPr lang="fr-FR" sz="2300" dirty="0" err="1" smtClean="0">
                <a:latin typeface="Calibri"/>
              </a:rPr>
              <a:t>producin</a:t>
            </a:r>
            <a:r>
              <a:rPr lang="fr-FR" sz="2300" b="0" dirty="0" err="1" smtClean="0">
                <a:latin typeface="Calibri"/>
              </a:rPr>
              <a:t>g</a:t>
            </a:r>
            <a:r>
              <a:rPr lang="fr-FR" sz="2300" b="0" dirty="0" smtClean="0">
                <a:latin typeface="Calibri"/>
              </a:rPr>
              <a:t> and </a:t>
            </a:r>
            <a:r>
              <a:rPr lang="fr-FR" sz="2300" b="0" dirty="0" err="1" smtClean="0">
                <a:latin typeface="Calibri"/>
              </a:rPr>
              <a:t>peer-reviewing</a:t>
            </a:r>
            <a:r>
              <a:rPr lang="fr-FR" sz="2300" dirty="0" smtClean="0">
                <a:latin typeface="Calibri"/>
              </a:rPr>
              <a:t> article</a:t>
            </a:r>
            <a:r>
              <a:rPr lang="fr-FR" sz="2300" b="0" dirty="0" smtClean="0">
                <a:latin typeface="Calibri"/>
              </a:rPr>
              <a:t>s, </a:t>
            </a:r>
          </a:p>
          <a:p>
            <a:pPr algn="ctr"/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are public</a:t>
            </a:r>
            <a:r>
              <a:rPr lang="fr-FR" sz="2300" dirty="0"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but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ownership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of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journals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peer-reviewing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reports, </a:t>
            </a:r>
          </a:p>
          <a:p>
            <a:pPr algn="ctr"/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platforms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(for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peer-reviewing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publishing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bibliometry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and profits (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from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subscriptions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APCs</a:t>
            </a:r>
            <a:r>
              <a:rPr lang="fr-FR" sz="2300" dirty="0" smtClean="0">
                <a:latin typeface="Calibri"/>
              </a:rPr>
              <a:t> and data)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are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private</a:t>
            </a:r>
            <a:r>
              <a:rPr lang="fr-FR" sz="2300" dirty="0" smtClean="0"/>
              <a:t>.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74456" y="4509120"/>
            <a:ext cx="9014307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fr-FR" sz="700" dirty="0" smtClean="0">
              <a:latin typeface="Calibri"/>
            </a:endParaRPr>
          </a:p>
          <a:p>
            <a:pPr algn="ctr"/>
            <a:r>
              <a:rPr lang="fr-FR" sz="2400" dirty="0" err="1">
                <a:solidFill>
                  <a:srgbClr val="FF0000"/>
                </a:solidFill>
              </a:rPr>
              <a:t>F</a:t>
            </a:r>
            <a:r>
              <a:rPr lang="fr-FR" sz="2400" dirty="0" err="1" smtClean="0">
                <a:solidFill>
                  <a:srgbClr val="FF0000"/>
                </a:solidFill>
              </a:rPr>
              <a:t>unding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agencies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should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provide</a:t>
            </a:r>
            <a:r>
              <a:rPr lang="fr-FR" sz="2400" dirty="0" smtClean="0">
                <a:solidFill>
                  <a:srgbClr val="FF0000"/>
                </a:solidFill>
              </a:rPr>
              <a:t> public </a:t>
            </a:r>
            <a:r>
              <a:rPr lang="fr-FR" sz="2400" dirty="0" err="1" smtClean="0">
                <a:solidFill>
                  <a:srgbClr val="FF0000"/>
                </a:solidFill>
              </a:rPr>
              <a:t>platforms</a:t>
            </a:r>
            <a:r>
              <a:rPr lang="fr-FR" sz="2400" dirty="0" smtClean="0">
                <a:solidFill>
                  <a:srgbClr val="FF0000"/>
                </a:solidFill>
              </a:rPr>
              <a:t> to </a:t>
            </a:r>
            <a:r>
              <a:rPr lang="fr-FR" sz="2400" dirty="0" err="1" smtClean="0">
                <a:solidFill>
                  <a:srgbClr val="FF0000"/>
                </a:solidFill>
              </a:rPr>
              <a:t>researchers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400" dirty="0"/>
              <a:t>f</a:t>
            </a:r>
            <a:r>
              <a:rPr lang="fr-FR" sz="2400" dirty="0" smtClean="0"/>
              <a:t>or </a:t>
            </a:r>
            <a:r>
              <a:rPr lang="fr-FR" sz="2400" dirty="0" err="1" smtClean="0"/>
              <a:t>peer-reviewing</a:t>
            </a:r>
            <a:r>
              <a:rPr lang="fr-FR" sz="2400" dirty="0" smtClean="0"/>
              <a:t>, </a:t>
            </a:r>
            <a:r>
              <a:rPr lang="fr-FR" sz="2400" dirty="0" err="1" smtClean="0"/>
              <a:t>publishing</a:t>
            </a:r>
            <a:r>
              <a:rPr lang="fr-FR" sz="2400" dirty="0" smtClean="0"/>
              <a:t> and </a:t>
            </a:r>
            <a:r>
              <a:rPr lang="fr-FR" sz="2400" dirty="0" err="1" smtClean="0"/>
              <a:t>archiving</a:t>
            </a:r>
            <a:r>
              <a:rPr lang="fr-FR" sz="2400" dirty="0" smtClean="0"/>
              <a:t> </a:t>
            </a:r>
            <a:r>
              <a:rPr lang="fr-FR" sz="2400" dirty="0" err="1" smtClean="0"/>
              <a:t>research</a:t>
            </a:r>
            <a:r>
              <a:rPr lang="fr-FR" sz="2400" dirty="0" smtClean="0"/>
              <a:t> outputs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400" dirty="0" err="1">
                <a:solidFill>
                  <a:srgbClr val="FF0000"/>
                </a:solidFill>
              </a:rPr>
              <a:t>I</a:t>
            </a:r>
            <a:r>
              <a:rPr lang="fr-FR" sz="2400" dirty="0" err="1" smtClean="0">
                <a:solidFill>
                  <a:srgbClr val="FF0000"/>
                </a:solidFill>
              </a:rPr>
              <a:t>ntellectual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property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laws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(copyright/</a:t>
            </a:r>
            <a:r>
              <a:rPr lang="fr-FR" sz="2400" dirty="0" err="1" smtClean="0">
                <a:solidFill>
                  <a:srgbClr val="000000"/>
                </a:solidFill>
              </a:rPr>
              <a:t>copyleft</a:t>
            </a:r>
            <a:r>
              <a:rPr lang="fr-FR" sz="2400" dirty="0" smtClean="0">
                <a:solidFill>
                  <a:srgbClr val="000000"/>
                </a:solidFill>
              </a:rPr>
              <a:t>) </a:t>
            </a:r>
            <a:r>
              <a:rPr lang="fr-FR" sz="2400" dirty="0" err="1" smtClean="0">
                <a:solidFill>
                  <a:srgbClr val="FF0000"/>
                </a:solidFill>
              </a:rPr>
              <a:t>should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be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improved</a:t>
            </a:r>
            <a:r>
              <a:rPr lang="fr-FR" sz="2400" dirty="0" smtClean="0">
                <a:solidFill>
                  <a:srgbClr val="FF0000"/>
                </a:solidFill>
              </a:rPr>
              <a:t> to </a:t>
            </a:r>
          </a:p>
          <a:p>
            <a:pPr algn="ctr"/>
            <a:r>
              <a:rPr lang="fr-FR" sz="2400" dirty="0" err="1" smtClean="0">
                <a:solidFill>
                  <a:srgbClr val="FF0000"/>
                </a:solidFill>
              </a:rPr>
              <a:t>guarantee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that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research</a:t>
            </a:r>
            <a:r>
              <a:rPr lang="fr-FR" sz="2400" dirty="0" smtClean="0">
                <a:solidFill>
                  <a:srgbClr val="FF0000"/>
                </a:solidFill>
              </a:rPr>
              <a:t> outputs </a:t>
            </a:r>
            <a:r>
              <a:rPr lang="fr-FR" sz="2400" dirty="0" err="1" smtClean="0">
                <a:solidFill>
                  <a:srgbClr val="FF0000"/>
                </a:solidFill>
              </a:rPr>
              <a:t>remain</a:t>
            </a:r>
            <a:r>
              <a:rPr lang="fr-FR" sz="2400" dirty="0" smtClean="0">
                <a:solidFill>
                  <a:srgbClr val="FF0000"/>
                </a:solidFill>
              </a:rPr>
              <a:t> public and open</a:t>
            </a:r>
            <a:r>
              <a:rPr lang="fr-FR" sz="2400" dirty="0" smtClean="0"/>
              <a:t>. </a:t>
            </a:r>
          </a:p>
          <a:p>
            <a:pPr algn="ctr"/>
            <a:r>
              <a:rPr lang="fr-FR" sz="2400" dirty="0" err="1" smtClean="0">
                <a:solidFill>
                  <a:srgbClr val="0000FF"/>
                </a:solidFill>
              </a:rPr>
              <a:t>We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need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those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tools</a:t>
            </a:r>
            <a:r>
              <a:rPr lang="fr-FR" sz="2400" dirty="0" smtClean="0">
                <a:solidFill>
                  <a:srgbClr val="0000FF"/>
                </a:solidFill>
              </a:rPr>
              <a:t> to </a:t>
            </a:r>
            <a:r>
              <a:rPr lang="fr-FR" sz="2400" dirty="0" err="1" smtClean="0">
                <a:solidFill>
                  <a:srgbClr val="0000FF"/>
                </a:solidFill>
              </a:rPr>
              <a:t>develop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knowlegde</a:t>
            </a:r>
            <a:r>
              <a:rPr lang="fr-FR" sz="2400" dirty="0" smtClean="0">
                <a:solidFill>
                  <a:srgbClr val="0000FF"/>
                </a:solidFill>
              </a:rPr>
              <a:t> as a </a:t>
            </a:r>
            <a:r>
              <a:rPr lang="fr-FR" sz="2400" dirty="0" err="1" smtClean="0">
                <a:solidFill>
                  <a:srgbClr val="0000FF"/>
                </a:solidFill>
              </a:rPr>
              <a:t>commons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fr-FR" sz="23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ZoneTexte 8"/>
          <p:cNvSpPr txBox="1">
            <a:spLocks noChangeArrowheads="1"/>
          </p:cNvSpPr>
          <p:nvPr/>
        </p:nvSpPr>
        <p:spPr bwMode="auto">
          <a:xfrm>
            <a:off x="304800" y="2856999"/>
            <a:ext cx="8610599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>
                <a:latin typeface="Calibri"/>
              </a:rPr>
              <a:t>  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should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become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service providers</a:t>
            </a:r>
            <a:r>
              <a:rPr lang="fr-FR" sz="2300" dirty="0" smtClean="0">
                <a:solidFill>
                  <a:srgbClr val="28C191"/>
                </a:solidFill>
              </a:rPr>
              <a:t> to</a:t>
            </a:r>
            <a:endParaRPr lang="fr-FR" sz="2300" dirty="0" smtClean="0">
              <a:solidFill>
                <a:srgbClr val="28C191"/>
              </a:solidFill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publicly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funded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publicly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owned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publishing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platforms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 err="1">
                <a:latin typeface="Calibri"/>
              </a:rPr>
              <a:t>w</a:t>
            </a:r>
            <a:r>
              <a:rPr lang="fr-FR" sz="2300" dirty="0" err="1" smtClean="0">
                <a:latin typeface="Calibri"/>
              </a:rPr>
              <a:t>ithout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owning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b="0" dirty="0" err="1" smtClean="0">
                <a:latin typeface="Calibri"/>
              </a:rPr>
              <a:t>anymore</a:t>
            </a:r>
            <a:r>
              <a:rPr lang="fr-FR" sz="2300" dirty="0" smtClean="0">
                <a:latin typeface="Calibri"/>
              </a:rPr>
              <a:t> articles</a:t>
            </a:r>
            <a:r>
              <a:rPr lang="fr-FR" sz="2300" dirty="0">
                <a:latin typeface="Calibri"/>
              </a:rPr>
              <a:t>,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journals</a:t>
            </a:r>
            <a:r>
              <a:rPr lang="fr-FR" sz="2300" dirty="0" smtClean="0">
                <a:latin typeface="Calibri"/>
              </a:rPr>
              <a:t>,</a:t>
            </a:r>
            <a:r>
              <a:rPr lang="fr-FR" sz="2300" dirty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platforms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>
                <a:latin typeface="Calibri"/>
              </a:rPr>
              <a:t>(</a:t>
            </a:r>
            <a:r>
              <a:rPr lang="fr-FR" sz="2300" dirty="0" smtClean="0">
                <a:latin typeface="Calibri"/>
              </a:rPr>
              <a:t>for </a:t>
            </a:r>
            <a:r>
              <a:rPr lang="fr-FR" sz="2300" dirty="0" err="1" smtClean="0">
                <a:latin typeface="Calibri"/>
              </a:rPr>
              <a:t>peer-reviewing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publishing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bibliometry</a:t>
            </a:r>
            <a:r>
              <a:rPr lang="fr-FR" sz="2300" dirty="0" smtClean="0">
                <a:latin typeface="Calibri"/>
              </a:rPr>
              <a:t>) and data</a:t>
            </a:r>
            <a:r>
              <a:rPr lang="fr-FR" sz="2300" dirty="0" smtClean="0"/>
              <a:t>.</a:t>
            </a:r>
            <a:endParaRPr lang="fr-FR" sz="2300" b="0" dirty="0" smtClean="0">
              <a:latin typeface="Calibri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027830"/>
              </p:ext>
            </p:extLst>
          </p:nvPr>
        </p:nvGraphicFramePr>
        <p:xfrm>
          <a:off x="3962400" y="4365104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2" name="…quation" r:id="rId3" imgW="228600" imgH="203200" progId="Equation.3">
                  <p:embed/>
                </p:oleObj>
              </mc:Choice>
              <mc:Fallback>
                <p:oleObj name="…quation" r:id="rId3" imgW="2286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365104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52719" y="1699061"/>
            <a:ext cx="5638681" cy="3170099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endParaRPr lang="fr-FR" sz="1200" i="1" dirty="0" smtClean="0">
              <a:latin typeface="Times"/>
            </a:endParaRPr>
          </a:p>
          <a:p>
            <a:pPr algn="ctr"/>
            <a:r>
              <a:rPr lang="fr-FR" sz="2400" b="1" i="1" dirty="0">
                <a:latin typeface="Times"/>
              </a:rPr>
              <a:t>http://</a:t>
            </a:r>
            <a:r>
              <a:rPr lang="fr-FR" sz="2400" b="1" i="1" dirty="0" err="1">
                <a:latin typeface="Times"/>
              </a:rPr>
              <a:t>openscience.ens.fr</a:t>
            </a:r>
            <a:r>
              <a:rPr lang="fr-FR" sz="2400" b="1" i="1" dirty="0" smtClean="0">
                <a:latin typeface="Times"/>
              </a:rPr>
              <a:t>/</a:t>
            </a:r>
            <a:r>
              <a:rPr lang="fr-FR" sz="2000" b="1" i="1" dirty="0" smtClean="0">
                <a:latin typeface="Times"/>
              </a:rPr>
              <a:t>MARIE_FARGE</a:t>
            </a:r>
          </a:p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wavelets.ens.fr</a:t>
            </a:r>
            <a:endParaRPr lang="fr-FR" sz="2400" i="1" dirty="0">
              <a:latin typeface="Times"/>
            </a:endParaRPr>
          </a:p>
          <a:p>
            <a:pPr algn="ctr"/>
            <a:endParaRPr lang="fr-FR" sz="2400" b="1" i="1" dirty="0" smtClean="0">
              <a:latin typeface="Times"/>
            </a:endParaRPr>
          </a:p>
          <a:p>
            <a:pPr algn="ctr"/>
            <a:r>
              <a:rPr lang="fr-FR" sz="2400" b="1" i="1" dirty="0" smtClean="0">
                <a:latin typeface="Times"/>
              </a:rPr>
              <a:t>http://</a:t>
            </a:r>
            <a:r>
              <a:rPr lang="fr-FR" sz="2400" b="1" i="1" dirty="0" err="1" smtClean="0">
                <a:latin typeface="Times"/>
              </a:rPr>
              <a:t>dissem.in</a:t>
            </a:r>
            <a:endParaRPr lang="fr-FR" sz="2400" b="1" i="1" dirty="0" smtClean="0">
              <a:latin typeface="Times"/>
            </a:endParaRPr>
          </a:p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new.dissem.in</a:t>
            </a:r>
            <a:endParaRPr lang="fr-FR" sz="2000" i="1" dirty="0" smtClean="0">
              <a:latin typeface="Times"/>
            </a:endParaRPr>
          </a:p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association.dissem.in</a:t>
            </a:r>
            <a:endParaRPr lang="fr-FR" sz="2000" i="1" dirty="0" smtClean="0">
              <a:latin typeface="Times"/>
            </a:endParaRPr>
          </a:p>
          <a:p>
            <a:pPr algn="ctr"/>
            <a:r>
              <a:rPr lang="fr-FR" sz="2000" i="1" dirty="0" err="1" smtClean="0">
                <a:latin typeface="Times"/>
              </a:rPr>
              <a:t>https</a:t>
            </a:r>
            <a:r>
              <a:rPr lang="fr-FR" sz="2000" i="1" dirty="0" smtClean="0">
                <a:latin typeface="Times"/>
              </a:rPr>
              <a:t>://</a:t>
            </a:r>
            <a:r>
              <a:rPr lang="fr-FR" sz="2000" i="1" dirty="0" err="1" smtClean="0">
                <a:latin typeface="Times"/>
              </a:rPr>
              <a:t>github.com</a:t>
            </a:r>
            <a:r>
              <a:rPr lang="fr-FR" sz="2000" i="1" dirty="0" smtClean="0">
                <a:latin typeface="Times"/>
              </a:rPr>
              <a:t>/</a:t>
            </a:r>
            <a:r>
              <a:rPr lang="fr-FR" sz="2000" i="1" dirty="0" err="1" smtClean="0">
                <a:latin typeface="Times"/>
              </a:rPr>
              <a:t>dissemin</a:t>
            </a:r>
            <a:endParaRPr lang="fr-FR" sz="2000" i="1" dirty="0" smtClean="0">
              <a:latin typeface="Times"/>
            </a:endParaRPr>
          </a:p>
          <a:p>
            <a:pPr algn="ctr"/>
            <a:r>
              <a:rPr lang="fr-FR" sz="2000" i="1" dirty="0">
                <a:latin typeface="Times"/>
              </a:rPr>
              <a:t>@</a:t>
            </a:r>
            <a:r>
              <a:rPr lang="fr-FR" sz="2000" i="1" dirty="0" err="1" smtClean="0">
                <a:latin typeface="Times"/>
              </a:rPr>
              <a:t>disseminOA</a:t>
            </a:r>
            <a:endParaRPr lang="fr-FR" sz="2000" i="1" dirty="0" smtClean="0">
              <a:latin typeface="Times"/>
            </a:endParaRPr>
          </a:p>
          <a:p>
            <a:endParaRPr lang="fr-FR" sz="1200" i="1" dirty="0">
              <a:latin typeface="Times"/>
            </a:endParaRPr>
          </a:p>
        </p:txBody>
      </p:sp>
      <p:sp>
        <p:nvSpPr>
          <p:cNvPr id="3" name="ZoneTexte 3"/>
          <p:cNvSpPr txBox="1"/>
          <p:nvPr/>
        </p:nvSpPr>
        <p:spPr>
          <a:xfrm>
            <a:off x="467544" y="253678"/>
            <a:ext cx="8208912" cy="123110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endParaRPr lang="fr-FR" sz="1000" i="1" dirty="0">
              <a:latin typeface="Times"/>
            </a:endParaRPr>
          </a:p>
          <a:p>
            <a:pPr algn="ctr"/>
            <a:r>
              <a:rPr lang="en-US" i="1" dirty="0" smtClean="0">
                <a:latin typeface="Times"/>
                <a:cs typeface="Times"/>
              </a:rPr>
              <a:t>'</a:t>
            </a:r>
            <a:r>
              <a:rPr lang="en-US" i="1" dirty="0">
                <a:latin typeface="Times"/>
                <a:cs typeface="Times"/>
              </a:rPr>
              <a:t>Scholarly publishing and peer-reviewing in open </a:t>
            </a:r>
            <a:r>
              <a:rPr lang="en-US" i="1" dirty="0" smtClean="0">
                <a:latin typeface="Times"/>
                <a:cs typeface="Times"/>
              </a:rPr>
              <a:t>access’, Marie Farge, 2017</a:t>
            </a:r>
          </a:p>
          <a:p>
            <a:pPr algn="ctr"/>
            <a:r>
              <a:rPr lang="en-US" i="1" dirty="0" smtClean="0">
                <a:latin typeface="Times"/>
                <a:cs typeface="Times"/>
              </a:rPr>
              <a:t>in </a:t>
            </a:r>
            <a:r>
              <a:rPr lang="en-US" i="1" dirty="0">
                <a:latin typeface="Times"/>
                <a:cs typeface="Times"/>
              </a:rPr>
              <a:t>'Europe’s Future: Open Science</a:t>
            </a:r>
            <a:r>
              <a:rPr lang="en-US" i="1" dirty="0" smtClean="0">
                <a:latin typeface="Times"/>
                <a:cs typeface="Times"/>
              </a:rPr>
              <a:t>, Open </a:t>
            </a:r>
            <a:r>
              <a:rPr lang="en-US" i="1" dirty="0">
                <a:latin typeface="Times"/>
                <a:cs typeface="Times"/>
              </a:rPr>
              <a:t>Innovation, and Open to the </a:t>
            </a:r>
            <a:r>
              <a:rPr lang="en-US" i="1" dirty="0" smtClean="0">
                <a:latin typeface="Times"/>
                <a:cs typeface="Times"/>
              </a:rPr>
              <a:t>World’, European Commission, DG Research, Science and Innovation, April 2017</a:t>
            </a:r>
          </a:p>
          <a:p>
            <a:pPr algn="ctr"/>
            <a:endParaRPr lang="fr-FR" sz="1000" i="1" dirty="0">
              <a:latin typeface="Times"/>
              <a:cs typeface="Times"/>
            </a:endParaRPr>
          </a:p>
        </p:txBody>
      </p:sp>
      <p:sp>
        <p:nvSpPr>
          <p:cNvPr id="5" name="ZoneTexte 3"/>
          <p:cNvSpPr txBox="1"/>
          <p:nvPr/>
        </p:nvSpPr>
        <p:spPr>
          <a:xfrm>
            <a:off x="1691680" y="5157192"/>
            <a:ext cx="5638681" cy="138499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endParaRPr lang="fr-FR" sz="1200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Antonin </a:t>
            </a:r>
            <a:r>
              <a:rPr lang="fr-FR" i="1" dirty="0" err="1" smtClean="0">
                <a:latin typeface="Times"/>
              </a:rPr>
              <a:t>Delpeuch</a:t>
            </a:r>
            <a:r>
              <a:rPr lang="fr-FR" i="1" dirty="0" smtClean="0">
                <a:latin typeface="Times"/>
              </a:rPr>
              <a:t> &lt;</a:t>
            </a:r>
            <a:r>
              <a:rPr lang="fr-FR" i="1" dirty="0" err="1" smtClean="0">
                <a:latin typeface="Times"/>
              </a:rPr>
              <a:t>antonin@delpeuch.eu</a:t>
            </a:r>
            <a:r>
              <a:rPr lang="fr-FR" i="1" dirty="0" smtClean="0">
                <a:latin typeface="Times"/>
              </a:rPr>
              <a:t>&gt;</a:t>
            </a:r>
          </a:p>
          <a:p>
            <a:pPr algn="ctr"/>
            <a:r>
              <a:rPr lang="fr-FR" i="1" dirty="0" smtClean="0">
                <a:latin typeface="Times"/>
              </a:rPr>
              <a:t>Marie Farge &lt;</a:t>
            </a:r>
            <a:r>
              <a:rPr lang="fr-FR" i="1" dirty="0" err="1" smtClean="0">
                <a:latin typeface="Times"/>
              </a:rPr>
              <a:t>marie.farge@ens.fr</a:t>
            </a:r>
            <a:r>
              <a:rPr lang="fr-FR" i="1" dirty="0" smtClean="0">
                <a:latin typeface="Times"/>
              </a:rPr>
              <a:t>&gt;</a:t>
            </a:r>
          </a:p>
          <a:p>
            <a:pPr algn="ctr"/>
            <a:r>
              <a:rPr lang="fr-FR" i="1" dirty="0" smtClean="0">
                <a:latin typeface="Times"/>
              </a:rPr>
              <a:t>Team </a:t>
            </a:r>
            <a:r>
              <a:rPr lang="fr-FR" i="1" dirty="0" err="1" smtClean="0">
                <a:latin typeface="Times"/>
              </a:rPr>
              <a:t>Dissemin</a:t>
            </a:r>
            <a:r>
              <a:rPr lang="fr-FR" i="1" dirty="0" smtClean="0">
                <a:latin typeface="Times"/>
              </a:rPr>
              <a:t> &lt;</a:t>
            </a:r>
            <a:r>
              <a:rPr lang="fr-FR" i="1" dirty="0" err="1" smtClean="0">
                <a:latin typeface="Times"/>
              </a:rPr>
              <a:t>team@dissem.in</a:t>
            </a:r>
            <a:r>
              <a:rPr lang="fr-FR" i="1" dirty="0" smtClean="0">
                <a:latin typeface="Times"/>
              </a:rPr>
              <a:t>&gt;</a:t>
            </a:r>
          </a:p>
          <a:p>
            <a:endParaRPr lang="fr-FR" i="1" dirty="0">
              <a:latin typeface="Times"/>
            </a:endParaRPr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2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Peer-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reviewed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scholarly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81000" y="1066800"/>
            <a:ext cx="84582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The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publication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of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research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outputs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in </a:t>
            </a:r>
            <a:r>
              <a:rPr lang="fr-FR" sz="2300" dirty="0" err="1" smtClean="0">
                <a:solidFill>
                  <a:srgbClr val="28C191"/>
                </a:solidFill>
              </a:rPr>
              <a:t>peer-reviewed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journals</a:t>
            </a:r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err="1" smtClean="0">
                <a:latin typeface="Calibri"/>
              </a:rPr>
              <a:t>is</a:t>
            </a:r>
            <a:r>
              <a:rPr lang="fr-FR" sz="2300" dirty="0" smtClean="0">
                <a:latin typeface="Calibri"/>
              </a:rPr>
              <a:t> the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backbone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of the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present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research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system</a:t>
            </a:r>
            <a:r>
              <a:rPr lang="fr-FR" sz="2300" dirty="0" smtClean="0">
                <a:latin typeface="Calibri"/>
              </a:rPr>
              <a:t>.</a:t>
            </a:r>
          </a:p>
          <a:p>
            <a:pPr algn="ctr"/>
            <a:r>
              <a:rPr lang="fr-FR" sz="2300" dirty="0" smtClean="0">
                <a:latin typeface="Calibri"/>
              </a:rPr>
              <a:t>It </a:t>
            </a:r>
            <a:r>
              <a:rPr lang="fr-FR" sz="2300" dirty="0" err="1" smtClean="0">
                <a:latin typeface="Calibri"/>
              </a:rPr>
              <a:t>was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founded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on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January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5th 1665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for sharing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ideas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results</a:t>
            </a:r>
            <a:r>
              <a:rPr lang="fr-FR" sz="2300" dirty="0" smtClean="0">
                <a:latin typeface="Calibri"/>
              </a:rPr>
              <a:t>. </a:t>
            </a:r>
          </a:p>
          <a:p>
            <a:pPr algn="ctr"/>
            <a:r>
              <a:rPr lang="fr-FR" sz="2300" dirty="0" smtClean="0">
                <a:latin typeface="Calibri"/>
              </a:rPr>
              <a:t>It </a:t>
            </a:r>
            <a:r>
              <a:rPr lang="fr-FR" sz="2300" dirty="0" err="1" smtClean="0">
                <a:latin typeface="Calibri"/>
              </a:rPr>
              <a:t>is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also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used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today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for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evaluating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researchers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projects</a:t>
            </a:r>
            <a:r>
              <a:rPr lang="fr-FR" sz="2300" dirty="0" smtClean="0">
                <a:latin typeface="Calibri"/>
              </a:rPr>
              <a:t>.  </a:t>
            </a:r>
            <a:r>
              <a:rPr lang="fr-FR" sz="2300" b="0" dirty="0" smtClean="0">
                <a:latin typeface="Calibri"/>
              </a:rPr>
              <a:t> </a:t>
            </a: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636912"/>
            <a:ext cx="2365983" cy="36748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09" y="2708920"/>
            <a:ext cx="2507046" cy="3598974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2051719" y="6372036"/>
            <a:ext cx="2365983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imes"/>
              </a:rPr>
              <a:t>Paris, 5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January</a:t>
            </a:r>
            <a:r>
              <a:rPr lang="fr-FR" i="1" dirty="0" smtClean="0">
                <a:latin typeface="Times"/>
              </a:rPr>
              <a:t> 1665</a:t>
            </a:r>
            <a:endParaRPr lang="fr-FR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63809" y="6381328"/>
            <a:ext cx="2507046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Times"/>
              </a:rPr>
              <a:t>London, 6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March 1665</a:t>
            </a:r>
            <a:endParaRPr lang="fr-FR" i="1" dirty="0">
              <a:latin typeface="Times"/>
            </a:endParaRP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are we</a:t>
            </a:r>
            <a:br>
              <a:rPr lang="en-US" dirty="0" smtClean="0"/>
            </a:br>
            <a:r>
              <a:rPr lang="en-US" dirty="0" smtClean="0"/>
              <a:t>peer-reviewing and </a:t>
            </a:r>
            <a:br>
              <a:rPr lang="en-US" dirty="0" smtClean="0"/>
            </a:br>
            <a:r>
              <a:rPr lang="en-US" dirty="0" smtClean="0"/>
              <a:t>publishing</a:t>
            </a:r>
            <a:r>
              <a:rPr lang="en-US" dirty="0"/>
              <a:t> </a:t>
            </a:r>
            <a:r>
              <a:rPr lang="en-US" dirty="0" smtClean="0"/>
              <a:t>today?</a:t>
            </a:r>
            <a:endParaRPr lang="en-US" dirty="0"/>
          </a:p>
        </p:txBody>
      </p:sp>
      <p:pic>
        <p:nvPicPr>
          <p:cNvPr id="3" name="Picture 2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5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-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Business model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peer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-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reviewed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2551312" y="1268760"/>
            <a:ext cx="4031003" cy="150810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latin typeface="Calibri"/>
              </a:rPr>
              <a:t>Researcher</a:t>
            </a:r>
            <a:r>
              <a:rPr lang="fr-FR" sz="2300" b="0" dirty="0" err="1" smtClean="0">
                <a:latin typeface="Calibri"/>
              </a:rPr>
              <a:t>s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0000FF"/>
                </a:solidFill>
                <a:latin typeface="Calibri"/>
              </a:rPr>
              <a:t>write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article</a:t>
            </a:r>
            <a:r>
              <a:rPr lang="fr-FR" sz="2300" b="0" dirty="0" smtClean="0">
                <a:solidFill>
                  <a:srgbClr val="0000FF"/>
                </a:solidFill>
                <a:latin typeface="Calibri"/>
              </a:rPr>
              <a:t>s</a:t>
            </a:r>
            <a:r>
              <a:rPr lang="fr-FR" sz="2300" b="0" dirty="0" smtClean="0">
                <a:latin typeface="Calibri"/>
              </a:rPr>
              <a:t>,</a:t>
            </a:r>
          </a:p>
          <a:p>
            <a:pPr algn="ctr"/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typeset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them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in final format,</a:t>
            </a:r>
            <a:r>
              <a:rPr lang="fr-FR" sz="2300" b="0" dirty="0" smtClean="0">
                <a:latin typeface="Calibri"/>
              </a:rPr>
              <a:t> </a:t>
            </a:r>
          </a:p>
          <a:p>
            <a:pPr algn="ctr"/>
            <a:r>
              <a:rPr lang="fr-FR" sz="2300" dirty="0" err="1">
                <a:solidFill>
                  <a:srgbClr val="0000FF"/>
                </a:solidFill>
                <a:latin typeface="Calibri"/>
              </a:rPr>
              <a:t>r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eview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those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of </a:t>
            </a:r>
            <a:r>
              <a:rPr lang="fr-FR" sz="2300" dirty="0" err="1" smtClean="0">
                <a:latin typeface="Calibri"/>
              </a:rPr>
              <a:t>their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peers</a:t>
            </a:r>
            <a:r>
              <a:rPr lang="fr-FR" sz="2300" dirty="0" smtClean="0">
                <a:latin typeface="Calibri"/>
              </a:rPr>
              <a:t>, </a:t>
            </a:r>
          </a:p>
          <a:p>
            <a:pPr algn="ctr"/>
            <a:r>
              <a:rPr lang="fr-FR" sz="2300" dirty="0" smtClean="0">
                <a:latin typeface="Calibri"/>
              </a:rPr>
              <a:t>are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editors of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scholarly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journals</a:t>
            </a:r>
            <a:r>
              <a:rPr lang="fr-FR" sz="2300" dirty="0" smtClean="0">
                <a:latin typeface="Calibri"/>
              </a:rPr>
              <a:t>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34" y="1124744"/>
            <a:ext cx="1640264" cy="18478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65768" y="1448760"/>
            <a:ext cx="1016232" cy="21962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69725" y="1472704"/>
            <a:ext cx="321675" cy="1092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948264" y="3573016"/>
            <a:ext cx="176557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</a:rPr>
              <a:t>Their</a:t>
            </a:r>
            <a:r>
              <a:rPr lang="fr-FR" sz="2300" dirty="0" smtClean="0">
                <a:solidFill>
                  <a:srgbClr val="FF0000"/>
                </a:solidFill>
              </a:rPr>
              <a:t> salaries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are </a:t>
            </a:r>
            <a:r>
              <a:rPr lang="fr-FR" sz="2300" dirty="0" err="1" smtClean="0">
                <a:solidFill>
                  <a:srgbClr val="FF0000"/>
                </a:solidFill>
              </a:rPr>
              <a:t>paid</a:t>
            </a:r>
            <a:endParaRPr lang="fr-FR" sz="2300" dirty="0" smtClean="0">
              <a:solidFill>
                <a:srgbClr val="FF0000"/>
              </a:solidFill>
            </a:endParaRP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by </a:t>
            </a:r>
            <a:r>
              <a:rPr lang="fr-FR" sz="2300" dirty="0" err="1" smtClean="0">
                <a:solidFill>
                  <a:srgbClr val="FF0000"/>
                </a:solidFill>
              </a:rPr>
              <a:t>taxpayers</a:t>
            </a:r>
            <a:endParaRPr lang="fr-FR" sz="2300" dirty="0">
              <a:solidFill>
                <a:srgbClr val="FF0000"/>
              </a:solidFill>
            </a:endParaRPr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1259632" y="5410200"/>
            <a:ext cx="6858000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Librarians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negociate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subscription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contracts</a:t>
            </a:r>
            <a:r>
              <a:rPr lang="fr-FR" sz="2300" dirty="0" smtClean="0">
                <a:latin typeface="Calibri"/>
              </a:rPr>
              <a:t>,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pay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them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control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to the </a:t>
            </a:r>
            <a:r>
              <a:rPr lang="fr-FR" sz="2300" dirty="0" err="1" smtClean="0">
                <a:latin typeface="Calibri"/>
              </a:rPr>
              <a:t>journals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latin typeface="Calibri"/>
              </a:rPr>
              <a:t>and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curate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collections </a:t>
            </a:r>
            <a:r>
              <a:rPr lang="fr-FR" sz="2300" dirty="0" smtClean="0">
                <a:latin typeface="Calibri"/>
              </a:rPr>
              <a:t>of articles</a:t>
            </a:r>
            <a:r>
              <a:rPr lang="fr-FR" sz="2300" dirty="0" smtClean="0"/>
              <a:t>.</a:t>
            </a:r>
            <a:r>
              <a:rPr lang="fr-FR" sz="23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endParaRPr lang="fr-FR" sz="2300" dirty="0" smtClean="0">
              <a:ln>
                <a:solidFill>
                  <a:schemeClr val="tx1"/>
                </a:solidFill>
              </a:ln>
              <a:latin typeface="Calibri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 flipV="1">
            <a:off x="6582314" y="2776864"/>
            <a:ext cx="942012" cy="72784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955683" y="3013209"/>
            <a:ext cx="3521317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 err="1" smtClean="0">
                <a:latin typeface="Calibri"/>
              </a:rPr>
              <a:t>After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b="0" dirty="0" err="1" smtClean="0">
                <a:latin typeface="Calibri"/>
              </a:rPr>
              <a:t>papers</a:t>
            </a:r>
            <a:r>
              <a:rPr lang="fr-FR" sz="2300" b="0" dirty="0" smtClean="0">
                <a:latin typeface="Calibri"/>
              </a:rPr>
              <a:t> are </a:t>
            </a:r>
            <a:r>
              <a:rPr lang="fr-FR" sz="2300" b="0" dirty="0" err="1" smtClean="0">
                <a:latin typeface="Calibri"/>
              </a:rPr>
              <a:t>accepted</a:t>
            </a:r>
            <a:endParaRPr lang="fr-FR" sz="2300" b="0" dirty="0" smtClean="0"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b</a:t>
            </a:r>
            <a:r>
              <a:rPr lang="fr-FR" sz="2300" dirty="0" smtClean="0">
                <a:latin typeface="Calibri"/>
              </a:rPr>
              <a:t>y </a:t>
            </a:r>
            <a:r>
              <a:rPr lang="fr-FR" sz="2300" dirty="0" err="1" smtClean="0">
                <a:latin typeface="Calibri"/>
              </a:rPr>
              <a:t>reviewers</a:t>
            </a:r>
            <a:r>
              <a:rPr lang="fr-FR" sz="2300" dirty="0" smtClean="0">
                <a:latin typeface="Calibri"/>
              </a:rPr>
              <a:t> and editors,</a:t>
            </a:r>
          </a:p>
          <a:p>
            <a:pPr algn="ctr"/>
            <a:r>
              <a:rPr lang="fr-FR" sz="2300" dirty="0" err="1">
                <a:solidFill>
                  <a:srgbClr val="28C191"/>
                </a:solidFill>
              </a:rPr>
              <a:t>publishers</a:t>
            </a:r>
            <a:r>
              <a:rPr lang="fr-FR" sz="2300" dirty="0">
                <a:solidFill>
                  <a:srgbClr val="28C191"/>
                </a:solidFill>
              </a:rPr>
              <a:t> put </a:t>
            </a:r>
            <a:r>
              <a:rPr lang="fr-FR" sz="2300" dirty="0" err="1">
                <a:solidFill>
                  <a:srgbClr val="28C191"/>
                </a:solidFill>
              </a:rPr>
              <a:t>them</a:t>
            </a:r>
            <a:r>
              <a:rPr lang="fr-FR" sz="2300" dirty="0">
                <a:solidFill>
                  <a:srgbClr val="28C191"/>
                </a:solidFill>
              </a:rPr>
              <a:t> online,</a:t>
            </a:r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err="1" smtClean="0"/>
              <a:t>insure</a:t>
            </a:r>
            <a:r>
              <a:rPr lang="fr-FR" sz="2300" dirty="0" smtClean="0"/>
              <a:t> </a:t>
            </a:r>
            <a:r>
              <a:rPr lang="fr-FR" sz="2300" dirty="0" err="1" smtClean="0"/>
              <a:t>their</a:t>
            </a:r>
            <a:r>
              <a:rPr lang="fr-FR" sz="2300" dirty="0" smtClean="0"/>
              <a:t> </a:t>
            </a:r>
            <a:r>
              <a:rPr lang="fr-FR" sz="2300" dirty="0" err="1" smtClean="0"/>
              <a:t>visibility</a:t>
            </a:r>
            <a:r>
              <a:rPr lang="fr-FR" sz="2300" dirty="0" smtClean="0"/>
              <a:t>, </a:t>
            </a:r>
          </a:p>
          <a:p>
            <a:pPr algn="ctr"/>
            <a:r>
              <a:rPr lang="fr-FR" sz="2300" dirty="0" err="1" smtClean="0"/>
              <a:t>occasionally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print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them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 smtClean="0"/>
              <a:t>and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sell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them</a:t>
            </a:r>
            <a:r>
              <a:rPr lang="fr-FR" sz="2300" dirty="0" smtClean="0"/>
              <a:t>.</a:t>
            </a:r>
          </a:p>
          <a:p>
            <a:pPr algn="ctr"/>
            <a:endParaRPr lang="fr-FR" sz="2300" dirty="0" smtClean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6012160" y="4760204"/>
            <a:ext cx="1325384" cy="6130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199" y="3644234"/>
            <a:ext cx="996881" cy="252107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6800" y="3992741"/>
            <a:ext cx="802225" cy="876419"/>
          </a:xfrm>
          <a:prstGeom prst="rect">
            <a:avLst/>
          </a:prstGeom>
        </p:spPr>
      </p:pic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1691680" y="1700808"/>
            <a:ext cx="857143" cy="62338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cxnSp>
        <p:nvCxnSpPr>
          <p:cNvPr id="22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6" name="TextBox 15"/>
          <p:cNvSpPr txBox="1"/>
          <p:nvPr/>
        </p:nvSpPr>
        <p:spPr>
          <a:xfrm>
            <a:off x="905221" y="4864178"/>
            <a:ext cx="119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Publishers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4" y="2966120"/>
            <a:ext cx="1781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Researchers</a:t>
            </a:r>
          </a:p>
          <a:p>
            <a:pPr algn="ctr"/>
            <a:r>
              <a:rPr lang="en-US" i="1" dirty="0"/>
              <a:t>a</a:t>
            </a:r>
            <a:r>
              <a:rPr lang="en-US" i="1" dirty="0" smtClean="0"/>
              <a:t>cting as editors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40349" y="1052736"/>
            <a:ext cx="119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Taxpayers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2079702" y="4365104"/>
            <a:ext cx="1298848" cy="611635"/>
          </a:xfrm>
          <a:prstGeom prst="line">
            <a:avLst/>
          </a:prstGeom>
          <a:noFill/>
          <a:ln w="9525">
            <a:solidFill>
              <a:srgbClr val="0DA17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pic>
        <p:nvPicPr>
          <p:cNvPr id="24" name="Picture 23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2008" y="-76200"/>
            <a:ext cx="9324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own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articles,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and more</a:t>
            </a:r>
            <a:r>
              <a:rPr lang="is-IS" sz="3300" b="1" dirty="0" smtClean="0">
                <a:solidFill>
                  <a:srgbClr val="FF0000"/>
                </a:solidFill>
                <a:latin typeface="Arial"/>
              </a:rPr>
              <a:t>…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321637" y="1208038"/>
            <a:ext cx="4850763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latin typeface="Calibri"/>
              </a:rPr>
              <a:t>Before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publishing</a:t>
            </a:r>
            <a:r>
              <a:rPr lang="fr-FR" sz="2300" dirty="0" smtClean="0">
                <a:latin typeface="Calibri"/>
              </a:rPr>
              <a:t> the </a:t>
            </a:r>
            <a:r>
              <a:rPr lang="fr-FR" sz="2300" dirty="0" err="1" smtClean="0">
                <a:latin typeface="Calibri"/>
              </a:rPr>
              <a:t>accepted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papers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 err="1">
                <a:solidFill>
                  <a:srgbClr val="FF0000"/>
                </a:solidFill>
                <a:latin typeface="Calibri"/>
              </a:rPr>
              <a:t>p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ublishers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require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that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researchers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transfer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them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their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copyrights for free</a:t>
            </a:r>
            <a:r>
              <a:rPr lang="fr-FR" sz="2300" dirty="0">
                <a:latin typeface="Calibri"/>
              </a:rPr>
              <a:t>!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7" name="ZoneTexte 8"/>
          <p:cNvSpPr txBox="1">
            <a:spLocks noChangeArrowheads="1"/>
          </p:cNvSpPr>
          <p:nvPr/>
        </p:nvSpPr>
        <p:spPr bwMode="auto">
          <a:xfrm>
            <a:off x="2804864" y="2863096"/>
            <a:ext cx="5943600" cy="1862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>
                <a:latin typeface="Calibri"/>
              </a:rPr>
              <a:t>  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own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intellectual</a:t>
            </a:r>
            <a:r>
              <a:rPr lang="fr-FR" sz="2300" dirty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property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/>
              <a:t>of </a:t>
            </a:r>
          </a:p>
          <a:p>
            <a:pPr algn="ctr"/>
            <a:r>
              <a:rPr lang="fr-FR" sz="2300" dirty="0" smtClean="0">
                <a:latin typeface="Calibri"/>
              </a:rPr>
              <a:t>the </a:t>
            </a:r>
            <a:r>
              <a:rPr lang="fr-FR" sz="2300" dirty="0" err="1" smtClean="0">
                <a:latin typeface="Calibri"/>
              </a:rPr>
              <a:t>text</a:t>
            </a:r>
            <a:r>
              <a:rPr lang="fr-FR" sz="2300" dirty="0" smtClean="0">
                <a:latin typeface="Calibri"/>
              </a:rPr>
              <a:t>, figures and data </a:t>
            </a:r>
            <a:r>
              <a:rPr lang="fr-FR" sz="2300" dirty="0" err="1" smtClean="0">
                <a:latin typeface="Calibri"/>
              </a:rPr>
              <a:t>contained</a:t>
            </a:r>
            <a:r>
              <a:rPr lang="fr-FR" sz="2300" dirty="0" smtClean="0">
                <a:latin typeface="Calibri"/>
              </a:rPr>
              <a:t> in articles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f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or more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than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100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years</a:t>
            </a:r>
            <a:r>
              <a:rPr lang="fr-FR" sz="2300" dirty="0" smtClean="0">
                <a:latin typeface="Calibri"/>
              </a:rPr>
              <a:t>. </a:t>
            </a:r>
            <a:r>
              <a:rPr lang="fr-FR" sz="2300" dirty="0" err="1" smtClean="0">
                <a:latin typeface="Calibri"/>
              </a:rPr>
              <a:t>They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can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thus</a:t>
            </a:r>
            <a:endParaRPr lang="fr-FR" sz="2300" dirty="0" smtClean="0">
              <a:latin typeface="Calibri"/>
            </a:endParaRP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sell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articles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t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the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prices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and conditions </a:t>
            </a:r>
          </a:p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t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hey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set</a:t>
            </a:r>
            <a:r>
              <a:rPr lang="fr-FR" sz="2300" b="0" dirty="0" smtClean="0">
                <a:latin typeface="Calibri"/>
              </a:rPr>
              <a:t>, </a:t>
            </a:r>
            <a:r>
              <a:rPr lang="fr-FR" sz="2300" b="0" dirty="0" err="1" smtClean="0">
                <a:latin typeface="Calibri"/>
              </a:rPr>
              <a:t>with</a:t>
            </a:r>
            <a:r>
              <a:rPr lang="fr-FR" sz="2300" b="0" dirty="0" smtClean="0">
                <a:latin typeface="Calibri"/>
              </a:rPr>
              <a:t> 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non-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disclosable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dirty="0" err="1" smtClean="0">
                <a:solidFill>
                  <a:srgbClr val="28C191"/>
                </a:solidFill>
                <a:latin typeface="Calibri"/>
              </a:rPr>
              <a:t>contracts</a:t>
            </a:r>
            <a:r>
              <a:rPr lang="fr-FR" sz="2300" dirty="0" smtClean="0"/>
              <a:t>.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442146"/>
              </p:ext>
            </p:extLst>
          </p:nvPr>
        </p:nvGraphicFramePr>
        <p:xfrm>
          <a:off x="5301208" y="2362200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3" name="…quation" r:id="rId3" imgW="228600" imgH="203200" progId="Equation.3">
                  <p:embed/>
                </p:oleObj>
              </mc:Choice>
              <mc:Fallback>
                <p:oleObj name="…quation" r:id="rId3" imgW="2286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1208" y="2362200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3000"/>
            <a:ext cx="2438400" cy="4649904"/>
          </a:xfrm>
          <a:prstGeom prst="rect">
            <a:avLst/>
          </a:prstGeom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3026174" y="4797152"/>
            <a:ext cx="5531833" cy="256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also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own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the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scholarly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journals</a:t>
            </a:r>
            <a:r>
              <a:rPr lang="fr-FR" sz="2300" dirty="0" smtClean="0">
                <a:latin typeface="Calibri"/>
              </a:rPr>
              <a:t>,</a:t>
            </a:r>
          </a:p>
          <a:p>
            <a:pPr algn="ctr"/>
            <a:r>
              <a:rPr lang="fr-FR" sz="2300" dirty="0"/>
              <a:t>p</a:t>
            </a:r>
            <a:r>
              <a:rPr lang="fr-FR" sz="2300" dirty="0" smtClean="0"/>
              <a:t>lus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all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derivatives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(</a:t>
            </a:r>
            <a:r>
              <a:rPr lang="fr-FR" sz="2300" i="1" dirty="0" err="1" smtClean="0">
                <a:latin typeface="Calibri"/>
              </a:rPr>
              <a:t>e.g</a:t>
            </a:r>
            <a:r>
              <a:rPr lang="fr-FR" sz="2300" i="1" dirty="0" smtClean="0">
                <a:latin typeface="Calibri"/>
              </a:rPr>
              <a:t>.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databases</a:t>
            </a:r>
            <a:r>
              <a:rPr lang="fr-FR" sz="2300" dirty="0" smtClean="0">
                <a:latin typeface="Calibri"/>
              </a:rPr>
              <a:t>), plus the</a:t>
            </a:r>
          </a:p>
          <a:p>
            <a:pPr algn="ctr"/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peer-reviewing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publishing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plaftforms</a:t>
            </a:r>
            <a:r>
              <a:rPr lang="fr-FR" sz="2300" dirty="0">
                <a:latin typeface="Calibri"/>
              </a:rPr>
              <a:t>,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>
                <a:latin typeface="Calibri"/>
              </a:rPr>
              <a:t>a</a:t>
            </a:r>
            <a:r>
              <a:rPr lang="fr-FR" sz="2300" dirty="0" smtClean="0">
                <a:latin typeface="Calibri"/>
              </a:rPr>
              <a:t>nd the </a:t>
            </a:r>
            <a:r>
              <a:rPr lang="fr-FR" sz="2300" dirty="0" err="1" smtClean="0">
                <a:solidFill>
                  <a:srgbClr val="3366FF"/>
                </a:solidFill>
                <a:latin typeface="Calibri"/>
              </a:rPr>
              <a:t>bibliometric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data </a:t>
            </a:r>
            <a:r>
              <a:rPr lang="fr-FR" sz="2300" dirty="0" err="1" smtClean="0">
                <a:latin typeface="Calibri"/>
              </a:rPr>
              <a:t>used</a:t>
            </a:r>
            <a:r>
              <a:rPr lang="fr-FR" sz="2300" dirty="0" smtClean="0">
                <a:latin typeface="Calibri"/>
              </a:rPr>
              <a:t> to </a:t>
            </a:r>
            <a:r>
              <a:rPr lang="fr-FR" sz="2300" dirty="0" err="1" smtClean="0">
                <a:latin typeface="Calibri"/>
              </a:rPr>
              <a:t>evaluate</a:t>
            </a:r>
            <a:endParaRPr lang="fr-FR" sz="2300" dirty="0" smtClean="0">
              <a:latin typeface="Calibri"/>
            </a:endParaRPr>
          </a:p>
          <a:p>
            <a:pPr algn="ctr"/>
            <a:r>
              <a:rPr lang="fr-FR" sz="2300" dirty="0" err="1" smtClean="0">
                <a:latin typeface="Calibri"/>
              </a:rPr>
              <a:t>research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projects</a:t>
            </a:r>
            <a:r>
              <a:rPr lang="fr-FR" sz="2300" dirty="0" smtClean="0">
                <a:latin typeface="Calibri"/>
              </a:rPr>
              <a:t> and </a:t>
            </a:r>
            <a:r>
              <a:rPr lang="fr-FR" sz="2300" dirty="0" err="1" smtClean="0">
                <a:latin typeface="Calibri"/>
              </a:rPr>
              <a:t>researchers</a:t>
            </a:r>
            <a:r>
              <a:rPr lang="fr-FR" sz="2300" dirty="0" smtClean="0">
                <a:latin typeface="Calibri"/>
              </a:rPr>
              <a:t>’ </a:t>
            </a:r>
            <a:r>
              <a:rPr lang="fr-FR" sz="2300" dirty="0" err="1" smtClean="0">
                <a:latin typeface="Calibri"/>
              </a:rPr>
              <a:t>career</a:t>
            </a:r>
            <a:r>
              <a:rPr lang="fr-FR" sz="2300" dirty="0" smtClean="0"/>
              <a:t>.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endParaRPr lang="fr-FR" sz="2300" dirty="0" smtClean="0">
              <a:latin typeface="Calibri"/>
            </a:endParaRPr>
          </a:p>
          <a:p>
            <a:pPr algn="ctr"/>
            <a:r>
              <a:rPr lang="fr-FR" sz="2300" dirty="0" smtClean="0"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9349" y="5867400"/>
            <a:ext cx="1480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P</a:t>
            </a:r>
            <a:r>
              <a:rPr lang="fr-FR" i="1" dirty="0" smtClean="0"/>
              <a:t>rofit </a:t>
            </a:r>
            <a:r>
              <a:rPr lang="fr-FR" i="1" dirty="0" err="1" smtClean="0"/>
              <a:t>margin</a:t>
            </a:r>
            <a:endParaRPr lang="fr-FR" i="1" dirty="0" smtClean="0"/>
          </a:p>
          <a:p>
            <a:pPr algn="ctr"/>
            <a:r>
              <a:rPr lang="fr-FR" i="1" dirty="0"/>
              <a:t>up to </a:t>
            </a:r>
            <a:r>
              <a:rPr lang="fr-FR" i="1" dirty="0" smtClean="0"/>
              <a:t>40% </a:t>
            </a:r>
            <a:r>
              <a:rPr lang="fr-FR" i="1" dirty="0"/>
              <a:t>!</a:t>
            </a:r>
            <a:endParaRPr lang="fr-FR" i="1" dirty="0" smtClean="0"/>
          </a:p>
        </p:txBody>
      </p:sp>
      <p:cxnSp>
        <p:nvCxnSpPr>
          <p:cNvPr id="13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108520" y="-76200"/>
            <a:ext cx="9275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A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uthors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must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give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their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copyrights for free !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924944"/>
            <a:ext cx="9252520" cy="474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413795"/>
            <a:ext cx="8915400" cy="7689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20" y="4273506"/>
            <a:ext cx="9035480" cy="1276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2280"/>
            <a:ext cx="9144000" cy="15406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64" y="1175792"/>
            <a:ext cx="4445000" cy="381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62667"/>
            <a:ext cx="9144000" cy="13227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48" y="1039436"/>
            <a:ext cx="4032448" cy="1021412"/>
          </a:xfrm>
          <a:prstGeom prst="rect">
            <a:avLst/>
          </a:prstGeom>
        </p:spPr>
      </p:pic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6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4628</TotalTime>
  <Words>2377</Words>
  <Application>Microsoft Macintosh PowerPoint</Application>
  <PresentationFormat>On-screen Show (4:3)</PresentationFormat>
  <Paragraphs>343</Paragraphs>
  <Slides>41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Thème Office</vt:lpstr>
      <vt:lpstr>Equation</vt:lpstr>
      <vt:lpstr>…quation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we peer-reviewing and  publishing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Which publishing system  might benefit to researchers rather than to publishers?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insure a smooth transition  from printing on paper to online publishing?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523</cp:revision>
  <cp:lastPrinted>2018-05-03T19:21:50Z</cp:lastPrinted>
  <dcterms:created xsi:type="dcterms:W3CDTF">2016-05-09T15:32:15Z</dcterms:created>
  <dcterms:modified xsi:type="dcterms:W3CDTF">2018-05-03T19:21:55Z</dcterms:modified>
</cp:coreProperties>
</file>