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427" r:id="rId3"/>
    <p:sldId id="365" r:id="rId4"/>
    <p:sldId id="366" r:id="rId5"/>
    <p:sldId id="359" r:id="rId6"/>
    <p:sldId id="409" r:id="rId7"/>
    <p:sldId id="387" r:id="rId8"/>
    <p:sldId id="256" r:id="rId9"/>
    <p:sldId id="379" r:id="rId10"/>
    <p:sldId id="428" r:id="rId11"/>
    <p:sldId id="404" r:id="rId12"/>
    <p:sldId id="425" r:id="rId13"/>
    <p:sldId id="405" r:id="rId14"/>
    <p:sldId id="293" r:id="rId15"/>
    <p:sldId id="413" r:id="rId16"/>
    <p:sldId id="341" r:id="rId17"/>
    <p:sldId id="414" r:id="rId18"/>
    <p:sldId id="358" r:id="rId19"/>
    <p:sldId id="297" r:id="rId20"/>
    <p:sldId id="298" r:id="rId21"/>
    <p:sldId id="299" r:id="rId22"/>
    <p:sldId id="417" r:id="rId23"/>
    <p:sldId id="426" r:id="rId24"/>
    <p:sldId id="419" r:id="rId25"/>
    <p:sldId id="421" r:id="rId26"/>
    <p:sldId id="422" r:id="rId27"/>
    <p:sldId id="312" r:id="rId2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AD9326C-D47A-0C40-B0D4-262EF9313A1C}">
          <p14:sldIdLst>
            <p14:sldId id="257"/>
            <p14:sldId id="427"/>
            <p14:sldId id="365"/>
            <p14:sldId id="366"/>
            <p14:sldId id="359"/>
            <p14:sldId id="409"/>
            <p14:sldId id="387"/>
            <p14:sldId id="256"/>
            <p14:sldId id="379"/>
            <p14:sldId id="428"/>
            <p14:sldId id="404"/>
            <p14:sldId id="425"/>
            <p14:sldId id="405"/>
          </p14:sldIdLst>
        </p14:section>
        <p14:section name="Untitled Section" id="{A3E5495C-A597-2D4A-B26B-FE96549CFF23}">
          <p14:sldIdLst>
            <p14:sldId id="293"/>
            <p14:sldId id="413"/>
            <p14:sldId id="341"/>
            <p14:sldId id="414"/>
            <p14:sldId id="358"/>
            <p14:sldId id="297"/>
            <p14:sldId id="298"/>
            <p14:sldId id="299"/>
            <p14:sldId id="417"/>
            <p14:sldId id="426"/>
            <p14:sldId id="419"/>
            <p14:sldId id="421"/>
            <p14:sldId id="422"/>
            <p14:sldId id="31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B679D"/>
    <a:srgbClr val="3F6DA6"/>
    <a:srgbClr val="4373AF"/>
    <a:srgbClr val="4A7DBC"/>
    <a:srgbClr val="38E3E3"/>
    <a:srgbClr val="3AEBEB"/>
    <a:srgbClr val="33CCCC"/>
    <a:srgbClr val="EDEDED"/>
    <a:srgbClr val="28C191"/>
    <a:srgbClr val="0DA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2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D89C3-1502-5142-AD47-E5B62E4248A6}" type="datetimeFigureOut">
              <a:rPr lang="fr-FR" smtClean="0"/>
              <a:pPr/>
              <a:t>23/03/18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55D92-CA1A-2941-AA91-2FE7817B7AB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27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55D92-CA1A-2941-AA91-2FE7817B7AB4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23/03/18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23/03/18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23/03/18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23/03/18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23/03/18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23/03/18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23/03/18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23/03/18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23/03/18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23/03/18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23/03/18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63F1F-BA63-654D-9C1F-CD8BAAB33F51}" type="datetimeFigureOut">
              <a:rPr lang="fr-FR" smtClean="0"/>
              <a:pPr/>
              <a:t>23/03/18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jpeg"/><Relationship Id="rId6" Type="http://schemas.openxmlformats.org/officeDocument/2006/relationships/image" Target="../media/image23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23832" y="4007386"/>
            <a:ext cx="62247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700" b="1" dirty="0" smtClean="0">
                <a:solidFill>
                  <a:srgbClr val="3366FF"/>
                </a:solidFill>
                <a:ea typeface="Times New Roman" pitchFamily="-102" charset="0"/>
                <a:cs typeface="Times New Roman" pitchFamily="-102" charset="0"/>
              </a:rPr>
              <a:t>Marie </a:t>
            </a:r>
            <a:r>
              <a:rPr lang="en-US" sz="2700" b="1" dirty="0" err="1" smtClean="0">
                <a:solidFill>
                  <a:srgbClr val="3366FF"/>
                </a:solidFill>
                <a:ea typeface="Times New Roman" pitchFamily="-102" charset="0"/>
                <a:cs typeface="Times New Roman" pitchFamily="-102" charset="0"/>
              </a:rPr>
              <a:t>Farge</a:t>
            </a:r>
            <a:r>
              <a:rPr lang="en-US" sz="2700" b="1" dirty="0" smtClean="0">
                <a:solidFill>
                  <a:srgbClr val="3366FF"/>
                </a:solidFill>
                <a:ea typeface="Times New Roman" pitchFamily="-102" charset="0"/>
                <a:cs typeface="Times New Roman" pitchFamily="-102" charset="0"/>
              </a:rPr>
              <a:t> 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300" dirty="0" smtClean="0">
                <a:solidFill>
                  <a:srgbClr val="0000FF"/>
                </a:solidFill>
                <a:ea typeface="Times New Roman" pitchFamily="-102" charset="0"/>
                <a:cs typeface="Times New Roman" pitchFamily="-102" charset="0"/>
              </a:rPr>
              <a:t>LMD-ENS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93066" y="5562600"/>
            <a:ext cx="375291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300" i="1" dirty="0" smtClean="0">
                <a:solidFill>
                  <a:srgbClr val="28C191"/>
                </a:solidFill>
                <a:ea typeface="Times New Roman" pitchFamily="-102" charset="0"/>
                <a:cs typeface="Times New Roman" pitchFamily="-102" charset="0"/>
              </a:rPr>
              <a:t>AG </a:t>
            </a:r>
            <a:r>
              <a:rPr lang="it-IT" sz="2300" i="1" dirty="0" err="1" smtClean="0">
                <a:solidFill>
                  <a:srgbClr val="28C191"/>
                </a:solidFill>
                <a:ea typeface="Times New Roman" pitchFamily="-102" charset="0"/>
                <a:cs typeface="Times New Roman" pitchFamily="-102" charset="0"/>
              </a:rPr>
              <a:t>du</a:t>
            </a:r>
            <a:r>
              <a:rPr lang="it-IT" sz="2300" i="1" dirty="0" smtClean="0">
                <a:solidFill>
                  <a:srgbClr val="28C191"/>
                </a:solidFill>
                <a:ea typeface="Times New Roman" pitchFamily="-102" charset="0"/>
                <a:cs typeface="Times New Roman" pitchFamily="-102" charset="0"/>
              </a:rPr>
              <a:t> LMD</a:t>
            </a:r>
          </a:p>
          <a:p>
            <a:pPr algn="ctr"/>
            <a:r>
              <a:rPr lang="it-IT" sz="2300" i="1" dirty="0" smtClean="0">
                <a:solidFill>
                  <a:srgbClr val="28C191"/>
                </a:solidFill>
                <a:ea typeface="Times New Roman" pitchFamily="-102" charset="0"/>
                <a:cs typeface="Times New Roman" pitchFamily="-102" charset="0"/>
              </a:rPr>
              <a:t>Campus Pierre et </a:t>
            </a:r>
            <a:r>
              <a:rPr lang="it-IT" sz="2300" i="1" dirty="0">
                <a:solidFill>
                  <a:srgbClr val="28C191"/>
                </a:solidFill>
                <a:ea typeface="Times New Roman" pitchFamily="-102" charset="0"/>
                <a:cs typeface="Times New Roman" pitchFamily="-102" charset="0"/>
              </a:rPr>
              <a:t>M</a:t>
            </a:r>
            <a:r>
              <a:rPr lang="it-IT" sz="2300" i="1" dirty="0" smtClean="0">
                <a:solidFill>
                  <a:srgbClr val="28C191"/>
                </a:solidFill>
                <a:ea typeface="Times New Roman" pitchFamily="-102" charset="0"/>
                <a:cs typeface="Times New Roman" pitchFamily="-102" charset="0"/>
              </a:rPr>
              <a:t>arie Curie</a:t>
            </a:r>
            <a:endParaRPr lang="it-IT" sz="2300" i="1" dirty="0" smtClean="0">
              <a:solidFill>
                <a:srgbClr val="28C191"/>
              </a:solidFill>
              <a:ea typeface="Times New Roman" pitchFamily="-102" charset="0"/>
              <a:cs typeface="Times New Roman" pitchFamily="-102" charset="0"/>
            </a:endParaRPr>
          </a:p>
          <a:p>
            <a:pPr algn="ctr"/>
            <a:r>
              <a:rPr lang="it-IT" sz="2300" i="1" dirty="0" smtClean="0">
                <a:solidFill>
                  <a:srgbClr val="28C191"/>
                </a:solidFill>
                <a:ea typeface="Times New Roman" pitchFamily="-102" charset="0"/>
                <a:cs typeface="Times New Roman" pitchFamily="-102" charset="0"/>
              </a:rPr>
              <a:t> </a:t>
            </a:r>
            <a:r>
              <a:rPr lang="it-IT" sz="2300" i="1" dirty="0" smtClean="0">
                <a:solidFill>
                  <a:srgbClr val="28C191"/>
                </a:solidFill>
                <a:ea typeface="Times New Roman" pitchFamily="-102" charset="0"/>
                <a:cs typeface="Times New Roman" pitchFamily="-102" charset="0"/>
              </a:rPr>
              <a:t>23 Mars 2018</a:t>
            </a:r>
            <a:endParaRPr lang="it-IT" sz="2300" i="1" dirty="0">
              <a:solidFill>
                <a:srgbClr val="28C191"/>
              </a:solidFill>
              <a:ea typeface="Times New Roman" pitchFamily="-102" charset="0"/>
              <a:cs typeface="Times New Roman" pitchFamily="-102" charset="0"/>
            </a:endParaRPr>
          </a:p>
          <a:p>
            <a:pPr algn="ctr"/>
            <a:r>
              <a:rPr lang="it-IT" sz="2300" i="1" dirty="0" smtClean="0">
                <a:solidFill>
                  <a:srgbClr val="28C191"/>
                </a:solidFill>
                <a:ea typeface="Times New Roman" pitchFamily="-102" charset="0"/>
                <a:cs typeface="Times New Roman" pitchFamily="-102" charset="0"/>
              </a:rPr>
              <a:t> </a:t>
            </a:r>
          </a:p>
          <a:p>
            <a:pPr algn="ctr"/>
            <a:endParaRPr lang="fr-FR" sz="2300" dirty="0" smtClean="0">
              <a:solidFill>
                <a:srgbClr val="28C191"/>
              </a:solidFill>
            </a:endParaRPr>
          </a:p>
        </p:txBody>
      </p:sp>
      <p:sp>
        <p:nvSpPr>
          <p:cNvPr id="22" name="ZoneTexte 14"/>
          <p:cNvSpPr txBox="1">
            <a:spLocks noChangeArrowheads="1"/>
          </p:cNvSpPr>
          <p:nvPr/>
        </p:nvSpPr>
        <p:spPr bwMode="auto">
          <a:xfrm>
            <a:off x="2388422" y="2176988"/>
            <a:ext cx="4229587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33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FR" sz="3300" b="1" dirty="0" smtClean="0">
                <a:solidFill>
                  <a:srgbClr val="FF0000"/>
                </a:solidFill>
                <a:latin typeface="Calibri"/>
              </a:rPr>
              <a:t>Publier en </a:t>
            </a:r>
            <a:r>
              <a:rPr lang="fr-FR" sz="3300" b="1" dirty="0" err="1" smtClean="0">
                <a:solidFill>
                  <a:srgbClr val="FF0000"/>
                </a:solidFill>
                <a:latin typeface="Calibri"/>
              </a:rPr>
              <a:t>accés</a:t>
            </a:r>
            <a:r>
              <a:rPr lang="fr-FR" sz="3300" b="1" dirty="0" smtClean="0">
                <a:solidFill>
                  <a:srgbClr val="FF0000"/>
                </a:solidFill>
                <a:latin typeface="Calibri"/>
              </a:rPr>
              <a:t> libre</a:t>
            </a:r>
          </a:p>
          <a:p>
            <a:pPr algn="ctr"/>
            <a:r>
              <a:rPr lang="fr-FR" sz="3300" b="1" dirty="0">
                <a:solidFill>
                  <a:srgbClr val="FF0000"/>
                </a:solidFill>
                <a:latin typeface="Calibri"/>
              </a:rPr>
              <a:t>(</a:t>
            </a:r>
            <a:r>
              <a:rPr lang="fr-FR" sz="3300" b="1" dirty="0" smtClean="0">
                <a:solidFill>
                  <a:srgbClr val="FF0000"/>
                </a:solidFill>
                <a:latin typeface="Calibri"/>
              </a:rPr>
              <a:t>Open </a:t>
            </a:r>
            <a:r>
              <a:rPr lang="fr-FR" sz="3300" b="1" dirty="0" err="1" smtClean="0">
                <a:solidFill>
                  <a:srgbClr val="FF0000"/>
                </a:solidFill>
                <a:latin typeface="Calibri"/>
              </a:rPr>
              <a:t>Acces</a:t>
            </a:r>
            <a:r>
              <a:rPr lang="fr-FR" sz="3300" b="1" dirty="0" smtClean="0">
                <a:solidFill>
                  <a:srgbClr val="FF0000"/>
                </a:solidFill>
                <a:latin typeface="Calibri"/>
              </a:rPr>
              <a:t>),</a:t>
            </a:r>
          </a:p>
          <a:p>
            <a:pPr algn="ctr"/>
            <a:r>
              <a:rPr lang="fr-FR" sz="3300" b="1" dirty="0">
                <a:solidFill>
                  <a:srgbClr val="FF0000"/>
                </a:solidFill>
                <a:latin typeface="Calibri"/>
              </a:rPr>
              <a:t>p</a:t>
            </a:r>
            <a:r>
              <a:rPr lang="fr-FR" sz="3300" b="1" dirty="0" smtClean="0">
                <a:solidFill>
                  <a:srgbClr val="FF0000"/>
                </a:solidFill>
                <a:latin typeface="Calibri"/>
              </a:rPr>
              <a:t>ourquoi et comment?</a:t>
            </a:r>
            <a:endParaRPr lang="fr-FR" sz="3300" b="1" dirty="0" smtClean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5" name="Picture 10" descr="0_LMD_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815" y="76200"/>
            <a:ext cx="1029785" cy="102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ENS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1" y="35075"/>
            <a:ext cx="838200" cy="1184125"/>
          </a:xfrm>
          <a:prstGeom prst="rect">
            <a:avLst/>
          </a:prstGeom>
        </p:spPr>
      </p:pic>
      <p:pic>
        <p:nvPicPr>
          <p:cNvPr id="7" name="Image 6" descr="CNRS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152400"/>
            <a:ext cx="990600" cy="990600"/>
          </a:xfrm>
          <a:prstGeom prst="rect">
            <a:avLst/>
          </a:prstGeom>
        </p:spPr>
      </p:pic>
      <p:pic>
        <p:nvPicPr>
          <p:cNvPr id="9" name="Image 8" descr="LogoUPM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16" y="152399"/>
            <a:ext cx="1904984" cy="953585"/>
          </a:xfrm>
          <a:prstGeom prst="rect">
            <a:avLst/>
          </a:prstGeom>
        </p:spPr>
      </p:pic>
      <p:pic>
        <p:nvPicPr>
          <p:cNvPr id="12" name="Image 11" descr="PSL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227199"/>
            <a:ext cx="1513640" cy="763401"/>
          </a:xfrm>
          <a:prstGeom prst="rect">
            <a:avLst/>
          </a:prstGeom>
        </p:spPr>
      </p:pic>
      <p:cxnSp>
        <p:nvCxnSpPr>
          <p:cNvPr id="14" name="直線コネクタ 14"/>
          <p:cNvCxnSpPr>
            <a:cxnSpLocks noChangeShapeType="1"/>
          </p:cNvCxnSpPr>
          <p:nvPr/>
        </p:nvCxnSpPr>
        <p:spPr bwMode="auto">
          <a:xfrm>
            <a:off x="0" y="1371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pic>
        <p:nvPicPr>
          <p:cNvPr id="2" name="Picture 1" descr="CC-BY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243001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Comment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?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7" name="Picture 6" descr="CC-B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79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-9026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Accès libre ‘diamant’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6" name="ZoneTexte 14"/>
          <p:cNvSpPr txBox="1">
            <a:spLocks noChangeArrowheads="1"/>
          </p:cNvSpPr>
          <p:nvPr/>
        </p:nvSpPr>
        <p:spPr bwMode="auto">
          <a:xfrm>
            <a:off x="825213" y="2996952"/>
            <a:ext cx="7491203" cy="1200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Les </a:t>
            </a:r>
            <a:r>
              <a:rPr lang="fr-FR" sz="2400" dirty="0" err="1" smtClean="0">
                <a:solidFill>
                  <a:srgbClr val="FF0000"/>
                </a:solidFill>
              </a:rPr>
              <a:t>journeaux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appartienent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aux comités éditoriaux</a:t>
            </a:r>
            <a:r>
              <a:rPr lang="fr-FR" sz="2400" dirty="0" smtClean="0">
                <a:solidFill>
                  <a:srgbClr val="000000"/>
                </a:solidFill>
              </a:rPr>
              <a:t>,</a:t>
            </a:r>
          </a:p>
          <a:p>
            <a:pPr algn="ctr"/>
            <a:r>
              <a:rPr lang="fr-FR" sz="2400" dirty="0">
                <a:solidFill>
                  <a:srgbClr val="FF0000"/>
                </a:solidFill>
              </a:rPr>
              <a:t>c</a:t>
            </a:r>
            <a:r>
              <a:rPr lang="fr-FR" sz="2400" dirty="0" smtClean="0">
                <a:solidFill>
                  <a:srgbClr val="FF0000"/>
                </a:solidFill>
              </a:rPr>
              <a:t>omposés exclusivement de chercheurs</a:t>
            </a:r>
            <a:r>
              <a:rPr lang="fr-FR" sz="2400" dirty="0" smtClean="0">
                <a:solidFill>
                  <a:srgbClr val="000000"/>
                </a:solidFill>
              </a:rPr>
              <a:t> qui continueraient</a:t>
            </a:r>
          </a:p>
          <a:p>
            <a:pPr algn="ctr"/>
            <a:r>
              <a:rPr lang="fr-FR" sz="2400" dirty="0" smtClean="0">
                <a:solidFill>
                  <a:srgbClr val="000000"/>
                </a:solidFill>
              </a:rPr>
              <a:t>d’assurer bénévolement l’évaluation par les pairs.</a:t>
            </a:r>
          </a:p>
        </p:txBody>
      </p:sp>
      <p:sp>
        <p:nvSpPr>
          <p:cNvPr id="14" name="ZoneTexte 14"/>
          <p:cNvSpPr txBox="1">
            <a:spLocks noChangeArrowheads="1"/>
          </p:cNvSpPr>
          <p:nvPr/>
        </p:nvSpPr>
        <p:spPr bwMode="auto">
          <a:xfrm>
            <a:off x="1722673" y="1447800"/>
            <a:ext cx="5559034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 dirty="0" smtClean="0">
                <a:solidFill>
                  <a:srgbClr val="0000FF"/>
                </a:solidFill>
              </a:rPr>
              <a:t>Les </a:t>
            </a:r>
            <a:r>
              <a:rPr lang="fr-FR" sz="2400" dirty="0" smtClean="0">
                <a:solidFill>
                  <a:srgbClr val="0000FF"/>
                </a:solidFill>
              </a:rPr>
              <a:t>auteurs gardent </a:t>
            </a:r>
            <a:r>
              <a:rPr lang="fr-FR" sz="2400" dirty="0" smtClean="0">
                <a:solidFill>
                  <a:srgbClr val="0000FF"/>
                </a:solidFill>
              </a:rPr>
              <a:t>leur droit d’auteur </a:t>
            </a:r>
          </a:p>
          <a:p>
            <a:pPr algn="ctr"/>
            <a:r>
              <a:rPr lang="fr-FR" sz="2400" dirty="0" smtClean="0"/>
              <a:t>et mettent leurs </a:t>
            </a:r>
            <a:r>
              <a:rPr lang="fr-FR" sz="2400" dirty="0" smtClean="0">
                <a:solidFill>
                  <a:srgbClr val="0000FF"/>
                </a:solidFill>
              </a:rPr>
              <a:t>articles en accès </a:t>
            </a:r>
            <a:r>
              <a:rPr lang="fr-FR" sz="2400" dirty="0" smtClean="0">
                <a:solidFill>
                  <a:srgbClr val="0000FF"/>
                </a:solidFill>
              </a:rPr>
              <a:t>libre</a:t>
            </a:r>
            <a:endParaRPr lang="fr-FR" sz="2400" dirty="0" smtClean="0">
              <a:solidFill>
                <a:srgbClr val="0000FF"/>
              </a:solidFill>
            </a:endParaRPr>
          </a:p>
          <a:p>
            <a:pPr algn="ctr"/>
            <a:r>
              <a:rPr lang="fr-FR" sz="2400" dirty="0" smtClean="0">
                <a:solidFill>
                  <a:srgbClr val="3366FF"/>
                </a:solidFill>
              </a:rPr>
              <a:t>sous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3366FF"/>
                </a:solidFill>
              </a:rPr>
              <a:t>une licence </a:t>
            </a:r>
            <a:r>
              <a:rPr lang="fr-FR" sz="2400" dirty="0" err="1" smtClean="0">
                <a:solidFill>
                  <a:srgbClr val="3366FF"/>
                </a:solidFill>
              </a:rPr>
              <a:t>Creative</a:t>
            </a:r>
            <a:r>
              <a:rPr lang="fr-FR" sz="2400" dirty="0" smtClean="0">
                <a:solidFill>
                  <a:srgbClr val="3366FF"/>
                </a:solidFill>
              </a:rPr>
              <a:t> Commons </a:t>
            </a:r>
            <a:r>
              <a:rPr lang="fr-FR" sz="2400" dirty="0" smtClean="0"/>
              <a:t>CC-BY.</a:t>
            </a:r>
            <a:r>
              <a:rPr lang="en-US" sz="2400" dirty="0" smtClean="0"/>
              <a:t> </a:t>
            </a:r>
            <a:endParaRPr lang="fr-FR" sz="2300" b="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0" name="ZoneTexte 14"/>
          <p:cNvSpPr txBox="1">
            <a:spLocks noChangeArrowheads="1"/>
          </p:cNvSpPr>
          <p:nvPr/>
        </p:nvSpPr>
        <p:spPr bwMode="auto">
          <a:xfrm>
            <a:off x="-164259" y="4581128"/>
            <a:ext cx="95318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 dirty="0" smtClean="0">
                <a:solidFill>
                  <a:srgbClr val="28C191"/>
                </a:solidFill>
              </a:rPr>
              <a:t>Les institutions publiques </a:t>
            </a:r>
            <a:r>
              <a:rPr lang="fr-FR" sz="2400" dirty="0" smtClean="0">
                <a:solidFill>
                  <a:srgbClr val="28C191"/>
                </a:solidFill>
              </a:rPr>
              <a:t>financent </a:t>
            </a:r>
            <a:r>
              <a:rPr lang="fr-FR" sz="2400" dirty="0" smtClean="0">
                <a:solidFill>
                  <a:srgbClr val="28C191"/>
                </a:solidFill>
              </a:rPr>
              <a:t>et </a:t>
            </a:r>
            <a:r>
              <a:rPr lang="fr-FR" sz="2400" dirty="0" err="1" smtClean="0">
                <a:solidFill>
                  <a:srgbClr val="28C191"/>
                </a:solidFill>
              </a:rPr>
              <a:t>possédent</a:t>
            </a:r>
            <a:r>
              <a:rPr lang="fr-FR" sz="2400" dirty="0" smtClean="0">
                <a:solidFill>
                  <a:srgbClr val="28C191"/>
                </a:solidFill>
              </a:rPr>
              <a:t> </a:t>
            </a:r>
            <a:r>
              <a:rPr lang="fr-FR" sz="2400" dirty="0">
                <a:solidFill>
                  <a:srgbClr val="28C191"/>
                </a:solidFill>
              </a:rPr>
              <a:t>l</a:t>
            </a:r>
            <a:r>
              <a:rPr lang="fr-FR" sz="2400" dirty="0" smtClean="0">
                <a:solidFill>
                  <a:srgbClr val="28C191"/>
                </a:solidFill>
              </a:rPr>
              <a:t>es plateformes </a:t>
            </a:r>
          </a:p>
          <a:p>
            <a:pPr algn="ctr"/>
            <a:r>
              <a:rPr lang="fr-FR" sz="2400" dirty="0">
                <a:solidFill>
                  <a:srgbClr val="000000"/>
                </a:solidFill>
              </a:rPr>
              <a:t>d</a:t>
            </a:r>
            <a:r>
              <a:rPr lang="fr-FR" sz="2400" dirty="0" smtClean="0">
                <a:solidFill>
                  <a:srgbClr val="000000"/>
                </a:solidFill>
              </a:rPr>
              <a:t>’évaluation et de publication</a:t>
            </a:r>
            <a:r>
              <a:rPr lang="fr-FR" sz="2400" dirty="0" smtClean="0"/>
              <a:t>, </a:t>
            </a:r>
            <a:r>
              <a:rPr lang="fr-FR" sz="2400" dirty="0" smtClean="0">
                <a:solidFill>
                  <a:srgbClr val="28C191"/>
                </a:solidFill>
              </a:rPr>
              <a:t>développées en logiciel libre</a:t>
            </a:r>
            <a:r>
              <a:rPr lang="fr-FR" sz="2400" dirty="0" smtClean="0"/>
              <a:t>. </a:t>
            </a:r>
          </a:p>
          <a:p>
            <a:pPr algn="ctr"/>
            <a:r>
              <a:rPr lang="fr-FR" sz="2400" dirty="0">
                <a:solidFill>
                  <a:srgbClr val="28C191"/>
                </a:solidFill>
              </a:rPr>
              <a:t>L</a:t>
            </a:r>
            <a:r>
              <a:rPr lang="fr-FR" sz="2400" dirty="0" smtClean="0">
                <a:solidFill>
                  <a:srgbClr val="28C191"/>
                </a:solidFill>
              </a:rPr>
              <a:t>es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28C191"/>
                </a:solidFill>
              </a:rPr>
              <a:t>bibliothécaires devraient aider les chercheurs à publier </a:t>
            </a:r>
            <a:r>
              <a:rPr lang="fr-FR" sz="2400" dirty="0" smtClean="0"/>
              <a:t>leurs articles </a:t>
            </a:r>
          </a:p>
          <a:p>
            <a:pPr algn="ctr"/>
            <a:r>
              <a:rPr lang="fr-FR" sz="2400" dirty="0" smtClean="0"/>
              <a:t>grâce à celles-ci</a:t>
            </a:r>
            <a:r>
              <a:rPr lang="fr-FR" sz="2400" dirty="0"/>
              <a:t> </a:t>
            </a:r>
            <a:r>
              <a:rPr lang="fr-FR" sz="2400" dirty="0" smtClean="0"/>
              <a:t>et</a:t>
            </a:r>
            <a:r>
              <a:rPr lang="fr-FR" sz="2400" dirty="0" smtClean="0">
                <a:solidFill>
                  <a:srgbClr val="28C191"/>
                </a:solidFill>
              </a:rPr>
              <a:t> les maisons d’édition </a:t>
            </a:r>
            <a:r>
              <a:rPr lang="fr-FR" sz="2400" dirty="0" smtClean="0"/>
              <a:t>assurer divers services </a:t>
            </a:r>
          </a:p>
          <a:p>
            <a:pPr algn="ctr"/>
            <a:r>
              <a:rPr lang="fr-FR" sz="2400" dirty="0" smtClean="0">
                <a:solidFill>
                  <a:srgbClr val="28C191"/>
                </a:solidFill>
              </a:rPr>
              <a:t>après avoir été mises en concurrence </a:t>
            </a:r>
            <a:r>
              <a:rPr lang="fr-FR" sz="2400" dirty="0" smtClean="0"/>
              <a:t>par appel d’offre.</a:t>
            </a:r>
            <a:r>
              <a:rPr lang="fr-FR" sz="2400" dirty="0" smtClean="0">
                <a:solidFill>
                  <a:srgbClr val="28C191"/>
                </a:solidFill>
              </a:rPr>
              <a:t> </a:t>
            </a:r>
          </a:p>
        </p:txBody>
      </p:sp>
      <p:pic>
        <p:nvPicPr>
          <p:cNvPr id="11" name="Picture 10" descr="CC-B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82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-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&gt;10 000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revues 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en accès libre ‘diamant’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79442" y="2446853"/>
            <a:ext cx="868169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300" dirty="0" smtClean="0">
                <a:solidFill>
                  <a:srgbClr val="0000FF"/>
                </a:solidFill>
              </a:rPr>
              <a:t>Fondée </a:t>
            </a:r>
            <a:r>
              <a:rPr lang="fr-FR" sz="2300" dirty="0">
                <a:solidFill>
                  <a:srgbClr val="0000FF"/>
                </a:solidFill>
              </a:rPr>
              <a:t>e</a:t>
            </a:r>
            <a:r>
              <a:rPr lang="fr-FR" sz="2300" dirty="0" smtClean="0">
                <a:solidFill>
                  <a:srgbClr val="0000FF"/>
                </a:solidFill>
              </a:rPr>
              <a:t>n 2010 par Jean-Michel Morel</a:t>
            </a:r>
            <a:r>
              <a:rPr lang="fr-FR" sz="2300" dirty="0" smtClean="0"/>
              <a:t>, IPOL </a:t>
            </a:r>
            <a:r>
              <a:rPr lang="fr-FR" sz="2300" dirty="0"/>
              <a:t>a</a:t>
            </a:r>
            <a:r>
              <a:rPr lang="fr-FR" sz="2300" dirty="0" smtClean="0"/>
              <a:t> </a:t>
            </a:r>
            <a:r>
              <a:rPr lang="fr-FR" sz="2300" dirty="0" smtClean="0">
                <a:solidFill>
                  <a:srgbClr val="0000FF"/>
                </a:solidFill>
              </a:rPr>
              <a:t>41 </a:t>
            </a:r>
            <a:r>
              <a:rPr lang="fr-FR" sz="2300" dirty="0" err="1" smtClean="0">
                <a:solidFill>
                  <a:srgbClr val="0000FF"/>
                </a:solidFill>
              </a:rPr>
              <a:t>editeurs</a:t>
            </a:r>
            <a:r>
              <a:rPr lang="fr-FR" sz="2300" dirty="0" smtClean="0"/>
              <a:t>.</a:t>
            </a:r>
          </a:p>
          <a:p>
            <a:pPr algn="ctr"/>
            <a:r>
              <a:rPr lang="fr-FR" sz="2300" dirty="0" smtClean="0"/>
              <a:t>Cette revue est </a:t>
            </a:r>
            <a:r>
              <a:rPr lang="fr-FR" sz="2300" dirty="0" smtClean="0">
                <a:solidFill>
                  <a:srgbClr val="0000FF"/>
                </a:solidFill>
              </a:rPr>
              <a:t>financée par le CNES</a:t>
            </a:r>
            <a:r>
              <a:rPr lang="fr-FR" sz="2300" dirty="0" smtClean="0"/>
              <a:t>,</a:t>
            </a:r>
            <a:r>
              <a:rPr lang="fr-FR" sz="2300" dirty="0" smtClean="0">
                <a:solidFill>
                  <a:srgbClr val="0000FF"/>
                </a:solidFill>
              </a:rPr>
              <a:t> l’ERC </a:t>
            </a:r>
            <a:r>
              <a:rPr lang="fr-FR" sz="2300" dirty="0" smtClean="0"/>
              <a:t>et</a:t>
            </a:r>
            <a:r>
              <a:rPr lang="fr-FR" sz="2300" dirty="0" smtClean="0">
                <a:solidFill>
                  <a:srgbClr val="0000FF"/>
                </a:solidFill>
              </a:rPr>
              <a:t> 13 institutions publiques</a:t>
            </a:r>
            <a:r>
              <a:rPr lang="fr-FR" sz="2300" dirty="0" smtClean="0"/>
              <a:t>.</a:t>
            </a:r>
          </a:p>
          <a:p>
            <a:pPr algn="ctr"/>
            <a:r>
              <a:rPr lang="fr-FR" sz="2300" dirty="0" smtClean="0"/>
              <a:t>Chaque</a:t>
            </a:r>
            <a:r>
              <a:rPr sz="2300" dirty="0" smtClean="0"/>
              <a:t> article con</a:t>
            </a:r>
            <a:r>
              <a:rPr lang="fr-FR" sz="2300" dirty="0" err="1" smtClean="0"/>
              <a:t>tie</a:t>
            </a:r>
            <a:r>
              <a:rPr sz="2300" dirty="0" smtClean="0"/>
              <a:t>n</a:t>
            </a:r>
            <a:r>
              <a:rPr lang="fr-FR" sz="2300" dirty="0" err="1" smtClean="0"/>
              <a:t>t</a:t>
            </a:r>
            <a:r>
              <a:rPr sz="2300" dirty="0" smtClean="0"/>
              <a:t> </a:t>
            </a:r>
            <a:r>
              <a:rPr lang="fr-FR" sz="2300" dirty="0"/>
              <a:t>l</a:t>
            </a:r>
            <a:r>
              <a:rPr lang="fr-FR" sz="2300" dirty="0" smtClean="0"/>
              <a:t>e</a:t>
            </a:r>
            <a:r>
              <a:rPr sz="2300" dirty="0" smtClean="0">
                <a:solidFill>
                  <a:srgbClr val="28C191"/>
                </a:solidFill>
              </a:rPr>
              <a:t> </a:t>
            </a:r>
            <a:r>
              <a:rPr sz="2300" dirty="0" smtClean="0">
                <a:solidFill>
                  <a:srgbClr val="FF0000"/>
                </a:solidFill>
              </a:rPr>
              <a:t>text</a:t>
            </a:r>
            <a:r>
              <a:rPr lang="fr-FR" sz="2300" dirty="0" smtClean="0">
                <a:solidFill>
                  <a:srgbClr val="FF0000"/>
                </a:solidFill>
              </a:rPr>
              <a:t>e</a:t>
            </a:r>
            <a:r>
              <a:rPr lang="fr-FR" sz="2300" dirty="0" smtClean="0"/>
              <a:t>, l’</a:t>
            </a:r>
            <a:r>
              <a:rPr sz="2300" dirty="0" smtClean="0">
                <a:solidFill>
                  <a:srgbClr val="FF0000"/>
                </a:solidFill>
              </a:rPr>
              <a:t>algorithm</a:t>
            </a:r>
            <a:r>
              <a:rPr lang="fr-FR" sz="2300" dirty="0" smtClean="0">
                <a:solidFill>
                  <a:srgbClr val="FF0000"/>
                </a:solidFill>
              </a:rPr>
              <a:t>e</a:t>
            </a:r>
            <a:r>
              <a:rPr sz="2300" dirty="0" smtClean="0"/>
              <a:t> </a:t>
            </a:r>
            <a:r>
              <a:rPr lang="fr-FR" sz="2300" dirty="0" smtClean="0"/>
              <a:t>et</a:t>
            </a:r>
            <a:r>
              <a:rPr lang="fr-FR" sz="2300" dirty="0"/>
              <a:t> </a:t>
            </a:r>
            <a:r>
              <a:rPr lang="fr-FR" sz="2300" dirty="0" smtClean="0"/>
              <a:t>le</a:t>
            </a:r>
            <a:r>
              <a:rPr sz="2300" dirty="0" smtClean="0">
                <a:solidFill>
                  <a:srgbClr val="FF0000"/>
                </a:solidFill>
              </a:rPr>
              <a:t> code</a:t>
            </a:r>
            <a:r>
              <a:rPr lang="fr-FR" sz="2300" dirty="0" smtClean="0">
                <a:solidFill>
                  <a:srgbClr val="FF0000"/>
                </a:solidFill>
              </a:rPr>
              <a:t> source</a:t>
            </a:r>
            <a:r>
              <a:rPr sz="2300" dirty="0" smtClean="0"/>
              <a:t>,</a:t>
            </a:r>
            <a:endParaRPr lang="fr-FR" sz="2300" dirty="0" smtClean="0"/>
          </a:p>
          <a:p>
            <a:pPr algn="ctr"/>
            <a:r>
              <a:rPr lang="fr-FR" sz="2300" dirty="0"/>
              <a:t>q</a:t>
            </a:r>
            <a:r>
              <a:rPr lang="fr-FR" sz="2300" dirty="0" smtClean="0"/>
              <a:t>ui tous sont </a:t>
            </a:r>
            <a:r>
              <a:rPr lang="fr-FR" sz="2300" dirty="0" smtClean="0">
                <a:solidFill>
                  <a:srgbClr val="FF0000"/>
                </a:solidFill>
              </a:rPr>
              <a:t>évalués par les pairs</a:t>
            </a:r>
            <a:r>
              <a:rPr lang="fr-FR" sz="2300" dirty="0" smtClean="0"/>
              <a:t>. La plateforme de la revue offre</a:t>
            </a:r>
            <a:r>
              <a:rPr sz="2300" dirty="0" smtClean="0"/>
              <a:t> </a:t>
            </a:r>
            <a:endParaRPr lang="fr-FR" sz="2300" dirty="0" smtClean="0"/>
          </a:p>
          <a:p>
            <a:pPr algn="ctr"/>
            <a:r>
              <a:rPr lang="fr-FR" sz="2300" dirty="0">
                <a:solidFill>
                  <a:srgbClr val="28C191"/>
                </a:solidFill>
              </a:rPr>
              <a:t>l</a:t>
            </a:r>
            <a:r>
              <a:rPr lang="fr-FR" sz="2300" dirty="0" smtClean="0">
                <a:solidFill>
                  <a:srgbClr val="28C191"/>
                </a:solidFill>
              </a:rPr>
              <a:t>a possibilités de tout</a:t>
            </a:r>
            <a:r>
              <a:rPr sz="2300" dirty="0" smtClean="0">
                <a:solidFill>
                  <a:srgbClr val="28C191"/>
                </a:solidFill>
              </a:rPr>
              <a:t> </a:t>
            </a:r>
            <a:r>
              <a:rPr lang="fr-FR" sz="2300" dirty="0" smtClean="0"/>
              <a:t>tester par soi-même et d’</a:t>
            </a:r>
            <a:r>
              <a:rPr sz="2300" dirty="0" smtClean="0">
                <a:solidFill>
                  <a:srgbClr val="28C191"/>
                </a:solidFill>
              </a:rPr>
              <a:t>archive</a:t>
            </a:r>
            <a:r>
              <a:rPr lang="fr-FR" sz="2300" dirty="0" smtClean="0">
                <a:solidFill>
                  <a:srgbClr val="28C191"/>
                </a:solidFill>
              </a:rPr>
              <a:t>r</a:t>
            </a:r>
            <a:r>
              <a:rPr sz="2300" dirty="0" smtClean="0">
                <a:solidFill>
                  <a:srgbClr val="28C191"/>
                </a:solidFill>
              </a:rPr>
              <a:t> </a:t>
            </a:r>
            <a:r>
              <a:rPr lang="fr-FR" sz="2300" dirty="0" smtClean="0">
                <a:solidFill>
                  <a:srgbClr val="28C191"/>
                </a:solidFill>
              </a:rPr>
              <a:t>les</a:t>
            </a:r>
            <a:r>
              <a:rPr sz="2300" dirty="0" smtClean="0">
                <a:solidFill>
                  <a:srgbClr val="28C191"/>
                </a:solidFill>
              </a:rPr>
              <a:t> </a:t>
            </a:r>
            <a:endParaRPr lang="fr-FR" sz="2300" dirty="0" smtClean="0">
              <a:solidFill>
                <a:srgbClr val="28C191"/>
              </a:solidFill>
            </a:endParaRPr>
          </a:p>
          <a:p>
            <a:pPr algn="ctr"/>
            <a:r>
              <a:rPr lang="fr-FR" sz="2300" dirty="0" smtClean="0">
                <a:solidFill>
                  <a:srgbClr val="28C191"/>
                </a:solidFill>
              </a:rPr>
              <a:t>résultats obtenus</a:t>
            </a:r>
            <a:r>
              <a:rPr sz="2300" dirty="0" smtClean="0"/>
              <a:t>. </a:t>
            </a:r>
            <a:r>
              <a:rPr lang="en-US" sz="2300" dirty="0" smtClean="0"/>
              <a:t> </a:t>
            </a:r>
            <a:endParaRPr lang="fr-FR" sz="2300" b="0" dirty="0">
              <a:latin typeface="Calibri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769" y="998364"/>
            <a:ext cx="6690591" cy="120650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2590800" y="2057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2483768" y="4797152"/>
            <a:ext cx="5217468" cy="369332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Times"/>
              </a:rPr>
              <a:t>http://</a:t>
            </a:r>
            <a:r>
              <a:rPr lang="fr-FR" i="1" dirty="0" err="1" smtClean="0">
                <a:latin typeface="Times"/>
              </a:rPr>
              <a:t>discreteanalysisjournal.com</a:t>
            </a:r>
            <a:r>
              <a:rPr lang="fr-FR" i="1" dirty="0" smtClean="0">
                <a:latin typeface="Times"/>
              </a:rPr>
              <a:t>    </a:t>
            </a:r>
            <a:r>
              <a:rPr i="1" dirty="0" smtClean="0">
                <a:latin typeface="Times"/>
              </a:rPr>
              <a:t>ISSN : 2</a:t>
            </a:r>
            <a:r>
              <a:rPr lang="fr-FR" i="1" dirty="0" smtClean="0">
                <a:latin typeface="Times"/>
              </a:rPr>
              <a:t>397</a:t>
            </a:r>
            <a:r>
              <a:rPr i="1" dirty="0" smtClean="0">
                <a:latin typeface="Times"/>
              </a:rPr>
              <a:t>-</a:t>
            </a:r>
            <a:r>
              <a:rPr lang="fr-FR" i="1" dirty="0" smtClean="0">
                <a:latin typeface="Times"/>
              </a:rPr>
              <a:t>3129</a:t>
            </a:r>
            <a:endParaRPr lang="fr-FR" i="1" dirty="0">
              <a:latin typeface="Times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837" y="4509120"/>
            <a:ext cx="1381891" cy="1828800"/>
          </a:xfrm>
          <a:prstGeom prst="rect">
            <a:avLst/>
          </a:prstGeom>
        </p:spPr>
      </p:pic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1502663" y="5217368"/>
            <a:ext cx="7409131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300" dirty="0" err="1" smtClean="0">
                <a:solidFill>
                  <a:srgbClr val="0000FF"/>
                </a:solidFill>
              </a:rPr>
              <a:t>Foundée</a:t>
            </a:r>
            <a:r>
              <a:rPr lang="fr-FR" sz="2300" dirty="0" smtClean="0">
                <a:solidFill>
                  <a:srgbClr val="0000FF"/>
                </a:solidFill>
              </a:rPr>
              <a:t> </a:t>
            </a:r>
            <a:r>
              <a:rPr lang="fr-FR" sz="2300" dirty="0">
                <a:solidFill>
                  <a:srgbClr val="0000FF"/>
                </a:solidFill>
              </a:rPr>
              <a:t>e</a:t>
            </a:r>
            <a:r>
              <a:rPr lang="fr-FR" sz="2300" dirty="0" smtClean="0">
                <a:solidFill>
                  <a:srgbClr val="0000FF"/>
                </a:solidFill>
              </a:rPr>
              <a:t>n 2015 par Tim </a:t>
            </a:r>
            <a:r>
              <a:rPr lang="fr-FR" sz="2300" dirty="0" err="1" smtClean="0">
                <a:solidFill>
                  <a:srgbClr val="0000FF"/>
                </a:solidFill>
              </a:rPr>
              <a:t>Gowers</a:t>
            </a:r>
            <a:r>
              <a:rPr lang="fr-FR" sz="2300" dirty="0" smtClean="0"/>
              <a:t>, la revue DA a </a:t>
            </a:r>
          </a:p>
          <a:p>
            <a:pPr algn="ctr"/>
            <a:r>
              <a:rPr lang="fr-FR" sz="2300" dirty="0" smtClean="0">
                <a:solidFill>
                  <a:srgbClr val="0000FF"/>
                </a:solidFill>
              </a:rPr>
              <a:t>12 editors</a:t>
            </a:r>
            <a:r>
              <a:rPr lang="fr-FR" sz="2300" dirty="0" smtClean="0"/>
              <a:t>. C’est un </a:t>
            </a:r>
            <a:r>
              <a:rPr lang="fr-FR" sz="2300" dirty="0" smtClean="0">
                <a:solidFill>
                  <a:srgbClr val="FF0000"/>
                </a:solidFill>
              </a:rPr>
              <a:t>épi-journal qui s’appuie sur</a:t>
            </a:r>
          </a:p>
          <a:p>
            <a:pPr algn="ctr"/>
            <a:r>
              <a:rPr lang="fr-FR" sz="2300" dirty="0" smtClean="0">
                <a:solidFill>
                  <a:srgbClr val="FF0000"/>
                </a:solidFill>
              </a:rPr>
              <a:t> l’archive </a:t>
            </a:r>
            <a:r>
              <a:rPr lang="fr-FR" sz="2300" dirty="0" err="1" smtClean="0">
                <a:solidFill>
                  <a:srgbClr val="FF0000"/>
                </a:solidFill>
              </a:rPr>
              <a:t>ouvertet</a:t>
            </a:r>
            <a:r>
              <a:rPr lang="fr-FR" sz="2300" dirty="0" smtClean="0">
                <a:solidFill>
                  <a:srgbClr val="FF0000"/>
                </a:solidFill>
              </a:rPr>
              <a:t> </a:t>
            </a:r>
            <a:r>
              <a:rPr lang="fr-FR" sz="2300" dirty="0" err="1" smtClean="0">
                <a:solidFill>
                  <a:srgbClr val="FF0000"/>
                </a:solidFill>
              </a:rPr>
              <a:t>arXiv</a:t>
            </a:r>
            <a:r>
              <a:rPr lang="fr-FR" sz="2300" dirty="0" smtClean="0"/>
              <a:t>. Le comité éditorial utilise le </a:t>
            </a:r>
          </a:p>
          <a:p>
            <a:pPr algn="ctr"/>
            <a:r>
              <a:rPr lang="fr-FR" sz="2300" dirty="0"/>
              <a:t>l</a:t>
            </a:r>
            <a:r>
              <a:rPr lang="fr-FR" sz="2300" dirty="0" smtClean="0"/>
              <a:t>ogiciel</a:t>
            </a:r>
            <a:r>
              <a:rPr lang="fr-FR" sz="2300" dirty="0" smtClean="0">
                <a:solidFill>
                  <a:srgbClr val="FF0000"/>
                </a:solidFill>
              </a:rPr>
              <a:t> </a:t>
            </a:r>
            <a:r>
              <a:rPr lang="fr-FR" sz="2300" dirty="0" err="1" smtClean="0">
                <a:solidFill>
                  <a:srgbClr val="FF0000"/>
                </a:solidFill>
              </a:rPr>
              <a:t>Scholastica</a:t>
            </a:r>
            <a:r>
              <a:rPr lang="fr-FR" sz="2300" dirty="0" smtClean="0">
                <a:solidFill>
                  <a:srgbClr val="FF0000"/>
                </a:solidFill>
              </a:rPr>
              <a:t> </a:t>
            </a:r>
            <a:r>
              <a:rPr lang="fr-FR" sz="2300" dirty="0" smtClean="0"/>
              <a:t>(10€/article) </a:t>
            </a:r>
            <a:r>
              <a:rPr lang="fr-FR" sz="2300" dirty="0" smtClean="0">
                <a:solidFill>
                  <a:srgbClr val="FF0000"/>
                </a:solidFill>
              </a:rPr>
              <a:t>pour la révision par les pairs</a:t>
            </a:r>
            <a:r>
              <a:rPr lang="fr-FR" sz="2300" dirty="0" smtClean="0"/>
              <a:t>.</a:t>
            </a:r>
          </a:p>
        </p:txBody>
      </p:sp>
      <p:sp>
        <p:nvSpPr>
          <p:cNvPr id="11" name="ZoneTexte 12"/>
          <p:cNvSpPr txBox="1"/>
          <p:nvPr/>
        </p:nvSpPr>
        <p:spPr>
          <a:xfrm>
            <a:off x="2133600" y="2051556"/>
            <a:ext cx="5885334" cy="369332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Times"/>
              </a:rPr>
              <a:t>//</a:t>
            </a:r>
            <a:r>
              <a:rPr lang="fr-FR" i="1" dirty="0" err="1" smtClean="0">
                <a:latin typeface="Times"/>
              </a:rPr>
              <a:t>www.ipol.im</a:t>
            </a:r>
            <a:r>
              <a:rPr lang="fr-FR" i="1" dirty="0" smtClean="0">
                <a:latin typeface="Times"/>
              </a:rPr>
              <a:t>      </a:t>
            </a:r>
            <a:r>
              <a:rPr i="1" dirty="0" smtClean="0">
                <a:latin typeface="Times"/>
              </a:rPr>
              <a:t>ISSN : 2105-1232</a:t>
            </a:r>
            <a:r>
              <a:rPr lang="fr-FR" i="1" dirty="0" smtClean="0">
                <a:latin typeface="Times"/>
              </a:rPr>
              <a:t>     </a:t>
            </a:r>
            <a:r>
              <a:rPr i="1" dirty="0" smtClean="0">
                <a:latin typeface="Times"/>
              </a:rPr>
              <a:t>DOI : 10.5201/ipol</a:t>
            </a:r>
            <a:endParaRPr lang="fr-FR" i="1" dirty="0">
              <a:latin typeface="Times"/>
            </a:endParaRPr>
          </a:p>
        </p:txBody>
      </p:sp>
      <p:sp>
        <p:nvSpPr>
          <p:cNvPr id="12" name="ZoneTexte 15"/>
          <p:cNvSpPr txBox="1"/>
          <p:nvPr/>
        </p:nvSpPr>
        <p:spPr>
          <a:xfrm>
            <a:off x="107504" y="1412776"/>
            <a:ext cx="745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28C191"/>
                </a:solidFill>
              </a:rPr>
              <a:t>Ex.</a:t>
            </a:r>
            <a:endParaRPr lang="fr-FR" sz="3600" b="1" dirty="0">
              <a:solidFill>
                <a:srgbClr val="28C191"/>
              </a:solidFill>
            </a:endParaRPr>
          </a:p>
        </p:txBody>
      </p:sp>
      <p:sp>
        <p:nvSpPr>
          <p:cNvPr id="14" name="ZoneTexte 15"/>
          <p:cNvSpPr txBox="1"/>
          <p:nvPr/>
        </p:nvSpPr>
        <p:spPr>
          <a:xfrm>
            <a:off x="82293" y="4581128"/>
            <a:ext cx="745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28C191"/>
                </a:solidFill>
              </a:rPr>
              <a:t>Ex.</a:t>
            </a:r>
            <a:endParaRPr lang="fr-FR" sz="3600" b="1" dirty="0">
              <a:solidFill>
                <a:srgbClr val="28C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602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-90264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Quelques plateformes publiques existent 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1143000" cy="33115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58" y="5638800"/>
            <a:ext cx="1356852" cy="9144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714500"/>
            <a:ext cx="1811077" cy="3695700"/>
          </a:xfrm>
          <a:prstGeom prst="rect">
            <a:avLst/>
          </a:prstGeom>
        </p:spPr>
      </p:pic>
      <p:sp>
        <p:nvSpPr>
          <p:cNvPr id="22" name="ZoneTexte 14"/>
          <p:cNvSpPr txBox="1">
            <a:spLocks noChangeArrowheads="1"/>
          </p:cNvSpPr>
          <p:nvPr/>
        </p:nvSpPr>
        <p:spPr bwMode="auto">
          <a:xfrm>
            <a:off x="5837703" y="2679680"/>
            <a:ext cx="294173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FF"/>
                </a:solidFill>
              </a:rPr>
              <a:t>Créée</a:t>
            </a:r>
            <a:r>
              <a:rPr lang="en-US" sz="2400" dirty="0" smtClean="0">
                <a:solidFill>
                  <a:srgbClr val="0000FF"/>
                </a:solidFill>
              </a:rPr>
              <a:t> en 1999 </a:t>
            </a:r>
          </a:p>
          <a:p>
            <a:pPr algn="ctr"/>
            <a:r>
              <a:rPr lang="en-US" sz="2400" dirty="0" err="1" smtClean="0"/>
              <a:t>publie</a:t>
            </a:r>
            <a:endParaRPr lang="en-US" sz="2400" dirty="0" smtClean="0"/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448 </a:t>
            </a:r>
            <a:r>
              <a:rPr lang="en-US" sz="2400" dirty="0" err="1" smtClean="0">
                <a:solidFill>
                  <a:srgbClr val="FF0000"/>
                </a:solidFill>
              </a:rPr>
              <a:t>journeaux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en </a:t>
            </a:r>
            <a:r>
              <a:rPr lang="en-US" sz="2400" dirty="0" err="1" smtClean="0">
                <a:solidFill>
                  <a:srgbClr val="FF0000"/>
                </a:solidFill>
              </a:rPr>
              <a:t>accès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libre</a:t>
            </a:r>
            <a:endParaRPr lang="en-US" sz="2400" dirty="0" smtClean="0"/>
          </a:p>
          <a:p>
            <a:pPr algn="ctr"/>
            <a:r>
              <a:rPr lang="en-US" sz="2400" dirty="0" smtClean="0"/>
              <a:t>et </a:t>
            </a:r>
            <a:r>
              <a:rPr lang="en-US" sz="2400" dirty="0" err="1" smtClean="0"/>
              <a:t>est</a:t>
            </a:r>
            <a:r>
              <a:rPr lang="en-US" sz="2400" dirty="0" smtClean="0"/>
              <a:t> </a:t>
            </a:r>
            <a:r>
              <a:rPr lang="en-US" sz="2400" dirty="0" err="1" smtClean="0"/>
              <a:t>financée</a:t>
            </a:r>
            <a:r>
              <a:rPr lang="en-US" sz="2400" dirty="0" smtClean="0"/>
              <a:t> </a:t>
            </a:r>
            <a:r>
              <a:rPr lang="en-US" sz="2400" dirty="0" err="1" smtClean="0"/>
              <a:t>sur</a:t>
            </a:r>
            <a:endParaRPr lang="en-US" sz="2400" dirty="0" smtClean="0"/>
          </a:p>
          <a:p>
            <a:pPr algn="ctr"/>
            <a:r>
              <a:rPr lang="en-US" sz="2400" dirty="0" err="1" smtClean="0"/>
              <a:t>fonds</a:t>
            </a:r>
            <a:r>
              <a:rPr lang="en-US" sz="2400" dirty="0" smtClean="0"/>
              <a:t> publics: </a:t>
            </a:r>
          </a:p>
          <a:p>
            <a:pPr algn="ctr"/>
            <a:r>
              <a:rPr lang="en-US" sz="2400" dirty="0" smtClean="0">
                <a:solidFill>
                  <a:srgbClr val="28C191"/>
                </a:solidFill>
              </a:rPr>
              <a:t>CNRS,  EHESS, BSN, </a:t>
            </a:r>
          </a:p>
          <a:p>
            <a:pPr algn="ctr"/>
            <a:r>
              <a:rPr lang="en-US" sz="2400" dirty="0" err="1" smtClean="0">
                <a:solidFill>
                  <a:srgbClr val="28C191"/>
                </a:solidFill>
              </a:rPr>
              <a:t>universités</a:t>
            </a:r>
            <a:r>
              <a:rPr lang="en-US" sz="2400" dirty="0" smtClean="0">
                <a:solidFill>
                  <a:srgbClr val="28C191"/>
                </a:solidFill>
              </a:rPr>
              <a:t> </a:t>
            </a:r>
            <a:r>
              <a:rPr lang="en-US" sz="2400" dirty="0" err="1" smtClean="0">
                <a:solidFill>
                  <a:srgbClr val="28C191"/>
                </a:solidFill>
              </a:rPr>
              <a:t>d</a:t>
            </a:r>
            <a:r>
              <a:rPr lang="en-US" sz="2400" dirty="0" smtClean="0">
                <a:solidFill>
                  <a:srgbClr val="28C191"/>
                </a:solidFill>
              </a:rPr>
              <a:t>’ Avignon</a:t>
            </a:r>
          </a:p>
          <a:p>
            <a:pPr algn="ctr"/>
            <a:r>
              <a:rPr lang="en-US" sz="2400" dirty="0" smtClean="0">
                <a:solidFill>
                  <a:srgbClr val="28C191"/>
                </a:solidFill>
              </a:rPr>
              <a:t>et </a:t>
            </a:r>
            <a:r>
              <a:rPr lang="en-US" sz="2400" dirty="0" err="1" smtClean="0">
                <a:solidFill>
                  <a:srgbClr val="28C191"/>
                </a:solidFill>
              </a:rPr>
              <a:t>d’Aix</a:t>
            </a:r>
            <a:r>
              <a:rPr lang="en-US" sz="2400" dirty="0" smtClean="0">
                <a:solidFill>
                  <a:srgbClr val="28C191"/>
                </a:solidFill>
              </a:rPr>
              <a:t>-Marseille</a:t>
            </a:r>
            <a:r>
              <a:rPr lang="fr-FR" sz="2400" dirty="0" smtClean="0"/>
              <a:t>.</a:t>
            </a:r>
            <a:endParaRPr lang="en-US" sz="2400" dirty="0" smtClean="0">
              <a:solidFill>
                <a:srgbClr val="28C191"/>
              </a:solidFill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7" name="Image 26" descr="SciEL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1219200"/>
            <a:ext cx="2645664" cy="1255776"/>
          </a:xfrm>
          <a:prstGeom prst="rect">
            <a:avLst/>
          </a:prstGeom>
        </p:spPr>
      </p:pic>
      <p:sp>
        <p:nvSpPr>
          <p:cNvPr id="28" name="ZoneTexte 14"/>
          <p:cNvSpPr txBox="1">
            <a:spLocks noChangeArrowheads="1"/>
          </p:cNvSpPr>
          <p:nvPr/>
        </p:nvSpPr>
        <p:spPr bwMode="auto">
          <a:xfrm>
            <a:off x="2334297" y="2744212"/>
            <a:ext cx="255535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FF"/>
                </a:solidFill>
              </a:rPr>
              <a:t>Créée</a:t>
            </a:r>
            <a:r>
              <a:rPr lang="en-US" sz="2400" dirty="0" smtClean="0">
                <a:solidFill>
                  <a:srgbClr val="0000FF"/>
                </a:solidFill>
              </a:rPr>
              <a:t> en 1999 </a:t>
            </a:r>
          </a:p>
          <a:p>
            <a:pPr algn="ctr"/>
            <a:r>
              <a:rPr lang="en-US" sz="2400" dirty="0" err="1" smtClean="0"/>
              <a:t>publie</a:t>
            </a:r>
            <a:endParaRPr lang="en-US" sz="2400" dirty="0" smtClean="0"/>
          </a:p>
          <a:p>
            <a:pPr algn="ctr"/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1661 </a:t>
            </a:r>
            <a:r>
              <a:rPr lang="en-US" sz="2400" dirty="0" err="1" smtClean="0">
                <a:solidFill>
                  <a:srgbClr val="FF0000"/>
                </a:solidFill>
              </a:rPr>
              <a:t>journeaux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en </a:t>
            </a:r>
            <a:r>
              <a:rPr lang="en-US" sz="2400" dirty="0" err="1" smtClean="0">
                <a:solidFill>
                  <a:srgbClr val="FF0000"/>
                </a:solidFill>
              </a:rPr>
              <a:t>accès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libre</a:t>
            </a:r>
            <a:endParaRPr lang="en-US" sz="2400" dirty="0" smtClean="0"/>
          </a:p>
          <a:p>
            <a:pPr algn="ctr"/>
            <a:r>
              <a:rPr lang="en-US" sz="2400" dirty="0" smtClean="0"/>
              <a:t> et </a:t>
            </a:r>
            <a:r>
              <a:rPr lang="en-US" sz="2400" dirty="0" err="1" smtClean="0"/>
              <a:t>est</a:t>
            </a:r>
            <a:r>
              <a:rPr lang="en-US" sz="2400" dirty="0" smtClean="0"/>
              <a:t> </a:t>
            </a:r>
            <a:r>
              <a:rPr lang="en-US" sz="2400" dirty="0" err="1" smtClean="0"/>
              <a:t>financée</a:t>
            </a:r>
            <a:r>
              <a:rPr lang="en-US" sz="2400" dirty="0" smtClean="0"/>
              <a:t> </a:t>
            </a:r>
            <a:r>
              <a:rPr lang="en-US" sz="2400" dirty="0" err="1" smtClean="0"/>
              <a:t>sur</a:t>
            </a:r>
            <a:endParaRPr lang="en-US" sz="2400" dirty="0" smtClean="0"/>
          </a:p>
          <a:p>
            <a:pPr algn="ctr"/>
            <a:r>
              <a:rPr lang="en-US" sz="2400" dirty="0" err="1" smtClean="0"/>
              <a:t>fonds</a:t>
            </a:r>
            <a:r>
              <a:rPr lang="en-US" sz="2400" dirty="0" smtClean="0"/>
              <a:t> public: </a:t>
            </a:r>
          </a:p>
          <a:p>
            <a:pPr algn="ctr"/>
            <a:r>
              <a:rPr lang="en-US" sz="2400" dirty="0" smtClean="0">
                <a:solidFill>
                  <a:srgbClr val="28C191"/>
                </a:solidFill>
              </a:rPr>
              <a:t>FAPESP, </a:t>
            </a:r>
            <a:r>
              <a:rPr lang="en-US" sz="2400" dirty="0" err="1" smtClean="0">
                <a:solidFill>
                  <a:srgbClr val="28C191"/>
                </a:solidFill>
              </a:rPr>
              <a:t>CNPq</a:t>
            </a:r>
            <a:r>
              <a:rPr lang="en-US" sz="2400" dirty="0" smtClean="0">
                <a:solidFill>
                  <a:srgbClr val="28C191"/>
                </a:solidFill>
              </a:rPr>
              <a:t>, </a:t>
            </a:r>
          </a:p>
          <a:p>
            <a:pPr algn="ctr"/>
            <a:r>
              <a:rPr lang="en-US" sz="2400" dirty="0" smtClean="0">
                <a:solidFill>
                  <a:srgbClr val="28C191"/>
                </a:solidFill>
              </a:rPr>
              <a:t>et BIREME</a:t>
            </a:r>
            <a:r>
              <a:rPr lang="fr-FR" sz="2400" dirty="0" smtClean="0"/>
              <a:t>.</a:t>
            </a:r>
            <a:endParaRPr lang="en-US" sz="2400" dirty="0">
              <a:solidFill>
                <a:srgbClr val="28C191"/>
              </a:solidFill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1524000"/>
            <a:ext cx="3352800" cy="88679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85800" y="13716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38200" y="5345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</a:t>
            </a:r>
            <a:endParaRPr lang="fr-FR" dirty="0"/>
          </a:p>
        </p:txBody>
      </p:sp>
      <p:pic>
        <p:nvPicPr>
          <p:cNvPr id="13" name="Picture 12" descr="CC-BY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98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" y="-90264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En attendant, utilisez l’accès libre ‘vert’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14" name="ZoneTexte 14"/>
          <p:cNvSpPr txBox="1">
            <a:spLocks noChangeArrowheads="1"/>
          </p:cNvSpPr>
          <p:nvPr/>
        </p:nvSpPr>
        <p:spPr bwMode="auto">
          <a:xfrm>
            <a:off x="-36512" y="1129968"/>
            <a:ext cx="91366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 dirty="0" smtClean="0">
                <a:solidFill>
                  <a:srgbClr val="000000"/>
                </a:solidFill>
              </a:rPr>
              <a:t>Aujourd’hui </a:t>
            </a:r>
            <a:r>
              <a:rPr lang="fr-FR" sz="2400" dirty="0" smtClean="0">
                <a:solidFill>
                  <a:srgbClr val="3366FF"/>
                </a:solidFill>
              </a:rPr>
              <a:t>les ‘majors’ de l’édition </a:t>
            </a:r>
            <a:r>
              <a:rPr lang="fr-FR" sz="2400" dirty="0" smtClean="0">
                <a:solidFill>
                  <a:srgbClr val="000000"/>
                </a:solidFill>
              </a:rPr>
              <a:t>ont fini par accepter l’accès libre</a:t>
            </a:r>
          </a:p>
          <a:p>
            <a:pPr algn="ctr"/>
            <a:r>
              <a:rPr lang="fr-FR" sz="2400" dirty="0">
                <a:solidFill>
                  <a:srgbClr val="000000"/>
                </a:solidFill>
              </a:rPr>
              <a:t>a</a:t>
            </a:r>
            <a:r>
              <a:rPr lang="fr-FR" sz="2400" dirty="0" smtClean="0">
                <a:solidFill>
                  <a:srgbClr val="000000"/>
                </a:solidFill>
              </a:rPr>
              <a:t>ux publication de recherche mais elles </a:t>
            </a:r>
            <a:r>
              <a:rPr lang="fr-FR" sz="2400" dirty="0" smtClean="0">
                <a:solidFill>
                  <a:srgbClr val="3366FF"/>
                </a:solidFill>
              </a:rPr>
              <a:t>veulent imposer leur modèle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endParaRPr lang="fr-FR" sz="2400" dirty="0" smtClean="0">
              <a:solidFill>
                <a:srgbClr val="000000"/>
              </a:solidFill>
            </a:endParaRPr>
          </a:p>
          <a:p>
            <a:pPr algn="ctr"/>
            <a:r>
              <a:rPr lang="fr-FR" sz="2400" dirty="0" smtClean="0">
                <a:solidFill>
                  <a:srgbClr val="000000"/>
                </a:solidFill>
              </a:rPr>
              <a:t>dit </a:t>
            </a:r>
            <a:r>
              <a:rPr lang="fr-FR" sz="2400" dirty="0" smtClean="0">
                <a:solidFill>
                  <a:srgbClr val="3366FF"/>
                </a:solidFill>
              </a:rPr>
              <a:t>‘doré’</a:t>
            </a:r>
            <a:r>
              <a:rPr lang="fr-FR" sz="2400" dirty="0" smtClean="0">
                <a:solidFill>
                  <a:srgbClr val="000000"/>
                </a:solidFill>
              </a:rPr>
              <a:t>, où les chercheurs doivent payer pour publier leurs articles. </a:t>
            </a:r>
            <a:endParaRPr lang="fr-FR" sz="2400" dirty="0" smtClean="0">
              <a:solidFill>
                <a:srgbClr val="000000"/>
              </a:solidFill>
            </a:endParaRPr>
          </a:p>
          <a:p>
            <a:pPr algn="ctr"/>
            <a:r>
              <a:rPr lang="fr-FR" sz="2400" dirty="0" smtClean="0">
                <a:solidFill>
                  <a:srgbClr val="000000"/>
                </a:solidFill>
              </a:rPr>
              <a:t>Ceci </a:t>
            </a:r>
            <a:r>
              <a:rPr lang="fr-FR" sz="2400" dirty="0" smtClean="0">
                <a:solidFill>
                  <a:srgbClr val="000000"/>
                </a:solidFill>
              </a:rPr>
              <a:t>est </a:t>
            </a:r>
            <a:r>
              <a:rPr lang="fr-FR" sz="2400" dirty="0" smtClean="0">
                <a:solidFill>
                  <a:srgbClr val="3366FF"/>
                </a:solidFill>
              </a:rPr>
              <a:t>inadmissible du point de vue éthique </a:t>
            </a:r>
            <a:r>
              <a:rPr lang="fr-FR" sz="2400" dirty="0" smtClean="0">
                <a:solidFill>
                  <a:srgbClr val="000000"/>
                </a:solidFill>
              </a:rPr>
              <a:t>et conduit à la création </a:t>
            </a:r>
          </a:p>
          <a:p>
            <a:pPr algn="ctr"/>
            <a:r>
              <a:rPr lang="fr-FR" sz="2400" dirty="0">
                <a:solidFill>
                  <a:srgbClr val="000000"/>
                </a:solidFill>
              </a:rPr>
              <a:t>d</a:t>
            </a:r>
            <a:r>
              <a:rPr lang="fr-FR" sz="2400" dirty="0" smtClean="0">
                <a:solidFill>
                  <a:srgbClr val="000000"/>
                </a:solidFill>
              </a:rPr>
              <a:t>e nombreuses revues de mauvaises qualité, voire ‘bidons’.</a:t>
            </a:r>
          </a:p>
        </p:txBody>
      </p:sp>
      <p:sp>
        <p:nvSpPr>
          <p:cNvPr id="17" name="ZoneTexte 8"/>
          <p:cNvSpPr txBox="1">
            <a:spLocks noChangeArrowheads="1"/>
          </p:cNvSpPr>
          <p:nvPr/>
        </p:nvSpPr>
        <p:spPr bwMode="auto">
          <a:xfrm>
            <a:off x="107504" y="3582308"/>
            <a:ext cx="8928992" cy="1200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 dirty="0" smtClean="0"/>
              <a:t>La </a:t>
            </a:r>
            <a:r>
              <a:rPr lang="fr-FR" sz="2400" dirty="0" smtClean="0">
                <a:solidFill>
                  <a:srgbClr val="FF0000"/>
                </a:solidFill>
              </a:rPr>
              <a:t>meilleure façon de gérer la transition est le </a:t>
            </a:r>
            <a:r>
              <a:rPr lang="fr-FR" sz="2400" dirty="0" smtClean="0">
                <a:solidFill>
                  <a:srgbClr val="FF0000"/>
                </a:solidFill>
              </a:rPr>
              <a:t>libre accès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‘vert’</a:t>
            </a:r>
            <a:r>
              <a:rPr lang="fr-FR" sz="2400" dirty="0" smtClean="0"/>
              <a:t>, où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/>
              <a:t>les chercheurs restent libres de publier dans les revues qu’ils choisissent</a:t>
            </a:r>
          </a:p>
          <a:p>
            <a:pPr algn="ctr"/>
            <a:r>
              <a:rPr lang="fr-FR" sz="2400" dirty="0">
                <a:solidFill>
                  <a:srgbClr val="000000"/>
                </a:solidFill>
              </a:rPr>
              <a:t>m</a:t>
            </a:r>
            <a:r>
              <a:rPr lang="fr-FR" sz="2400" dirty="0" smtClean="0">
                <a:solidFill>
                  <a:srgbClr val="000000"/>
                </a:solidFill>
              </a:rPr>
              <a:t>ais à condition de </a:t>
            </a:r>
            <a:r>
              <a:rPr lang="fr-FR" sz="2400" dirty="0" smtClean="0">
                <a:solidFill>
                  <a:srgbClr val="FF0000"/>
                </a:solidFill>
              </a:rPr>
              <a:t>déposer leur version ‘auteur’ en accès libre</a:t>
            </a:r>
            <a:r>
              <a:rPr lang="fr-FR" sz="2400" dirty="0" smtClean="0"/>
              <a:t>.</a:t>
            </a:r>
          </a:p>
        </p:txBody>
      </p:sp>
      <p:sp>
        <p:nvSpPr>
          <p:cNvPr id="9" name="ZoneTexte 14"/>
          <p:cNvSpPr txBox="1"/>
          <p:nvPr/>
        </p:nvSpPr>
        <p:spPr>
          <a:xfrm>
            <a:off x="611560" y="3068960"/>
            <a:ext cx="7992888" cy="369332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Times"/>
              </a:rPr>
              <a:t>http://openscience.ens.fr/MARIE_FARGE2011_AVIS_COMITE_ETHIQUE_CNRS</a:t>
            </a:r>
          </a:p>
        </p:txBody>
      </p:sp>
      <p:sp>
        <p:nvSpPr>
          <p:cNvPr id="11" name="ZoneTexte 8"/>
          <p:cNvSpPr txBox="1">
            <a:spLocks noChangeArrowheads="1"/>
          </p:cNvSpPr>
          <p:nvPr/>
        </p:nvSpPr>
        <p:spPr bwMode="auto">
          <a:xfrm>
            <a:off x="107504" y="5325016"/>
            <a:ext cx="8928992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 dirty="0" smtClean="0">
                <a:solidFill>
                  <a:srgbClr val="28C191"/>
                </a:solidFill>
              </a:rPr>
              <a:t>Certaines revues l’autorisent dès la date de publication </a:t>
            </a:r>
          </a:p>
          <a:p>
            <a:pPr algn="ctr"/>
            <a:r>
              <a:rPr lang="fr-FR" sz="2400" dirty="0">
                <a:solidFill>
                  <a:srgbClr val="000000"/>
                </a:solidFill>
              </a:rPr>
              <a:t>e</a:t>
            </a:r>
            <a:r>
              <a:rPr lang="fr-FR" sz="2400" dirty="0" smtClean="0">
                <a:solidFill>
                  <a:srgbClr val="000000"/>
                </a:solidFill>
              </a:rPr>
              <a:t>t la </a:t>
            </a:r>
            <a:r>
              <a:rPr lang="fr-FR" sz="2400" i="1" dirty="0">
                <a:solidFill>
                  <a:srgbClr val="28C191"/>
                </a:solidFill>
              </a:rPr>
              <a:t>L</a:t>
            </a:r>
            <a:r>
              <a:rPr lang="fr-FR" sz="2400" i="1" dirty="0" smtClean="0">
                <a:solidFill>
                  <a:srgbClr val="28C191"/>
                </a:solidFill>
              </a:rPr>
              <a:t>oi Lemaire pour la République Numérique </a:t>
            </a:r>
            <a:r>
              <a:rPr lang="fr-FR" sz="2400" dirty="0" smtClean="0">
                <a:solidFill>
                  <a:srgbClr val="28C191"/>
                </a:solidFill>
              </a:rPr>
              <a:t>du 7 Octobre 2016 </a:t>
            </a:r>
          </a:p>
          <a:p>
            <a:pPr algn="ctr"/>
            <a:r>
              <a:rPr lang="fr-FR" sz="2400" dirty="0" smtClean="0">
                <a:solidFill>
                  <a:srgbClr val="28C191"/>
                </a:solidFill>
              </a:rPr>
              <a:t>rend cela légal</a:t>
            </a:r>
            <a:r>
              <a:rPr lang="fr-FR" sz="2400" dirty="0" smtClean="0">
                <a:solidFill>
                  <a:srgbClr val="000000"/>
                </a:solidFill>
              </a:rPr>
              <a:t>, au plus </a:t>
            </a:r>
            <a:r>
              <a:rPr lang="fr-FR" sz="2400" dirty="0" smtClean="0"/>
              <a:t>six  ou douze mois après la date de publication</a:t>
            </a:r>
            <a:r>
              <a:rPr lang="fr-FR" sz="2400" dirty="0" smtClean="0">
                <a:solidFill>
                  <a:srgbClr val="000000"/>
                </a:solidFill>
              </a:rPr>
              <a:t>.</a:t>
            </a:r>
            <a:endParaRPr lang="fr-FR" sz="2400" dirty="0" smtClean="0">
              <a:solidFill>
                <a:srgbClr val="FF0000"/>
              </a:solidFill>
            </a:endParaRPr>
          </a:p>
        </p:txBody>
      </p:sp>
      <p:sp>
        <p:nvSpPr>
          <p:cNvPr id="12" name="ZoneTexte 14"/>
          <p:cNvSpPr txBox="1"/>
          <p:nvPr/>
        </p:nvSpPr>
        <p:spPr>
          <a:xfrm>
            <a:off x="179512" y="4917360"/>
            <a:ext cx="8712968" cy="369332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Times"/>
              </a:rPr>
              <a:t>http://</a:t>
            </a:r>
            <a:r>
              <a:rPr lang="fr-FR" i="1" dirty="0" err="1" smtClean="0">
                <a:latin typeface="Times"/>
              </a:rPr>
              <a:t>openscience.ens.fr</a:t>
            </a:r>
            <a:r>
              <a:rPr lang="fr-FR" i="1" dirty="0" smtClean="0">
                <a:latin typeface="Times"/>
              </a:rPr>
              <a:t>/MARIE_FARGE2017_BOOK_CHAPTER_COMMISSION</a:t>
            </a:r>
          </a:p>
        </p:txBody>
      </p:sp>
      <p:pic>
        <p:nvPicPr>
          <p:cNvPr id="10" name="Picture 9" descr="CC-B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5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" y="-1827584"/>
            <a:ext cx="9144000" cy="44176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" y="2780928"/>
            <a:ext cx="9144000" cy="3310575"/>
          </a:xfrm>
          <a:prstGeom prst="rect">
            <a:avLst/>
          </a:prstGeom>
        </p:spPr>
      </p:pic>
      <p:sp>
        <p:nvSpPr>
          <p:cNvPr id="9" name="ZoneTexte 14"/>
          <p:cNvSpPr txBox="1"/>
          <p:nvPr/>
        </p:nvSpPr>
        <p:spPr>
          <a:xfrm>
            <a:off x="3275856" y="6093296"/>
            <a:ext cx="2808312" cy="646331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Times"/>
              </a:rPr>
              <a:t>Journal Officiel</a:t>
            </a:r>
          </a:p>
          <a:p>
            <a:pPr algn="ctr"/>
            <a:r>
              <a:rPr lang="fr-FR" i="1" dirty="0">
                <a:latin typeface="Times"/>
              </a:rPr>
              <a:t>d</a:t>
            </a:r>
            <a:r>
              <a:rPr lang="fr-FR" i="1" dirty="0" smtClean="0">
                <a:latin typeface="Times"/>
              </a:rPr>
              <a:t>u 8 Octobre 2016</a:t>
            </a:r>
          </a:p>
        </p:txBody>
      </p:sp>
      <p:pic>
        <p:nvPicPr>
          <p:cNvPr id="5" name="Picture 4" descr="CC-B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2853155" y="4684114"/>
            <a:ext cx="6092639" cy="185046"/>
          </a:xfrm>
          <a:prstGeom prst="rect">
            <a:avLst/>
          </a:prstGeom>
          <a:solidFill>
            <a:srgbClr val="FF0000">
              <a:alpha val="3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endParaRPr kumimoji="0" lang="fr-FR" sz="2400" b="0" i="1" dirty="0" smtClean="0"/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85454" y="4869160"/>
            <a:ext cx="8860340" cy="288032"/>
          </a:xfrm>
          <a:prstGeom prst="rect">
            <a:avLst/>
          </a:prstGeom>
          <a:solidFill>
            <a:srgbClr val="FF0000">
              <a:alpha val="3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endParaRPr kumimoji="0" lang="fr-FR" sz="2400" b="0" i="1" dirty="0" smtClean="0"/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85454" y="5157192"/>
            <a:ext cx="6574778" cy="165776"/>
          </a:xfrm>
          <a:prstGeom prst="rect">
            <a:avLst/>
          </a:prstGeom>
          <a:solidFill>
            <a:srgbClr val="FF0000">
              <a:alpha val="3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endParaRPr kumimoji="0" lang="fr-FR" sz="24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1055092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324544" y="-90264"/>
            <a:ext cx="97210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Plate-forme pour développer l’accès libre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562448"/>
            <a:ext cx="8839200" cy="3098800"/>
          </a:xfrm>
          <a:prstGeom prst="rect">
            <a:avLst/>
          </a:prstGeom>
        </p:spPr>
      </p:pic>
      <p:sp>
        <p:nvSpPr>
          <p:cNvPr id="10" name="ZoneTexte 8"/>
          <p:cNvSpPr txBox="1">
            <a:spLocks noChangeArrowheads="1"/>
          </p:cNvSpPr>
          <p:nvPr/>
        </p:nvSpPr>
        <p:spPr bwMode="auto">
          <a:xfrm>
            <a:off x="539552" y="1902604"/>
            <a:ext cx="802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 dirty="0" smtClean="0">
                <a:solidFill>
                  <a:srgbClr val="28C191"/>
                </a:solidFill>
              </a:rPr>
              <a:t>‘Spot </a:t>
            </a:r>
            <a:r>
              <a:rPr lang="fr-FR" sz="2400" dirty="0" err="1" smtClean="0">
                <a:solidFill>
                  <a:srgbClr val="28C191"/>
                </a:solidFill>
              </a:rPr>
              <a:t>your</a:t>
            </a:r>
            <a:r>
              <a:rPr lang="fr-FR" sz="2400" dirty="0" smtClean="0">
                <a:solidFill>
                  <a:srgbClr val="28C191"/>
                </a:solidFill>
              </a:rPr>
              <a:t> </a:t>
            </a:r>
            <a:r>
              <a:rPr lang="fr-FR" sz="2400" dirty="0" err="1" smtClean="0">
                <a:solidFill>
                  <a:srgbClr val="28C191"/>
                </a:solidFill>
              </a:rPr>
              <a:t>own</a:t>
            </a:r>
            <a:r>
              <a:rPr lang="fr-FR" sz="2400" dirty="0" smtClean="0">
                <a:solidFill>
                  <a:srgbClr val="28C191"/>
                </a:solidFill>
              </a:rPr>
              <a:t> </a:t>
            </a:r>
            <a:r>
              <a:rPr lang="fr-FR" sz="2400" dirty="0" err="1" smtClean="0">
                <a:solidFill>
                  <a:srgbClr val="28C191"/>
                </a:solidFill>
              </a:rPr>
              <a:t>paywalled</a:t>
            </a:r>
            <a:r>
              <a:rPr lang="fr-FR" sz="2400" dirty="0" smtClean="0">
                <a:solidFill>
                  <a:srgbClr val="28C191"/>
                </a:solidFill>
              </a:rPr>
              <a:t> </a:t>
            </a:r>
            <a:r>
              <a:rPr lang="fr-FR" sz="2400" dirty="0" err="1" smtClean="0">
                <a:solidFill>
                  <a:srgbClr val="28C191"/>
                </a:solidFill>
              </a:rPr>
              <a:t>papers</a:t>
            </a:r>
            <a:r>
              <a:rPr lang="fr-FR" sz="2400" dirty="0" smtClean="0">
                <a:solidFill>
                  <a:srgbClr val="28C191"/>
                </a:solidFill>
              </a:rPr>
              <a:t>. </a:t>
            </a:r>
            <a:r>
              <a:rPr lang="fr-FR" sz="2400" dirty="0" err="1" smtClean="0">
                <a:solidFill>
                  <a:srgbClr val="28C191"/>
                </a:solidFill>
              </a:rPr>
              <a:t>Liberate</a:t>
            </a:r>
            <a:r>
              <a:rPr lang="fr-FR" sz="2400" dirty="0" smtClean="0">
                <a:solidFill>
                  <a:srgbClr val="28C191"/>
                </a:solidFill>
              </a:rPr>
              <a:t> </a:t>
            </a:r>
            <a:r>
              <a:rPr lang="fr-FR" sz="2400" dirty="0" err="1" smtClean="0">
                <a:solidFill>
                  <a:srgbClr val="28C191"/>
                </a:solidFill>
              </a:rPr>
              <a:t>them</a:t>
            </a:r>
            <a:r>
              <a:rPr lang="fr-FR" sz="2400" dirty="0" smtClean="0">
                <a:solidFill>
                  <a:srgbClr val="28C191"/>
                </a:solidFill>
              </a:rPr>
              <a:t> in one click!’</a:t>
            </a:r>
            <a:endParaRPr lang="fr-FR" sz="2400" b="0" dirty="0">
              <a:solidFill>
                <a:srgbClr val="28C191"/>
              </a:solidFill>
            </a:endParaRPr>
          </a:p>
        </p:txBody>
      </p:sp>
      <p:sp>
        <p:nvSpPr>
          <p:cNvPr id="7" name="ZoneTexte 14"/>
          <p:cNvSpPr txBox="1">
            <a:spLocks noChangeArrowheads="1"/>
          </p:cNvSpPr>
          <p:nvPr/>
        </p:nvSpPr>
        <p:spPr bwMode="auto">
          <a:xfrm>
            <a:off x="711350" y="5725125"/>
            <a:ext cx="77414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 dirty="0" smtClean="0">
                <a:solidFill>
                  <a:srgbClr val="000000"/>
                </a:solidFill>
              </a:rPr>
              <a:t>Cette plateforme a été </a:t>
            </a:r>
            <a:r>
              <a:rPr lang="fr-FR" sz="2400" dirty="0" smtClean="0">
                <a:solidFill>
                  <a:srgbClr val="FF0000"/>
                </a:solidFill>
              </a:rPr>
              <a:t>créée </a:t>
            </a:r>
            <a:r>
              <a:rPr lang="fr-FR" sz="2400" dirty="0">
                <a:solidFill>
                  <a:srgbClr val="FF0000"/>
                </a:solidFill>
              </a:rPr>
              <a:t>e</a:t>
            </a:r>
            <a:r>
              <a:rPr lang="fr-FR" sz="2400" dirty="0" smtClean="0">
                <a:solidFill>
                  <a:srgbClr val="FF0000"/>
                </a:solidFill>
              </a:rPr>
              <a:t>n 2014 par Antonin </a:t>
            </a:r>
            <a:r>
              <a:rPr lang="fr-FR" sz="2400" dirty="0" err="1" smtClean="0">
                <a:solidFill>
                  <a:srgbClr val="FF0000"/>
                </a:solidFill>
              </a:rPr>
              <a:t>Delpeuch</a:t>
            </a:r>
            <a:r>
              <a:rPr lang="fr-FR" sz="2400" dirty="0" smtClean="0"/>
              <a:t>, </a:t>
            </a:r>
          </a:p>
          <a:p>
            <a:pPr algn="ctr"/>
            <a:r>
              <a:rPr lang="fr-FR" sz="2400" dirty="0"/>
              <a:t>q</a:t>
            </a:r>
            <a:r>
              <a:rPr lang="fr-FR" sz="2400" dirty="0" smtClean="0"/>
              <a:t>uand il était étudiant en math-informatique à l’ENS Paris.</a:t>
            </a:r>
            <a:endParaRPr lang="fr-FR" sz="2400" dirty="0" smtClean="0">
              <a:solidFill>
                <a:srgbClr val="FF0000"/>
              </a:solidFill>
            </a:endParaRPr>
          </a:p>
        </p:txBody>
      </p:sp>
      <p:pic>
        <p:nvPicPr>
          <p:cNvPr id="8" name="Picture 7" descr="CC-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  <p:sp>
        <p:nvSpPr>
          <p:cNvPr id="11" name="ZoneTexte 14"/>
          <p:cNvSpPr txBox="1"/>
          <p:nvPr/>
        </p:nvSpPr>
        <p:spPr>
          <a:xfrm>
            <a:off x="3059832" y="1311151"/>
            <a:ext cx="2808312" cy="461665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latin typeface="Times"/>
              </a:rPr>
              <a:t>http://</a:t>
            </a:r>
            <a:r>
              <a:rPr lang="fr-FR" sz="2400" i="1" dirty="0" err="1" smtClean="0">
                <a:latin typeface="Times"/>
              </a:rPr>
              <a:t>dissem.in</a:t>
            </a:r>
            <a:endParaRPr lang="fr-FR" sz="2400" i="1" dirty="0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94691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" y="-1524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L’équipe CAPSH/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dissem.in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01852"/>
            <a:ext cx="1752600" cy="17145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800" y="4527252"/>
            <a:ext cx="1803400" cy="16891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664" y="4490124"/>
            <a:ext cx="1793136" cy="172622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42" y="4511643"/>
            <a:ext cx="1733550" cy="1706673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7010400" y="6140152"/>
            <a:ext cx="2133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dirty="0" smtClean="0">
                <a:solidFill>
                  <a:srgbClr val="0000FF"/>
                </a:solidFill>
              </a:rPr>
              <a:t>Pablo </a:t>
            </a:r>
            <a:r>
              <a:rPr lang="fr-FR" sz="2300" dirty="0" err="1" smtClean="0">
                <a:solidFill>
                  <a:srgbClr val="0000FF"/>
                </a:solidFill>
              </a:rPr>
              <a:t>Rauzy</a:t>
            </a:r>
            <a:endParaRPr lang="fr-FR" sz="2300" dirty="0">
              <a:solidFill>
                <a:srgbClr val="0000FF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6200" y="6151076"/>
            <a:ext cx="211625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00" dirty="0" smtClean="0">
                <a:solidFill>
                  <a:srgbClr val="3366FF"/>
                </a:solidFill>
              </a:rPr>
              <a:t>Antoine </a:t>
            </a:r>
            <a:r>
              <a:rPr lang="fr-FR" sz="2300" dirty="0" err="1" smtClean="0">
                <a:solidFill>
                  <a:srgbClr val="3366FF"/>
                </a:solidFill>
              </a:rPr>
              <a:t>Amarilli</a:t>
            </a:r>
            <a:endParaRPr lang="fr-FR" sz="2300" dirty="0">
              <a:solidFill>
                <a:srgbClr val="3366FF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800600" y="6151076"/>
            <a:ext cx="161291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00" dirty="0" smtClean="0">
                <a:solidFill>
                  <a:srgbClr val="0000FF"/>
                </a:solidFill>
              </a:rPr>
              <a:t>Marie Farge</a:t>
            </a:r>
            <a:endParaRPr lang="fr-FR" sz="2300" dirty="0">
              <a:solidFill>
                <a:srgbClr val="0000FF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209800" y="6151076"/>
            <a:ext cx="228807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00" dirty="0" smtClean="0">
                <a:solidFill>
                  <a:srgbClr val="0000FF"/>
                </a:solidFill>
              </a:rPr>
              <a:t>Thomas </a:t>
            </a:r>
            <a:r>
              <a:rPr lang="fr-FR" sz="2300" dirty="0" err="1" smtClean="0">
                <a:solidFill>
                  <a:srgbClr val="0000FF"/>
                </a:solidFill>
              </a:rPr>
              <a:t>Bourgeat</a:t>
            </a:r>
            <a:endParaRPr lang="fr-FR" sz="2300" dirty="0">
              <a:solidFill>
                <a:srgbClr val="0000FF"/>
              </a:solidFill>
            </a:endParaRPr>
          </a:p>
        </p:txBody>
      </p:sp>
      <p:sp>
        <p:nvSpPr>
          <p:cNvPr id="22" name="ZoneTexte 14"/>
          <p:cNvSpPr txBox="1">
            <a:spLocks noChangeArrowheads="1"/>
          </p:cNvSpPr>
          <p:nvPr/>
        </p:nvSpPr>
        <p:spPr bwMode="auto">
          <a:xfrm>
            <a:off x="81752" y="950168"/>
            <a:ext cx="9030506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300" dirty="0" smtClean="0">
                <a:solidFill>
                  <a:srgbClr val="28C191"/>
                </a:solidFill>
              </a:rPr>
              <a:t>La plate-forme </a:t>
            </a:r>
            <a:r>
              <a:rPr lang="fr-FR" sz="2300" i="1" dirty="0" err="1" smtClean="0">
                <a:solidFill>
                  <a:srgbClr val="28C191"/>
                </a:solidFill>
              </a:rPr>
              <a:t>dissem.in</a:t>
            </a:r>
            <a:r>
              <a:rPr lang="fr-FR" sz="2300" dirty="0" smtClean="0">
                <a:solidFill>
                  <a:srgbClr val="28C191"/>
                </a:solidFill>
              </a:rPr>
              <a:t> est développée par l’association Loi 1901 CAPSH</a:t>
            </a:r>
          </a:p>
          <a:p>
            <a:pPr algn="ctr"/>
            <a:r>
              <a:rPr lang="fr-FR" sz="2300" dirty="0" smtClean="0">
                <a:solidFill>
                  <a:srgbClr val="28C191"/>
                </a:solidFill>
              </a:rPr>
              <a:t>(</a:t>
            </a:r>
            <a:r>
              <a:rPr lang="fr-FR" sz="2300" i="1" dirty="0" smtClean="0">
                <a:solidFill>
                  <a:srgbClr val="28C191"/>
                </a:solidFill>
              </a:rPr>
              <a:t>Comité pour l’</a:t>
            </a:r>
            <a:r>
              <a:rPr lang="fr-FR" sz="2300" i="1" dirty="0" err="1" smtClean="0">
                <a:solidFill>
                  <a:srgbClr val="28C191"/>
                </a:solidFill>
              </a:rPr>
              <a:t>Accessibilé</a:t>
            </a:r>
            <a:r>
              <a:rPr lang="fr-FR" sz="2300" i="1" dirty="0" smtClean="0">
                <a:solidFill>
                  <a:srgbClr val="28C191"/>
                </a:solidFill>
              </a:rPr>
              <a:t> aux Publications </a:t>
            </a:r>
            <a:r>
              <a:rPr lang="fr-FR" sz="2300" i="1" dirty="0">
                <a:solidFill>
                  <a:srgbClr val="28C191"/>
                </a:solidFill>
              </a:rPr>
              <a:t>e</a:t>
            </a:r>
            <a:r>
              <a:rPr lang="fr-FR" sz="2300" i="1" dirty="0" smtClean="0">
                <a:solidFill>
                  <a:srgbClr val="28C191"/>
                </a:solidFill>
              </a:rPr>
              <a:t>n Sciences et Humanités</a:t>
            </a:r>
            <a:r>
              <a:rPr lang="fr-FR" sz="2300" dirty="0" smtClean="0">
                <a:solidFill>
                  <a:srgbClr val="28C191"/>
                </a:solidFill>
              </a:rPr>
              <a:t>) </a:t>
            </a:r>
          </a:p>
          <a:p>
            <a:pPr algn="ctr"/>
            <a:r>
              <a:rPr lang="fr-FR" sz="2300" dirty="0">
                <a:solidFill>
                  <a:srgbClr val="28C191"/>
                </a:solidFill>
              </a:rPr>
              <a:t>c</a:t>
            </a:r>
            <a:r>
              <a:rPr lang="fr-FR" sz="2300" dirty="0" smtClean="0">
                <a:solidFill>
                  <a:srgbClr val="28C191"/>
                </a:solidFill>
              </a:rPr>
              <a:t>réée le 5 Septembre 2015 et domiciliée à Cluny (Saône-et-Loire).</a:t>
            </a:r>
          </a:p>
        </p:txBody>
      </p:sp>
      <p:pic>
        <p:nvPicPr>
          <p:cNvPr id="25" name="Image 24" descr="Screen Shot 2016-06-11 at 16.41.0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4077072"/>
            <a:ext cx="5715000" cy="400050"/>
          </a:xfrm>
          <a:prstGeom prst="rect">
            <a:avLst/>
          </a:prstGeom>
        </p:spPr>
      </p:pic>
      <p:pic>
        <p:nvPicPr>
          <p:cNvPr id="26" name="Image 25" descr="Screen Shot 2016-06-11 at 12.53.4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9772" y="2658616"/>
            <a:ext cx="1264596" cy="914400"/>
          </a:xfrm>
          <a:prstGeom prst="rect">
            <a:avLst/>
          </a:prstGeom>
        </p:spPr>
      </p:pic>
      <p:pic>
        <p:nvPicPr>
          <p:cNvPr id="27" name="Image 26" descr="Screen Shot 2016-06-11 at 16.48.5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6628" y="2060848"/>
            <a:ext cx="2070100" cy="2019300"/>
          </a:xfrm>
          <a:prstGeom prst="rect">
            <a:avLst/>
          </a:prstGeom>
        </p:spPr>
      </p:pic>
      <p:pic>
        <p:nvPicPr>
          <p:cNvPr id="29" name="Image 28" descr="Screen Shot 2016-06-11 at 16.59.3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520" y="2321768"/>
            <a:ext cx="3136900" cy="1066800"/>
          </a:xfrm>
          <a:prstGeom prst="rect">
            <a:avLst/>
          </a:prstGeom>
        </p:spPr>
      </p:pic>
      <p:pic>
        <p:nvPicPr>
          <p:cNvPr id="30" name="Image 29" descr="Screen Shot 2016-06-11 at 16.56.0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12048" y="2132856"/>
            <a:ext cx="2692400" cy="578532"/>
          </a:xfrm>
          <a:prstGeom prst="rect">
            <a:avLst/>
          </a:prstGeom>
        </p:spPr>
      </p:pic>
      <p:pic>
        <p:nvPicPr>
          <p:cNvPr id="23" name="Picture 22" descr="CC-BY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554244"/>
            <a:ext cx="946449" cy="331140"/>
          </a:xfrm>
          <a:prstGeom prst="rect">
            <a:avLst/>
          </a:prstGeom>
        </p:spPr>
      </p:pic>
      <p:sp>
        <p:nvSpPr>
          <p:cNvPr id="24" name="ZoneTexte 19"/>
          <p:cNvSpPr txBox="1"/>
          <p:nvPr/>
        </p:nvSpPr>
        <p:spPr>
          <a:xfrm>
            <a:off x="1115616" y="3501008"/>
            <a:ext cx="234121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300" dirty="0" smtClean="0">
                <a:solidFill>
                  <a:srgbClr val="0000FF"/>
                </a:solidFill>
              </a:rPr>
              <a:t>Antonin </a:t>
            </a:r>
            <a:r>
              <a:rPr lang="fr-FR" sz="2300" dirty="0" err="1" smtClean="0">
                <a:solidFill>
                  <a:srgbClr val="0000FF"/>
                </a:solidFill>
              </a:rPr>
              <a:t>Delpeuch</a:t>
            </a:r>
            <a:endParaRPr lang="fr-FR" sz="2300" dirty="0">
              <a:solidFill>
                <a:srgbClr val="0000FF"/>
              </a:solidFill>
            </a:endParaRPr>
          </a:p>
        </p:txBody>
      </p:sp>
      <p:sp>
        <p:nvSpPr>
          <p:cNvPr id="28" name="ZoneTexte 14"/>
          <p:cNvSpPr txBox="1"/>
          <p:nvPr/>
        </p:nvSpPr>
        <p:spPr>
          <a:xfrm>
            <a:off x="5701209" y="3563724"/>
            <a:ext cx="3191271" cy="369332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latin typeface="Times"/>
              </a:rPr>
              <a:t>http://</a:t>
            </a:r>
            <a:r>
              <a:rPr lang="fr-FR" i="1" dirty="0" err="1" smtClean="0">
                <a:latin typeface="Times"/>
              </a:rPr>
              <a:t>openscholarchampions.eu</a:t>
            </a:r>
            <a:endParaRPr lang="fr-FR" i="1" dirty="0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660249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252536" y="-99392"/>
            <a:ext cx="97210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i="1" dirty="0" err="1">
                <a:solidFill>
                  <a:srgbClr val="FF0000"/>
                </a:solidFill>
                <a:latin typeface="Arial"/>
              </a:rPr>
              <a:t>d</a:t>
            </a:r>
            <a:r>
              <a:rPr lang="fr-FR" sz="3300" b="1" i="1" dirty="0" err="1" smtClean="0">
                <a:solidFill>
                  <a:srgbClr val="FF0000"/>
                </a:solidFill>
                <a:latin typeface="Arial"/>
              </a:rPr>
              <a:t>issem.in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trouve </a:t>
            </a:r>
            <a:r>
              <a:rPr lang="fr-FR" sz="3300" b="1" dirty="0">
                <a:solidFill>
                  <a:srgbClr val="FF0000"/>
                </a:solidFill>
                <a:latin typeface="Arial"/>
              </a:rPr>
              <a:t>l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es articles des chercheurs 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9" name="直線コネクタ 14"/>
          <p:cNvCxnSpPr>
            <a:cxnSpLocks noChangeShapeType="1"/>
          </p:cNvCxnSpPr>
          <p:nvPr/>
        </p:nvCxnSpPr>
        <p:spPr bwMode="auto">
          <a:xfrm>
            <a:off x="35496" y="980728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11" y="1043608"/>
            <a:ext cx="8304845" cy="58417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6096" y="5097378"/>
            <a:ext cx="309634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srgbClr val="28C191"/>
                </a:solidFill>
              </a:rPr>
              <a:t>Dissem.in</a:t>
            </a:r>
            <a:r>
              <a:rPr lang="en-US" sz="2000" dirty="0" smtClean="0">
                <a:solidFill>
                  <a:srgbClr val="28C191"/>
                </a:solidFill>
              </a:rPr>
              <a:t> </a:t>
            </a:r>
            <a:r>
              <a:rPr lang="en-US" sz="2000" dirty="0" err="1" smtClean="0">
                <a:solidFill>
                  <a:srgbClr val="28C191"/>
                </a:solidFill>
              </a:rPr>
              <a:t>moissonne</a:t>
            </a:r>
            <a:r>
              <a:rPr lang="en-US" sz="2000" dirty="0" smtClean="0">
                <a:solidFill>
                  <a:srgbClr val="28C191"/>
                </a:solidFill>
              </a:rPr>
              <a:t> </a:t>
            </a:r>
            <a:r>
              <a:rPr lang="en-US" sz="2000" dirty="0" err="1" smtClean="0">
                <a:solidFill>
                  <a:srgbClr val="28C191"/>
                </a:solidFill>
              </a:rPr>
              <a:t>parmi</a:t>
            </a:r>
            <a:endParaRPr lang="en-US" sz="2000" dirty="0" smtClean="0">
              <a:solidFill>
                <a:srgbClr val="28C191"/>
              </a:solidFill>
            </a:endParaRPr>
          </a:p>
          <a:p>
            <a:pPr algn="ctr"/>
            <a:r>
              <a:rPr lang="en-US" sz="2000" dirty="0">
                <a:solidFill>
                  <a:srgbClr val="28C191"/>
                </a:solidFill>
              </a:rPr>
              <a:t>p</a:t>
            </a:r>
            <a:r>
              <a:rPr lang="en-US" sz="2000" dirty="0" smtClean="0">
                <a:solidFill>
                  <a:srgbClr val="28C191"/>
                </a:solidFill>
              </a:rPr>
              <a:t>lus de 90 millions </a:t>
            </a:r>
            <a:r>
              <a:rPr lang="en-US" sz="2000" dirty="0" err="1" smtClean="0">
                <a:solidFill>
                  <a:srgbClr val="28C191"/>
                </a:solidFill>
              </a:rPr>
              <a:t>d’articles</a:t>
            </a:r>
            <a:endParaRPr lang="en-US" sz="2000" dirty="0" smtClean="0">
              <a:solidFill>
                <a:srgbClr val="28C191"/>
              </a:solidFill>
            </a:endParaRPr>
          </a:p>
        </p:txBody>
      </p:sp>
      <p:pic>
        <p:nvPicPr>
          <p:cNvPr id="10" name="Picture 9" descr="CC-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66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858" y="613693"/>
            <a:ext cx="9601200" cy="56956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628800"/>
            <a:ext cx="4142831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    Les articles </a:t>
            </a:r>
            <a:r>
              <a:rPr lang="en-US" sz="2000" dirty="0" smtClean="0">
                <a:solidFill>
                  <a:srgbClr val="FF0000"/>
                </a:solidFill>
              </a:rPr>
              <a:t>qui </a:t>
            </a:r>
            <a:r>
              <a:rPr lang="en-US" sz="2000" dirty="0" err="1" smtClean="0">
                <a:solidFill>
                  <a:srgbClr val="FF0000"/>
                </a:solidFill>
              </a:rPr>
              <a:t>sont</a:t>
            </a:r>
            <a:r>
              <a:rPr lang="en-US" sz="2000" dirty="0" smtClean="0">
                <a:solidFill>
                  <a:srgbClr val="FF0000"/>
                </a:solidFill>
              </a:rPr>
              <a:t> déjà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    en </a:t>
            </a:r>
            <a:r>
              <a:rPr lang="en-US" sz="2000" dirty="0" err="1" smtClean="0">
                <a:solidFill>
                  <a:srgbClr val="FF0000"/>
                </a:solidFill>
              </a:rPr>
              <a:t>accès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libre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  </a:t>
            </a:r>
            <a:r>
              <a:rPr lang="en-US" sz="2000" dirty="0" err="1" smtClean="0">
                <a:solidFill>
                  <a:srgbClr val="FF0000"/>
                </a:solidFill>
              </a:rPr>
              <a:t>sont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téléchargeables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gratuitement</a:t>
            </a:r>
            <a:r>
              <a:rPr lang="en-US" sz="2000" dirty="0" smtClean="0">
                <a:solidFill>
                  <a:srgbClr val="FF0000"/>
                </a:solidFill>
              </a:rPr>
              <a:t> 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3429000"/>
            <a:ext cx="864096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4571836"/>
            <a:ext cx="792088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5939988"/>
            <a:ext cx="792088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7" name="Picture 6" descr="CC-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05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243001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Pourquoi?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7" name="Picture 6" descr="CC-B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72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15" y="0"/>
            <a:ext cx="873177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9754" y="980728"/>
            <a:ext cx="3920665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Les articles </a:t>
            </a:r>
            <a:r>
              <a:rPr lang="en-US" sz="2000" dirty="0" smtClean="0">
                <a:solidFill>
                  <a:srgbClr val="FF0000"/>
                </a:solidFill>
              </a:rPr>
              <a:t>qui ne </a:t>
            </a:r>
            <a:r>
              <a:rPr lang="en-US" sz="2000" dirty="0" err="1" smtClean="0">
                <a:solidFill>
                  <a:srgbClr val="FF0000"/>
                </a:solidFill>
              </a:rPr>
              <a:t>sont</a:t>
            </a:r>
            <a:r>
              <a:rPr lang="en-US" sz="2000" dirty="0" smtClean="0">
                <a:solidFill>
                  <a:srgbClr val="FF0000"/>
                </a:solidFill>
              </a:rPr>
              <a:t> pas </a:t>
            </a:r>
            <a:r>
              <a:rPr lang="en-US" sz="2000" dirty="0" smtClean="0">
                <a:solidFill>
                  <a:srgbClr val="FF0000"/>
                </a:solidFill>
              </a:rPr>
              <a:t>encore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en </a:t>
            </a:r>
            <a:r>
              <a:rPr lang="en-US" sz="2000" dirty="0" err="1" smtClean="0">
                <a:solidFill>
                  <a:srgbClr val="FF0000"/>
                </a:solidFill>
              </a:rPr>
              <a:t>accès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libre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err="1" smtClean="0">
                <a:solidFill>
                  <a:srgbClr val="FF0000"/>
                </a:solidFill>
              </a:rPr>
              <a:t>peuvent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être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deposés</a:t>
            </a:r>
            <a:r>
              <a:rPr lang="en-US" sz="2000" dirty="0" smtClean="0">
                <a:solidFill>
                  <a:srgbClr val="FF0000"/>
                </a:solidFill>
              </a:rPr>
              <a:t> en </a:t>
            </a:r>
            <a:r>
              <a:rPr lang="en-US" sz="2000" dirty="0" err="1" smtClean="0">
                <a:solidFill>
                  <a:srgbClr val="FF0000"/>
                </a:solidFill>
              </a:rPr>
              <a:t>trois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clics</a:t>
            </a:r>
            <a:r>
              <a:rPr lang="en-US" sz="2000" dirty="0" smtClean="0">
                <a:solidFill>
                  <a:srgbClr val="FF0000"/>
                </a:solidFill>
              </a:rPr>
              <a:t> 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843644"/>
            <a:ext cx="864096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3923764"/>
            <a:ext cx="864096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5291916"/>
            <a:ext cx="864096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8" name="Picture 7" descr="CC-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9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creen Shot 2016-06-07 at 16.49.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09" y="27384"/>
            <a:ext cx="785998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2200" y="2276872"/>
            <a:ext cx="2236510" cy="4093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sz="1000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3366FF"/>
                </a:solidFill>
              </a:rPr>
              <a:t>For each article</a:t>
            </a:r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r>
              <a:rPr lang="en-US" sz="2000" i="1" dirty="0" err="1" smtClean="0">
                <a:solidFill>
                  <a:srgbClr val="28C191"/>
                </a:solidFill>
              </a:rPr>
              <a:t>Dissem.in</a:t>
            </a:r>
            <a:r>
              <a:rPr lang="en-US" sz="2000" dirty="0" smtClean="0">
                <a:solidFill>
                  <a:srgbClr val="28C191"/>
                </a:solidFill>
              </a:rPr>
              <a:t> checks</a:t>
            </a:r>
          </a:p>
          <a:p>
            <a:pPr algn="ctr"/>
            <a:r>
              <a:rPr lang="en-US" sz="2000" dirty="0">
                <a:solidFill>
                  <a:srgbClr val="28C191"/>
                </a:solidFill>
              </a:rPr>
              <a:t>w</a:t>
            </a:r>
            <a:r>
              <a:rPr lang="en-US" sz="2000" dirty="0" smtClean="0">
                <a:solidFill>
                  <a:srgbClr val="28C191"/>
                </a:solidFill>
              </a:rPr>
              <a:t>hich version</a:t>
            </a:r>
          </a:p>
          <a:p>
            <a:pPr algn="ctr"/>
            <a:r>
              <a:rPr lang="en-US" sz="2000" dirty="0" smtClean="0">
                <a:solidFill>
                  <a:srgbClr val="28C191"/>
                </a:solidFill>
              </a:rPr>
              <a:t> the publisher </a:t>
            </a:r>
          </a:p>
          <a:p>
            <a:pPr algn="ctr"/>
            <a:r>
              <a:rPr lang="en-US" sz="2000" dirty="0">
                <a:solidFill>
                  <a:srgbClr val="28C191"/>
                </a:solidFill>
              </a:rPr>
              <a:t>a</a:t>
            </a:r>
            <a:r>
              <a:rPr lang="en-US" sz="2000" dirty="0" smtClean="0">
                <a:solidFill>
                  <a:srgbClr val="28C191"/>
                </a:solidFill>
              </a:rPr>
              <a:t>llows to deposit</a:t>
            </a:r>
          </a:p>
          <a:p>
            <a:pPr algn="ctr"/>
            <a:r>
              <a:rPr lang="en-US" sz="2000" dirty="0" smtClean="0">
                <a:solidFill>
                  <a:srgbClr val="28C191"/>
                </a:solidFill>
              </a:rPr>
              <a:t>in open access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dirty="0" smtClean="0"/>
              <a:t>and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provides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a</a:t>
            </a:r>
            <a:r>
              <a:rPr lang="en-US" sz="2000" dirty="0" smtClean="0">
                <a:solidFill>
                  <a:srgbClr val="FF0000"/>
                </a:solidFill>
              </a:rPr>
              <a:t> very simple way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to deposit it in an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open repository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i="1" dirty="0" smtClean="0">
                <a:solidFill>
                  <a:srgbClr val="000000"/>
                </a:solidFill>
              </a:rPr>
              <a:t>e.g</a:t>
            </a:r>
            <a:r>
              <a:rPr lang="en-US" sz="2000" dirty="0" smtClean="0">
                <a:solidFill>
                  <a:srgbClr val="000000"/>
                </a:solidFill>
              </a:rPr>
              <a:t>., </a:t>
            </a:r>
            <a:r>
              <a:rPr lang="en-US" sz="2000" dirty="0" err="1" smtClean="0">
                <a:solidFill>
                  <a:srgbClr val="000000"/>
                </a:solidFill>
              </a:rPr>
              <a:t>Zenodo</a:t>
            </a:r>
            <a:r>
              <a:rPr lang="en-US" sz="2000" dirty="0" smtClean="0">
                <a:solidFill>
                  <a:srgbClr val="000000"/>
                </a:solidFill>
              </a:rPr>
              <a:t>, HAL).</a:t>
            </a:r>
          </a:p>
          <a:p>
            <a:pPr algn="ctr"/>
            <a:endParaRPr lang="en-US" sz="10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 descr="CC-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02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" y="-1524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i="1" dirty="0" err="1">
                <a:solidFill>
                  <a:srgbClr val="FF0000"/>
                </a:solidFill>
                <a:latin typeface="Arial"/>
              </a:rPr>
              <a:t>d</a:t>
            </a:r>
            <a:r>
              <a:rPr lang="fr-FR" sz="3300" b="1" i="1" dirty="0" err="1" smtClean="0">
                <a:solidFill>
                  <a:srgbClr val="FF0000"/>
                </a:solidFill>
                <a:latin typeface="Arial"/>
              </a:rPr>
              <a:t>issem.in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met les articles en accès libre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6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pic>
        <p:nvPicPr>
          <p:cNvPr id="4" name="Image 3" descr="U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16" y="1836095"/>
            <a:ext cx="7050360" cy="53373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028" y="1052736"/>
            <a:ext cx="8689398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28C191"/>
                </a:solidFill>
              </a:rPr>
              <a:t>Seul</a:t>
            </a:r>
            <a:r>
              <a:rPr lang="en-US" sz="2400" dirty="0" smtClean="0">
                <a:solidFill>
                  <a:srgbClr val="28C191"/>
                </a:solidFill>
              </a:rPr>
              <a:t> </a:t>
            </a:r>
            <a:r>
              <a:rPr lang="en-US" sz="2400" dirty="0" err="1" smtClean="0">
                <a:solidFill>
                  <a:srgbClr val="28C191"/>
                </a:solidFill>
              </a:rPr>
              <a:t>l’auteur</a:t>
            </a:r>
            <a:r>
              <a:rPr lang="en-US" sz="2400" dirty="0" smtClean="0">
                <a:solidFill>
                  <a:srgbClr val="28C191"/>
                </a:solidFill>
              </a:rPr>
              <a:t> de </a:t>
            </a:r>
            <a:r>
              <a:rPr lang="en-US" sz="2400" dirty="0" err="1" smtClean="0">
                <a:solidFill>
                  <a:srgbClr val="28C191"/>
                </a:solidFill>
              </a:rPr>
              <a:t>l’article</a:t>
            </a:r>
            <a:r>
              <a:rPr lang="en-US" sz="2400" dirty="0" smtClean="0">
                <a:solidFill>
                  <a:srgbClr val="28C191"/>
                </a:solidFill>
              </a:rPr>
              <a:t> </a:t>
            </a:r>
            <a:r>
              <a:rPr lang="en-US" sz="2400" dirty="0" err="1" smtClean="0">
                <a:solidFill>
                  <a:srgbClr val="28C191"/>
                </a:solidFill>
              </a:rPr>
              <a:t>est</a:t>
            </a:r>
            <a:r>
              <a:rPr lang="en-US" sz="2400" dirty="0" smtClean="0">
                <a:solidFill>
                  <a:srgbClr val="28C191"/>
                </a:solidFill>
              </a:rPr>
              <a:t> </a:t>
            </a:r>
            <a:r>
              <a:rPr lang="en-US" sz="2400" dirty="0" err="1" smtClean="0">
                <a:solidFill>
                  <a:srgbClr val="28C191"/>
                </a:solidFill>
              </a:rPr>
              <a:t>autorisé</a:t>
            </a:r>
            <a:r>
              <a:rPr lang="en-US" sz="2400" dirty="0" smtClean="0">
                <a:solidFill>
                  <a:srgbClr val="28C191"/>
                </a:solidFill>
              </a:rPr>
              <a:t> </a:t>
            </a:r>
            <a:r>
              <a:rPr lang="en-US" sz="2400" dirty="0" err="1" smtClean="0">
                <a:solidFill>
                  <a:srgbClr val="28C191"/>
                </a:solidFill>
              </a:rPr>
              <a:t>à</a:t>
            </a:r>
            <a:r>
              <a:rPr lang="en-US" sz="2400" dirty="0" smtClean="0">
                <a:solidFill>
                  <a:srgbClr val="28C191"/>
                </a:solidFill>
              </a:rPr>
              <a:t> le faire et </a:t>
            </a:r>
            <a:r>
              <a:rPr lang="en-US" sz="2400" dirty="0" err="1" smtClean="0">
                <a:solidFill>
                  <a:srgbClr val="28C191"/>
                </a:solidFill>
              </a:rPr>
              <a:t>doit</a:t>
            </a:r>
            <a:r>
              <a:rPr lang="en-US" sz="2400" dirty="0" smtClean="0">
                <a:solidFill>
                  <a:srgbClr val="28C191"/>
                </a:solidFill>
              </a:rPr>
              <a:t> </a:t>
            </a:r>
            <a:r>
              <a:rPr lang="en-US" sz="2400" dirty="0" err="1" smtClean="0">
                <a:solidFill>
                  <a:srgbClr val="28C191"/>
                </a:solidFill>
              </a:rPr>
              <a:t>s’enregistrer</a:t>
            </a:r>
            <a:r>
              <a:rPr lang="en-US" sz="2400" dirty="0" smtClean="0">
                <a:solidFill>
                  <a:srgbClr val="28C191"/>
                </a:solidFill>
              </a:rPr>
              <a:t>.</a:t>
            </a:r>
          </a:p>
          <a:p>
            <a:pPr algn="ctr"/>
            <a:r>
              <a:rPr lang="en-US" sz="2400" dirty="0" smtClean="0">
                <a:solidFill>
                  <a:srgbClr val="28C191"/>
                </a:solidFill>
              </a:rPr>
              <a:t>Il </a:t>
            </a:r>
            <a:r>
              <a:rPr lang="en-US" sz="2400" dirty="0" err="1" smtClean="0">
                <a:solidFill>
                  <a:srgbClr val="28C191"/>
                </a:solidFill>
              </a:rPr>
              <a:t>lui</a:t>
            </a:r>
            <a:r>
              <a:rPr lang="en-US" sz="2400" dirty="0" smtClean="0">
                <a:solidFill>
                  <a:srgbClr val="28C191"/>
                </a:solidFill>
              </a:rPr>
              <a:t> </a:t>
            </a:r>
            <a:r>
              <a:rPr lang="en-US" sz="2400" dirty="0" err="1" smtClean="0">
                <a:solidFill>
                  <a:srgbClr val="28C191"/>
                </a:solidFill>
              </a:rPr>
              <a:t>est</a:t>
            </a:r>
            <a:r>
              <a:rPr lang="en-US" sz="2400" dirty="0" smtClean="0">
                <a:solidFill>
                  <a:srgbClr val="28C191"/>
                </a:solidFill>
              </a:rPr>
              <a:t> </a:t>
            </a:r>
            <a:r>
              <a:rPr lang="en-US" sz="2400" dirty="0" err="1" smtClean="0">
                <a:solidFill>
                  <a:srgbClr val="28C191"/>
                </a:solidFill>
              </a:rPr>
              <a:t>conseillé</a:t>
            </a:r>
            <a:r>
              <a:rPr lang="en-US" sz="2400" dirty="0" smtClean="0">
                <a:solidFill>
                  <a:srgbClr val="28C191"/>
                </a:solidFill>
              </a:rPr>
              <a:t> </a:t>
            </a:r>
            <a:r>
              <a:rPr lang="en-US" sz="2400" dirty="0" err="1" smtClean="0">
                <a:solidFill>
                  <a:srgbClr val="28C191"/>
                </a:solidFill>
              </a:rPr>
              <a:t>d’utiliser</a:t>
            </a:r>
            <a:r>
              <a:rPr lang="en-US" sz="2400" dirty="0" smtClean="0">
                <a:solidFill>
                  <a:srgbClr val="28C191"/>
                </a:solidFill>
              </a:rPr>
              <a:t> ORCID pour </a:t>
            </a:r>
            <a:r>
              <a:rPr lang="en-US" sz="2400" dirty="0" err="1" smtClean="0">
                <a:solidFill>
                  <a:srgbClr val="28C191"/>
                </a:solidFill>
              </a:rPr>
              <a:t>éviter</a:t>
            </a:r>
            <a:r>
              <a:rPr lang="en-US" sz="2400" dirty="0" smtClean="0">
                <a:solidFill>
                  <a:srgbClr val="28C191"/>
                </a:solidFill>
              </a:rPr>
              <a:t> les </a:t>
            </a:r>
            <a:r>
              <a:rPr lang="en-US" sz="2400" dirty="0" err="1" smtClean="0">
                <a:solidFill>
                  <a:srgbClr val="28C191"/>
                </a:solidFill>
              </a:rPr>
              <a:t>conflits</a:t>
            </a:r>
            <a:r>
              <a:rPr lang="en-US" sz="2400" dirty="0" smtClean="0">
                <a:solidFill>
                  <a:srgbClr val="28C191"/>
                </a:solidFill>
              </a:rPr>
              <a:t> de </a:t>
            </a:r>
            <a:r>
              <a:rPr lang="en-US" sz="2400" dirty="0" err="1" smtClean="0">
                <a:solidFill>
                  <a:srgbClr val="28C191"/>
                </a:solidFill>
              </a:rPr>
              <a:t>noms</a:t>
            </a:r>
            <a:r>
              <a:rPr lang="en-US" sz="2400" dirty="0" smtClean="0">
                <a:solidFill>
                  <a:srgbClr val="28C191"/>
                </a:solidFill>
              </a:rPr>
              <a:t>.</a:t>
            </a:r>
          </a:p>
        </p:txBody>
      </p:sp>
      <p:pic>
        <p:nvPicPr>
          <p:cNvPr id="8" name="Picture 7" descr="CC-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69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C-B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" y="38100"/>
            <a:ext cx="9144000" cy="6776648"/>
          </a:xfrm>
          <a:prstGeom prst="rect">
            <a:avLst/>
          </a:prstGeom>
        </p:spPr>
      </p:pic>
      <p:sp>
        <p:nvSpPr>
          <p:cNvPr id="7" name="ZoneTexte 5"/>
          <p:cNvSpPr txBox="1"/>
          <p:nvPr/>
        </p:nvSpPr>
        <p:spPr>
          <a:xfrm>
            <a:off x="7004508" y="3140968"/>
            <a:ext cx="195997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n>
                  <a:solidFill>
                    <a:srgbClr val="FF0000"/>
                  </a:solidFill>
                </a:ln>
              </a:rPr>
              <a:t>P</a:t>
            </a:r>
            <a:r>
              <a:rPr lang="fr-FR" dirty="0" smtClean="0">
                <a:ln>
                  <a:solidFill>
                    <a:srgbClr val="FF0000"/>
                  </a:solidFill>
                </a:ln>
              </a:rPr>
              <a:t>remier </a:t>
            </a:r>
            <a:r>
              <a:rPr lang="fr-FR" dirty="0" smtClean="0">
                <a:ln>
                  <a:solidFill>
                    <a:srgbClr val="FF0000"/>
                  </a:solidFill>
                </a:ln>
              </a:rPr>
              <a:t>clic </a:t>
            </a:r>
          </a:p>
          <a:p>
            <a:pPr algn="ctr"/>
            <a:r>
              <a:rPr lang="fr-FR" dirty="0">
                <a:ln>
                  <a:solidFill>
                    <a:srgbClr val="FF0000"/>
                  </a:solidFill>
                </a:ln>
              </a:rPr>
              <a:t>p</a:t>
            </a:r>
            <a:r>
              <a:rPr lang="fr-FR" dirty="0" smtClean="0">
                <a:ln>
                  <a:solidFill>
                    <a:srgbClr val="FF0000"/>
                  </a:solidFill>
                </a:ln>
              </a:rPr>
              <a:t>our choisir la</a:t>
            </a:r>
            <a:r>
              <a:rPr lang="fr-FR" dirty="0">
                <a:ln>
                  <a:solidFill>
                    <a:srgbClr val="FF0000"/>
                  </a:solidFill>
                </a:ln>
              </a:rPr>
              <a:t> </a:t>
            </a:r>
            <a:endParaRPr lang="fr-FR" dirty="0" smtClean="0">
              <a:ln>
                <a:solidFill>
                  <a:srgbClr val="FF0000"/>
                </a:solidFill>
              </a:ln>
            </a:endParaRPr>
          </a:p>
          <a:p>
            <a:pPr algn="ctr"/>
            <a:r>
              <a:rPr lang="fr-FR" dirty="0">
                <a:ln>
                  <a:solidFill>
                    <a:srgbClr val="FF0000"/>
                  </a:solidFill>
                </a:ln>
              </a:rPr>
              <a:t>v</a:t>
            </a:r>
            <a:r>
              <a:rPr lang="fr-FR" dirty="0" smtClean="0">
                <a:ln>
                  <a:solidFill>
                    <a:srgbClr val="FF0000"/>
                  </a:solidFill>
                </a:ln>
              </a:rPr>
              <a:t>ersion à libérer</a:t>
            </a: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H="1" flipV="1">
            <a:off x="6197516" y="3560242"/>
            <a:ext cx="806992" cy="30080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ZoneTexte 3"/>
          <p:cNvSpPr txBox="1"/>
          <p:nvPr/>
        </p:nvSpPr>
        <p:spPr>
          <a:xfrm>
            <a:off x="7004791" y="4221088"/>
            <a:ext cx="1959416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n>
                  <a:solidFill>
                    <a:srgbClr val="FF0000"/>
                  </a:solidFill>
                </a:ln>
              </a:rPr>
              <a:t>deuxième </a:t>
            </a:r>
            <a:r>
              <a:rPr lang="fr-FR" dirty="0" smtClean="0">
                <a:ln>
                  <a:solidFill>
                    <a:srgbClr val="FF0000"/>
                  </a:solidFill>
                </a:ln>
              </a:rPr>
              <a:t>clic pour</a:t>
            </a:r>
          </a:p>
          <a:p>
            <a:pPr algn="ctr"/>
            <a:r>
              <a:rPr lang="fr-FR" dirty="0" smtClean="0">
                <a:ln>
                  <a:solidFill>
                    <a:srgbClr val="FF0000"/>
                  </a:solidFill>
                </a:ln>
              </a:rPr>
              <a:t>la déposer dans</a:t>
            </a:r>
          </a:p>
          <a:p>
            <a:pPr algn="ctr"/>
            <a:r>
              <a:rPr lang="fr-FR" dirty="0">
                <a:ln>
                  <a:solidFill>
                    <a:srgbClr val="FF0000"/>
                  </a:solidFill>
                </a:ln>
              </a:rPr>
              <a:t>l</a:t>
            </a:r>
            <a:r>
              <a:rPr lang="fr-FR" dirty="0" smtClean="0">
                <a:ln>
                  <a:solidFill>
                    <a:srgbClr val="FF0000"/>
                  </a:solidFill>
                </a:ln>
              </a:rPr>
              <a:t>’archive ouverte</a:t>
            </a:r>
          </a:p>
          <a:p>
            <a:pPr algn="ctr"/>
            <a:r>
              <a:rPr lang="fr-FR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fr-FR" i="1" dirty="0" err="1" smtClean="0">
                <a:ln>
                  <a:solidFill>
                    <a:srgbClr val="FF0000"/>
                  </a:solidFill>
                </a:ln>
              </a:rPr>
              <a:t>Zenodo</a:t>
            </a:r>
            <a:r>
              <a:rPr lang="fr-FR" i="1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fr-FR" dirty="0" smtClean="0">
                <a:ln>
                  <a:solidFill>
                    <a:srgbClr val="FF0000"/>
                  </a:solidFill>
                </a:ln>
              </a:rPr>
              <a:t>qui est</a:t>
            </a:r>
          </a:p>
          <a:p>
            <a:pPr algn="ctr"/>
            <a:r>
              <a:rPr lang="fr-FR" dirty="0">
                <a:ln>
                  <a:solidFill>
                    <a:srgbClr val="FF0000"/>
                  </a:solidFill>
                </a:ln>
              </a:rPr>
              <a:t>a</a:t>
            </a:r>
            <a:r>
              <a:rPr lang="fr-FR" dirty="0" smtClean="0">
                <a:ln>
                  <a:solidFill>
                    <a:srgbClr val="FF0000"/>
                  </a:solidFill>
                </a:ln>
              </a:rPr>
              <a:t>u CERN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>
            <a:off x="6189405" y="5013176"/>
            <a:ext cx="815104" cy="32403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19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creen Shot 2016-06-07 at 16.49.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0" y="95250"/>
            <a:ext cx="9017000" cy="66675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460327" y="2924944"/>
            <a:ext cx="2648177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n>
                  <a:solidFill>
                    <a:srgbClr val="FF0000"/>
                  </a:solidFill>
                </a:ln>
              </a:rPr>
              <a:t>Troisième</a:t>
            </a:r>
            <a:r>
              <a:rPr lang="fr-FR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fr-FR" dirty="0" smtClean="0">
                <a:ln>
                  <a:solidFill>
                    <a:srgbClr val="FF0000"/>
                  </a:solidFill>
                </a:ln>
              </a:rPr>
              <a:t>clic </a:t>
            </a:r>
            <a:r>
              <a:rPr lang="fr-FR" dirty="0" smtClean="0">
                <a:ln>
                  <a:solidFill>
                    <a:srgbClr val="FF0000"/>
                  </a:solidFill>
                </a:ln>
              </a:rPr>
              <a:t>pour</a:t>
            </a:r>
          </a:p>
          <a:p>
            <a:pPr algn="ctr"/>
            <a:r>
              <a:rPr lang="fr-FR" dirty="0" smtClean="0">
                <a:ln>
                  <a:solidFill>
                    <a:srgbClr val="FF0000"/>
                  </a:solidFill>
                </a:ln>
              </a:rPr>
              <a:t>d</a:t>
            </a:r>
            <a:r>
              <a:rPr lang="fr-FR" dirty="0" smtClean="0">
                <a:ln>
                  <a:solidFill>
                    <a:srgbClr val="FF0000"/>
                  </a:solidFill>
                </a:ln>
              </a:rPr>
              <a:t>époser la version choisie,</a:t>
            </a:r>
          </a:p>
          <a:p>
            <a:pPr algn="ctr"/>
            <a:r>
              <a:rPr lang="fr-FR" dirty="0">
                <a:ln>
                  <a:solidFill>
                    <a:srgbClr val="FF0000"/>
                  </a:solidFill>
                </a:ln>
              </a:rPr>
              <a:t>s</a:t>
            </a:r>
            <a:r>
              <a:rPr lang="fr-FR" dirty="0" smtClean="0">
                <a:ln>
                  <a:solidFill>
                    <a:srgbClr val="FF0000"/>
                  </a:solidFill>
                </a:ln>
              </a:rPr>
              <a:t>oit sur la plateforme</a:t>
            </a:r>
            <a:endParaRPr lang="fr-FR" dirty="0" smtClean="0">
              <a:ln>
                <a:solidFill>
                  <a:srgbClr val="FF0000"/>
                </a:solidFill>
              </a:ln>
            </a:endParaRPr>
          </a:p>
          <a:p>
            <a:pPr algn="ctr"/>
            <a:r>
              <a:rPr lang="fr-FR" dirty="0" smtClean="0">
                <a:ln>
                  <a:solidFill>
                    <a:srgbClr val="FF0000"/>
                  </a:solidFill>
                </a:ln>
              </a:rPr>
              <a:t>européenne</a:t>
            </a:r>
            <a:r>
              <a:rPr lang="fr-FR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fr-FR" i="1" dirty="0" err="1" smtClean="0">
                <a:ln>
                  <a:solidFill>
                    <a:srgbClr val="FF0000"/>
                  </a:solidFill>
                </a:ln>
              </a:rPr>
              <a:t>Zenodo</a:t>
            </a:r>
            <a:r>
              <a:rPr lang="fr-FR" i="1" dirty="0" smtClean="0">
                <a:ln>
                  <a:solidFill>
                    <a:srgbClr val="FF0000"/>
                  </a:solidFill>
                </a:ln>
              </a:rPr>
              <a:t> </a:t>
            </a:r>
            <a:endParaRPr lang="fr-FR" i="1" dirty="0" smtClean="0">
              <a:ln>
                <a:solidFill>
                  <a:srgbClr val="FF0000"/>
                </a:solidFill>
              </a:ln>
            </a:endParaRPr>
          </a:p>
          <a:p>
            <a:pPr algn="ctr"/>
            <a:r>
              <a:rPr lang="fr-FR" dirty="0" smtClean="0">
                <a:ln>
                  <a:solidFill>
                    <a:srgbClr val="FF0000"/>
                  </a:solidFill>
                </a:ln>
              </a:rPr>
              <a:t>qui est au CERN,</a:t>
            </a:r>
          </a:p>
          <a:p>
            <a:pPr algn="ctr"/>
            <a:r>
              <a:rPr lang="fr-FR" dirty="0">
                <a:ln>
                  <a:solidFill>
                    <a:srgbClr val="FF0000"/>
                  </a:solidFill>
                </a:ln>
              </a:rPr>
              <a:t>s</a:t>
            </a:r>
            <a:r>
              <a:rPr lang="fr-FR" dirty="0" smtClean="0">
                <a:ln>
                  <a:solidFill>
                    <a:srgbClr val="FF0000"/>
                  </a:solidFill>
                </a:ln>
              </a:rPr>
              <a:t>oit sur la plateforme</a:t>
            </a:r>
          </a:p>
          <a:p>
            <a:pPr algn="ctr"/>
            <a:r>
              <a:rPr lang="fr-FR" dirty="0" smtClean="0">
                <a:ln>
                  <a:solidFill>
                    <a:srgbClr val="FF0000"/>
                  </a:solidFill>
                </a:ln>
              </a:rPr>
              <a:t>française </a:t>
            </a:r>
            <a:r>
              <a:rPr lang="fr-FR" i="1" dirty="0" smtClean="0">
                <a:ln>
                  <a:solidFill>
                    <a:srgbClr val="FF0000"/>
                  </a:solidFill>
                </a:ln>
              </a:rPr>
              <a:t>HAL</a:t>
            </a:r>
          </a:p>
          <a:p>
            <a:pPr algn="ctr"/>
            <a:r>
              <a:rPr lang="fr-FR" dirty="0" smtClean="0">
                <a:ln>
                  <a:solidFill>
                    <a:srgbClr val="FF0000"/>
                  </a:solidFill>
                </a:ln>
              </a:rPr>
              <a:t>q</a:t>
            </a:r>
            <a:r>
              <a:rPr lang="fr-FR" dirty="0" smtClean="0">
                <a:ln>
                  <a:solidFill>
                    <a:srgbClr val="FF0000"/>
                  </a:solidFill>
                </a:ln>
              </a:rPr>
              <a:t>ui est au CCSD.</a:t>
            </a:r>
            <a:endParaRPr lang="fr-FR" dirty="0" smtClean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 flipH="1">
            <a:off x="3851920" y="4221088"/>
            <a:ext cx="2608407" cy="108012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Picture 5" descr="CC-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00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" y="-90264"/>
            <a:ext cx="89561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Le code source de </a:t>
            </a:r>
            <a:r>
              <a:rPr lang="fr-FR" sz="3300" b="1" i="1" dirty="0" err="1" smtClean="0">
                <a:solidFill>
                  <a:srgbClr val="FF0000"/>
                </a:solidFill>
                <a:latin typeface="Arial"/>
              </a:rPr>
              <a:t>Dissemin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est sur </a:t>
            </a:r>
            <a:r>
              <a:rPr lang="fr-FR" sz="3300" b="1" i="1" dirty="0" err="1" smtClean="0">
                <a:solidFill>
                  <a:srgbClr val="FF0000"/>
                </a:solidFill>
                <a:latin typeface="Arial"/>
              </a:rPr>
              <a:t>GitHub</a:t>
            </a:r>
            <a:endParaRPr lang="fr-FR" sz="3300" b="1" i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6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pic>
        <p:nvPicPr>
          <p:cNvPr id="8" name="Image 7" descr="Screen Shot 2016-06-07 at 16.53.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" y="1078041"/>
            <a:ext cx="9144000" cy="6023367"/>
          </a:xfrm>
          <a:prstGeom prst="rect">
            <a:avLst/>
          </a:prstGeom>
        </p:spPr>
      </p:pic>
      <p:pic>
        <p:nvPicPr>
          <p:cNvPr id="7" name="Picture 6" descr="CC-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  <p:sp>
        <p:nvSpPr>
          <p:cNvPr id="9" name="ZoneTexte 3"/>
          <p:cNvSpPr txBox="1"/>
          <p:nvPr/>
        </p:nvSpPr>
        <p:spPr>
          <a:xfrm>
            <a:off x="5580112" y="5445224"/>
            <a:ext cx="1941557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Le téléchargement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du code source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est gratuit</a:t>
            </a:r>
          </a:p>
        </p:txBody>
      </p:sp>
    </p:spTree>
    <p:extLst>
      <p:ext uri="{BB962C8B-B14F-4D97-AF65-F5344CB8AC3E}">
        <p14:creationId xmlns:p14="http://schemas.microsoft.com/office/powerpoint/2010/main" val="3308670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pic>
        <p:nvPicPr>
          <p:cNvPr id="4" name="Espace réservé du contenu 3" descr="Screen Shot 2016-06-07 at 16.54.3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112" y="980728"/>
            <a:ext cx="6948264" cy="4620175"/>
          </a:xfrm>
        </p:spPr>
      </p:pic>
      <p:sp>
        <p:nvSpPr>
          <p:cNvPr id="7" name="ZoneTexte 6"/>
          <p:cNvSpPr txBox="1"/>
          <p:nvPr/>
        </p:nvSpPr>
        <p:spPr>
          <a:xfrm>
            <a:off x="2778217" y="5589240"/>
            <a:ext cx="9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Antonin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080713" y="5661248"/>
            <a:ext cx="63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Ryan</a:t>
            </a:r>
            <a:endParaRPr lang="fr-FR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59432" y="-152400"/>
            <a:ext cx="91679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Développement de </a:t>
            </a:r>
            <a:r>
              <a:rPr lang="fr-FR" sz="3300" b="1" i="1" dirty="0" err="1" smtClean="0">
                <a:solidFill>
                  <a:srgbClr val="FF0000"/>
                </a:solidFill>
                <a:latin typeface="Arial"/>
              </a:rPr>
              <a:t>dissem.in</a:t>
            </a:r>
            <a:endParaRPr lang="fr-FR" sz="3300" b="1" i="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10" name="Picture 9" descr="CC-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  <p:sp>
        <p:nvSpPr>
          <p:cNvPr id="12" name="ZoneTexte 3"/>
          <p:cNvSpPr txBox="1"/>
          <p:nvPr/>
        </p:nvSpPr>
        <p:spPr>
          <a:xfrm>
            <a:off x="1043608" y="5991671"/>
            <a:ext cx="733190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Vous pouvez participer à son développement en </a:t>
            </a:r>
            <a:r>
              <a:rPr lang="fr-FR" sz="2400" i="1" dirty="0">
                <a:solidFill>
                  <a:srgbClr val="FF0000"/>
                </a:solidFill>
              </a:rPr>
              <a:t>Python</a:t>
            </a:r>
            <a:r>
              <a:rPr lang="fr-FR" sz="2400" dirty="0">
                <a:solidFill>
                  <a:srgbClr val="FF0000"/>
                </a:solidFill>
              </a:rPr>
              <a:t> !</a:t>
            </a:r>
          </a:p>
        </p:txBody>
      </p:sp>
      <p:sp>
        <p:nvSpPr>
          <p:cNvPr id="13" name="ZoneTexte 3"/>
          <p:cNvSpPr txBox="1"/>
          <p:nvPr/>
        </p:nvSpPr>
        <p:spPr>
          <a:xfrm>
            <a:off x="3574233" y="2780928"/>
            <a:ext cx="5174231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3366FF"/>
                </a:solidFill>
              </a:rPr>
              <a:t>Date de création par Antonin </a:t>
            </a:r>
            <a:r>
              <a:rPr lang="fr-FR" sz="2400" dirty="0" err="1" smtClean="0">
                <a:solidFill>
                  <a:srgbClr val="3366FF"/>
                </a:solidFill>
              </a:rPr>
              <a:t>Delpeuch</a:t>
            </a:r>
            <a:endParaRPr lang="fr-FR" sz="2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545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52719" y="295488"/>
            <a:ext cx="5638681" cy="1477328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endParaRPr lang="fr-FR" i="1" dirty="0" smtClean="0">
              <a:latin typeface="Times"/>
            </a:endParaRPr>
          </a:p>
          <a:p>
            <a:pPr algn="ctr"/>
            <a:r>
              <a:rPr lang="fr-FR" i="1" dirty="0">
                <a:latin typeface="Times"/>
              </a:rPr>
              <a:t>http://</a:t>
            </a:r>
            <a:r>
              <a:rPr lang="fr-FR" i="1" dirty="0" err="1">
                <a:latin typeface="Times"/>
              </a:rPr>
              <a:t>openscience.ens.fr</a:t>
            </a:r>
            <a:r>
              <a:rPr lang="fr-FR" i="1" dirty="0" smtClean="0">
                <a:latin typeface="Times"/>
              </a:rPr>
              <a:t>/</a:t>
            </a:r>
          </a:p>
          <a:p>
            <a:pPr algn="ctr"/>
            <a:r>
              <a:rPr lang="fr-FR" i="1" dirty="0">
                <a:latin typeface="Times"/>
              </a:rPr>
              <a:t>http://</a:t>
            </a:r>
            <a:r>
              <a:rPr lang="fr-FR" i="1" dirty="0" err="1">
                <a:latin typeface="Times"/>
              </a:rPr>
              <a:t>openscience.ens.fr</a:t>
            </a:r>
            <a:r>
              <a:rPr lang="fr-FR" i="1" dirty="0">
                <a:latin typeface="Times"/>
              </a:rPr>
              <a:t>/MARIE_FARGE</a:t>
            </a:r>
            <a:r>
              <a:rPr lang="fr-FR" i="1" dirty="0" smtClean="0">
                <a:latin typeface="Times"/>
              </a:rPr>
              <a:t>/</a:t>
            </a:r>
          </a:p>
          <a:p>
            <a:pPr algn="ctr"/>
            <a:r>
              <a:rPr lang="fr-FR" i="1" dirty="0" smtClean="0">
                <a:latin typeface="Times"/>
              </a:rPr>
              <a:t>http:/</a:t>
            </a:r>
            <a:r>
              <a:rPr lang="fr-FR" i="1" smtClean="0">
                <a:latin typeface="Times"/>
              </a:rPr>
              <a:t>/wavelets2.</a:t>
            </a:r>
            <a:r>
              <a:rPr lang="fr-FR" i="1" dirty="0" err="1" smtClean="0">
                <a:latin typeface="Times"/>
              </a:rPr>
              <a:t>ens.fr</a:t>
            </a:r>
            <a:endParaRPr lang="fr-FR" i="1" dirty="0">
              <a:latin typeface="Times"/>
            </a:endParaRPr>
          </a:p>
          <a:p>
            <a:endParaRPr lang="fr-FR" i="1" dirty="0">
              <a:latin typeface="Times"/>
            </a:endParaRPr>
          </a:p>
        </p:txBody>
      </p:sp>
      <p:sp>
        <p:nvSpPr>
          <p:cNvPr id="3" name="ZoneTexte 3"/>
          <p:cNvSpPr txBox="1"/>
          <p:nvPr/>
        </p:nvSpPr>
        <p:spPr>
          <a:xfrm>
            <a:off x="467544" y="2132856"/>
            <a:ext cx="8208912" cy="1477328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endParaRPr lang="fr-FR" i="1" dirty="0" smtClean="0">
              <a:latin typeface="Times"/>
            </a:endParaRPr>
          </a:p>
          <a:p>
            <a:pPr algn="ctr"/>
            <a:r>
              <a:rPr lang="en-US" i="1" dirty="0">
                <a:latin typeface="Times"/>
                <a:cs typeface="Times"/>
              </a:rPr>
              <a:t>'Scholarly publishing and peer-reviewing in open </a:t>
            </a:r>
            <a:r>
              <a:rPr lang="en-US" i="1" dirty="0" smtClean="0">
                <a:latin typeface="Times"/>
                <a:cs typeface="Times"/>
              </a:rPr>
              <a:t>access’, Marie Farge, 2017</a:t>
            </a:r>
          </a:p>
          <a:p>
            <a:pPr algn="ctr"/>
            <a:r>
              <a:rPr lang="en-US" i="1" dirty="0" smtClean="0">
                <a:latin typeface="Times"/>
                <a:cs typeface="Times"/>
              </a:rPr>
              <a:t>in </a:t>
            </a:r>
            <a:r>
              <a:rPr lang="en-US" i="1" dirty="0">
                <a:latin typeface="Times"/>
                <a:cs typeface="Times"/>
              </a:rPr>
              <a:t>'Europe’s Future: Open Science</a:t>
            </a:r>
            <a:r>
              <a:rPr lang="en-US" i="1" dirty="0" smtClean="0">
                <a:latin typeface="Times"/>
                <a:cs typeface="Times"/>
              </a:rPr>
              <a:t>, Open </a:t>
            </a:r>
            <a:r>
              <a:rPr lang="en-US" i="1" dirty="0">
                <a:latin typeface="Times"/>
                <a:cs typeface="Times"/>
              </a:rPr>
              <a:t>Innovation, and Open to the </a:t>
            </a:r>
            <a:r>
              <a:rPr lang="en-US" i="1" dirty="0" smtClean="0">
                <a:latin typeface="Times"/>
                <a:cs typeface="Times"/>
              </a:rPr>
              <a:t>World’, European Commission, DG Research, Science and Innovation, May 2017</a:t>
            </a:r>
          </a:p>
          <a:p>
            <a:pPr algn="ctr"/>
            <a:endParaRPr lang="fr-FR" i="1" dirty="0">
              <a:latin typeface="Times"/>
              <a:cs typeface="Times"/>
            </a:endParaRPr>
          </a:p>
        </p:txBody>
      </p:sp>
      <p:sp>
        <p:nvSpPr>
          <p:cNvPr id="5" name="ZoneTexte 3"/>
          <p:cNvSpPr txBox="1"/>
          <p:nvPr/>
        </p:nvSpPr>
        <p:spPr>
          <a:xfrm>
            <a:off x="1741631" y="4005064"/>
            <a:ext cx="5638681" cy="2585323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latin typeface="Times"/>
              </a:rPr>
              <a:t>http://</a:t>
            </a:r>
            <a:r>
              <a:rPr lang="fr-FR" i="1" dirty="0" err="1">
                <a:latin typeface="Times"/>
              </a:rPr>
              <a:t>dissem.in</a:t>
            </a:r>
            <a:endParaRPr lang="fr-FR" i="1" dirty="0">
              <a:latin typeface="Times"/>
            </a:endParaRPr>
          </a:p>
          <a:p>
            <a:pPr algn="ctr"/>
            <a:r>
              <a:rPr lang="fr-FR" i="1" dirty="0">
                <a:latin typeface="Times"/>
              </a:rPr>
              <a:t>http://</a:t>
            </a:r>
            <a:r>
              <a:rPr lang="fr-FR" i="1" dirty="0" err="1">
                <a:latin typeface="Times"/>
              </a:rPr>
              <a:t>association.dissem.in</a:t>
            </a:r>
            <a:endParaRPr lang="fr-FR" i="1" dirty="0">
              <a:latin typeface="Times"/>
            </a:endParaRPr>
          </a:p>
          <a:p>
            <a:pPr algn="ctr"/>
            <a:r>
              <a:rPr lang="fr-FR" i="1" dirty="0" err="1">
                <a:latin typeface="Times"/>
              </a:rPr>
              <a:t>https</a:t>
            </a:r>
            <a:r>
              <a:rPr lang="fr-FR" i="1" dirty="0">
                <a:latin typeface="Times"/>
              </a:rPr>
              <a:t>://</a:t>
            </a:r>
            <a:r>
              <a:rPr lang="fr-FR" i="1" dirty="0" err="1">
                <a:latin typeface="Times"/>
              </a:rPr>
              <a:t>github.com</a:t>
            </a:r>
            <a:r>
              <a:rPr lang="fr-FR" i="1" dirty="0">
                <a:latin typeface="Times"/>
              </a:rPr>
              <a:t>/</a:t>
            </a:r>
            <a:r>
              <a:rPr lang="fr-FR" i="1" dirty="0" err="1">
                <a:latin typeface="Times"/>
              </a:rPr>
              <a:t>dissemin</a:t>
            </a:r>
            <a:endParaRPr lang="fr-FR" i="1" dirty="0">
              <a:latin typeface="Times"/>
            </a:endParaRPr>
          </a:p>
          <a:p>
            <a:pPr algn="ctr"/>
            <a:r>
              <a:rPr lang="fr-FR" i="1" dirty="0">
                <a:latin typeface="Times"/>
              </a:rPr>
              <a:t>@</a:t>
            </a:r>
            <a:r>
              <a:rPr lang="fr-FR" i="1" dirty="0" err="1">
                <a:latin typeface="Times"/>
              </a:rPr>
              <a:t>disseminOA</a:t>
            </a:r>
            <a:endParaRPr lang="fr-FR" i="1" dirty="0">
              <a:latin typeface="Times"/>
            </a:endParaRPr>
          </a:p>
          <a:p>
            <a:pPr algn="ctr"/>
            <a:endParaRPr lang="fr-FR" i="1" dirty="0" smtClean="0">
              <a:latin typeface="Times"/>
            </a:endParaRPr>
          </a:p>
          <a:p>
            <a:pPr algn="ctr"/>
            <a:r>
              <a:rPr lang="fr-FR" i="1" dirty="0" smtClean="0">
                <a:latin typeface="Times"/>
              </a:rPr>
              <a:t>Antonin </a:t>
            </a:r>
            <a:r>
              <a:rPr lang="fr-FR" i="1" dirty="0" err="1" smtClean="0">
                <a:latin typeface="Times"/>
              </a:rPr>
              <a:t>Delpeuch</a:t>
            </a:r>
            <a:r>
              <a:rPr lang="fr-FR" i="1" dirty="0" smtClean="0">
                <a:latin typeface="Times"/>
              </a:rPr>
              <a:t> &lt;</a:t>
            </a:r>
            <a:r>
              <a:rPr lang="fr-FR" i="1" dirty="0" err="1" smtClean="0">
                <a:latin typeface="Times"/>
              </a:rPr>
              <a:t>antonin@delpeuch.eu</a:t>
            </a:r>
            <a:r>
              <a:rPr lang="fr-FR" i="1" dirty="0" smtClean="0">
                <a:latin typeface="Times"/>
              </a:rPr>
              <a:t>&gt;</a:t>
            </a:r>
          </a:p>
          <a:p>
            <a:pPr algn="ctr"/>
            <a:r>
              <a:rPr lang="fr-FR" i="1" dirty="0" smtClean="0">
                <a:latin typeface="Times"/>
              </a:rPr>
              <a:t>Marie Farge &lt;</a:t>
            </a:r>
            <a:r>
              <a:rPr lang="fr-FR" i="1" dirty="0" err="1" smtClean="0">
                <a:latin typeface="Times"/>
              </a:rPr>
              <a:t>marie.farge@ens.fr</a:t>
            </a:r>
            <a:r>
              <a:rPr lang="fr-FR" i="1" dirty="0" smtClean="0">
                <a:latin typeface="Times"/>
              </a:rPr>
              <a:t>&gt;</a:t>
            </a:r>
          </a:p>
          <a:p>
            <a:pPr algn="ctr"/>
            <a:r>
              <a:rPr lang="fr-FR" i="1" dirty="0" smtClean="0">
                <a:latin typeface="Times"/>
              </a:rPr>
              <a:t>Team </a:t>
            </a:r>
            <a:r>
              <a:rPr lang="fr-FR" i="1" dirty="0" err="1" smtClean="0">
                <a:latin typeface="Times"/>
              </a:rPr>
              <a:t>Dissemin</a:t>
            </a:r>
            <a:r>
              <a:rPr lang="fr-FR" i="1" dirty="0" smtClean="0">
                <a:latin typeface="Times"/>
              </a:rPr>
              <a:t> &lt;</a:t>
            </a:r>
            <a:r>
              <a:rPr lang="fr-FR" i="1" dirty="0" err="1" smtClean="0">
                <a:latin typeface="Times"/>
              </a:rPr>
              <a:t>team@dissem.in</a:t>
            </a:r>
            <a:r>
              <a:rPr lang="fr-FR" i="1" dirty="0" smtClean="0">
                <a:latin typeface="Times"/>
              </a:rPr>
              <a:t>&gt;</a:t>
            </a:r>
          </a:p>
          <a:p>
            <a:endParaRPr lang="fr-FR" i="1" dirty="0">
              <a:latin typeface="Times"/>
            </a:endParaRPr>
          </a:p>
        </p:txBody>
      </p:sp>
      <p:pic>
        <p:nvPicPr>
          <p:cNvPr id="6" name="Picture 5" descr="CC-B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2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-9026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La connaissance est un bien commun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8" name="ZoneTexte 7"/>
          <p:cNvSpPr txBox="1"/>
          <p:nvPr/>
        </p:nvSpPr>
        <p:spPr>
          <a:xfrm>
            <a:off x="2483768" y="3573016"/>
            <a:ext cx="4378896" cy="923330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Times"/>
              </a:rPr>
              <a:t>Charlotte Hess and </a:t>
            </a:r>
            <a:r>
              <a:rPr lang="fr-FR" i="1" dirty="0" err="1" smtClean="0">
                <a:latin typeface="Times"/>
              </a:rPr>
              <a:t>Elinor</a:t>
            </a:r>
            <a:r>
              <a:rPr lang="fr-FR" i="1" dirty="0" smtClean="0">
                <a:latin typeface="Times"/>
              </a:rPr>
              <a:t> </a:t>
            </a:r>
            <a:r>
              <a:rPr lang="fr-FR" i="1" dirty="0" err="1" smtClean="0">
                <a:latin typeface="Times"/>
              </a:rPr>
              <a:t>Ostrom</a:t>
            </a:r>
            <a:r>
              <a:rPr lang="fr-FR" i="1" dirty="0" smtClean="0">
                <a:latin typeface="Times"/>
              </a:rPr>
              <a:t>, </a:t>
            </a:r>
          </a:p>
          <a:p>
            <a:pPr algn="ctr"/>
            <a:r>
              <a:rPr lang="fr-FR" i="1" dirty="0" err="1" smtClean="0">
                <a:latin typeface="Times"/>
              </a:rPr>
              <a:t>Understanding</a:t>
            </a:r>
            <a:r>
              <a:rPr lang="fr-FR" i="1" dirty="0" smtClean="0">
                <a:latin typeface="Times"/>
              </a:rPr>
              <a:t> </a:t>
            </a:r>
            <a:r>
              <a:rPr lang="fr-FR" i="1" dirty="0" err="1" smtClean="0">
                <a:latin typeface="Times"/>
              </a:rPr>
              <a:t>knowledge</a:t>
            </a:r>
            <a:r>
              <a:rPr lang="fr-FR" i="1" dirty="0" smtClean="0">
                <a:latin typeface="Times"/>
              </a:rPr>
              <a:t> as a Commons, </a:t>
            </a:r>
          </a:p>
          <a:p>
            <a:pPr algn="ctr"/>
            <a:r>
              <a:rPr lang="fr-FR" i="1" dirty="0" smtClean="0">
                <a:latin typeface="Times"/>
              </a:rPr>
              <a:t>MIT </a:t>
            </a:r>
            <a:r>
              <a:rPr lang="fr-FR" i="1" dirty="0" err="1" smtClean="0">
                <a:latin typeface="Times"/>
              </a:rPr>
              <a:t>Press</a:t>
            </a:r>
            <a:r>
              <a:rPr lang="fr-FR" i="1" dirty="0" smtClean="0">
                <a:latin typeface="Times"/>
              </a:rPr>
              <a:t>, 2006</a:t>
            </a:r>
          </a:p>
        </p:txBody>
      </p:sp>
      <p:sp>
        <p:nvSpPr>
          <p:cNvPr id="10" name="ZoneTexte 8"/>
          <p:cNvSpPr txBox="1">
            <a:spLocks noChangeArrowheads="1"/>
          </p:cNvSpPr>
          <p:nvPr/>
        </p:nvSpPr>
        <p:spPr bwMode="auto">
          <a:xfrm>
            <a:off x="179512" y="857612"/>
            <a:ext cx="8928992" cy="24468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endParaRPr lang="fr-FR" sz="1000" b="0" dirty="0" smtClean="0">
              <a:latin typeface="Calibri"/>
            </a:endParaRPr>
          </a:p>
          <a:p>
            <a:pPr algn="ctr"/>
            <a:r>
              <a:rPr lang="fr-FR" sz="2300" dirty="0" smtClean="0">
                <a:solidFill>
                  <a:srgbClr val="3366FF"/>
                </a:solidFill>
                <a:latin typeface="Calibri"/>
              </a:rPr>
              <a:t>Les idées ne sont pas de même nature qu’un bien matériel</a:t>
            </a:r>
            <a:r>
              <a:rPr lang="fr-FR" sz="2300" b="0" dirty="0" smtClean="0">
                <a:solidFill>
                  <a:srgbClr val="3366FF"/>
                </a:solidFill>
                <a:latin typeface="Calibri"/>
              </a:rPr>
              <a:t> </a:t>
            </a:r>
            <a:r>
              <a:rPr lang="fr-FR" sz="2300" b="0" dirty="0" smtClean="0">
                <a:latin typeface="Calibri"/>
              </a:rPr>
              <a:t>car,</a:t>
            </a:r>
            <a:endParaRPr lang="fr-FR" sz="2400" dirty="0" smtClean="0"/>
          </a:p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quand vous donnez une idée </a:t>
            </a:r>
            <a:r>
              <a:rPr lang="fr-FR" sz="2400" dirty="0" smtClean="0">
                <a:solidFill>
                  <a:srgbClr val="000000"/>
                </a:solidFill>
              </a:rPr>
              <a:t>à quelqu’un </a:t>
            </a:r>
            <a:r>
              <a:rPr lang="fr-FR" sz="2400" dirty="0" smtClean="0">
                <a:solidFill>
                  <a:srgbClr val="FF0000"/>
                </a:solidFill>
              </a:rPr>
              <a:t>vous ne la perdez pas</a:t>
            </a:r>
            <a:r>
              <a:rPr lang="fr-FR" sz="2400" dirty="0"/>
              <a:t>.</a:t>
            </a:r>
            <a:r>
              <a:rPr lang="fr-FR" sz="2400" dirty="0" smtClean="0"/>
              <a:t> </a:t>
            </a:r>
          </a:p>
          <a:p>
            <a:pPr algn="ctr"/>
            <a:r>
              <a:rPr lang="fr-FR" sz="2400" dirty="0" smtClean="0"/>
              <a:t>Cela n’a donc </a:t>
            </a:r>
            <a:r>
              <a:rPr lang="fr-FR" sz="2400" dirty="0" smtClean="0">
                <a:solidFill>
                  <a:srgbClr val="3366FF"/>
                </a:solidFill>
              </a:rPr>
              <a:t>pas de sens de vouloir commercialiser la connaissance</a:t>
            </a:r>
            <a:r>
              <a:rPr lang="fr-FR" sz="2400" dirty="0" smtClean="0">
                <a:solidFill>
                  <a:srgbClr val="000000"/>
                </a:solidFill>
              </a:rPr>
              <a:t>, voire </a:t>
            </a:r>
            <a:r>
              <a:rPr lang="fr-FR" sz="2400" dirty="0" smtClean="0">
                <a:solidFill>
                  <a:srgbClr val="3366FF"/>
                </a:solidFill>
              </a:rPr>
              <a:t>spéculer</a:t>
            </a:r>
            <a:r>
              <a:rPr lang="fr-FR" sz="2400" dirty="0" smtClean="0">
                <a:solidFill>
                  <a:srgbClr val="000000"/>
                </a:solidFill>
              </a:rPr>
              <a:t> sur elle, car cela </a:t>
            </a:r>
            <a:r>
              <a:rPr lang="fr-FR" sz="2400" dirty="0" smtClean="0">
                <a:solidFill>
                  <a:srgbClr val="3366FF"/>
                </a:solidFill>
              </a:rPr>
              <a:t>entrave son développement</a:t>
            </a:r>
            <a:r>
              <a:rPr lang="fr-FR" sz="2400" dirty="0" smtClean="0">
                <a:solidFill>
                  <a:srgbClr val="000000"/>
                </a:solidFill>
              </a:rPr>
              <a:t>. </a:t>
            </a:r>
          </a:p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Une idée ne se développe que si elle est partagée, discutée, vérifiée</a:t>
            </a:r>
            <a:r>
              <a:rPr lang="fr-FR" sz="2400" dirty="0" smtClean="0">
                <a:solidFill>
                  <a:srgbClr val="000000"/>
                </a:solidFill>
              </a:rPr>
              <a:t>.</a:t>
            </a:r>
            <a:endParaRPr lang="fr-FR" sz="2400" dirty="0"/>
          </a:p>
          <a:p>
            <a:pPr algn="ctr"/>
            <a:r>
              <a:rPr lang="fr-FR" sz="2400" dirty="0" smtClean="0">
                <a:solidFill>
                  <a:srgbClr val="28C191"/>
                </a:solidFill>
              </a:rPr>
              <a:t>Les articles de recherche sont de biens communs à protéger</a:t>
            </a:r>
            <a:r>
              <a:rPr lang="fr-FR" sz="2400" dirty="0" smtClean="0"/>
              <a:t>.</a:t>
            </a:r>
          </a:p>
        </p:txBody>
      </p:sp>
      <p:sp>
        <p:nvSpPr>
          <p:cNvPr id="6" name="ZoneTexte 14"/>
          <p:cNvSpPr txBox="1">
            <a:spLocks noChangeArrowheads="1"/>
          </p:cNvSpPr>
          <p:nvPr/>
        </p:nvSpPr>
        <p:spPr bwMode="auto">
          <a:xfrm>
            <a:off x="76702" y="4725144"/>
            <a:ext cx="9031802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300" dirty="0" err="1" smtClean="0">
                <a:solidFill>
                  <a:srgbClr val="FF0000"/>
                </a:solidFill>
                <a:latin typeface="Calibri"/>
              </a:rPr>
              <a:t>Elinor</a:t>
            </a:r>
            <a:r>
              <a:rPr lang="fr-FR" sz="23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FR" sz="2300" dirty="0" err="1" smtClean="0">
                <a:solidFill>
                  <a:srgbClr val="FF0000"/>
                </a:solidFill>
                <a:latin typeface="Calibri"/>
              </a:rPr>
              <a:t>Orstrom</a:t>
            </a:r>
            <a:r>
              <a:rPr lang="fr-FR" sz="23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FR" sz="2300" dirty="0" smtClean="0">
                <a:latin typeface="Calibri"/>
              </a:rPr>
              <a:t>a eu le Prix Nobel de sciences économiques en 2009</a:t>
            </a:r>
            <a:r>
              <a:rPr lang="fr-FR" sz="2300" dirty="0">
                <a:latin typeface="Calibri"/>
              </a:rPr>
              <a:t> </a:t>
            </a:r>
            <a:r>
              <a:rPr lang="fr-FR" sz="2300" dirty="0" smtClean="0">
                <a:latin typeface="Calibri"/>
              </a:rPr>
              <a:t>pour :</a:t>
            </a:r>
          </a:p>
          <a:p>
            <a:pPr algn="ctr"/>
            <a:r>
              <a:rPr lang="fr-FR" sz="2300" i="1" dirty="0" smtClean="0">
                <a:solidFill>
                  <a:srgbClr val="28C191"/>
                </a:solidFill>
                <a:latin typeface="Calibri"/>
              </a:rPr>
              <a:t>‘</a:t>
            </a:r>
            <a:r>
              <a:rPr lang="fr-FR" sz="2300" i="1" dirty="0" err="1" smtClean="0">
                <a:solidFill>
                  <a:srgbClr val="28C191"/>
                </a:solidFill>
                <a:latin typeface="Calibri"/>
              </a:rPr>
              <a:t>her</a:t>
            </a:r>
            <a:r>
              <a:rPr lang="fr-FR" sz="2300" i="1" dirty="0" smtClean="0">
                <a:solidFill>
                  <a:srgbClr val="28C191"/>
                </a:solidFill>
                <a:latin typeface="Calibri"/>
              </a:rPr>
              <a:t> </a:t>
            </a:r>
            <a:r>
              <a:rPr lang="fr-FR" sz="2300" i="1" dirty="0" err="1" smtClean="0">
                <a:solidFill>
                  <a:srgbClr val="28C191"/>
                </a:solidFill>
                <a:latin typeface="Calibri"/>
              </a:rPr>
              <a:t>analysis</a:t>
            </a:r>
            <a:r>
              <a:rPr lang="fr-FR" sz="2300" i="1" dirty="0" smtClean="0">
                <a:solidFill>
                  <a:srgbClr val="28C191"/>
                </a:solidFill>
                <a:latin typeface="Calibri"/>
              </a:rPr>
              <a:t> of </a:t>
            </a:r>
            <a:r>
              <a:rPr lang="fr-FR" sz="2300" i="1" dirty="0" err="1" smtClean="0">
                <a:solidFill>
                  <a:srgbClr val="28C191"/>
                </a:solidFill>
                <a:latin typeface="Calibri"/>
              </a:rPr>
              <a:t>economic</a:t>
            </a:r>
            <a:r>
              <a:rPr lang="fr-FR" sz="2300" i="1" dirty="0" smtClean="0">
                <a:solidFill>
                  <a:srgbClr val="28C191"/>
                </a:solidFill>
                <a:latin typeface="Calibri"/>
              </a:rPr>
              <a:t> gouvernance,</a:t>
            </a:r>
            <a:r>
              <a:rPr lang="is-IS" sz="2300" i="1" dirty="0" smtClean="0">
                <a:solidFill>
                  <a:srgbClr val="28C191"/>
                </a:solidFill>
                <a:latin typeface="Calibri"/>
              </a:rPr>
              <a:t> especially the commons</a:t>
            </a:r>
          </a:p>
          <a:p>
            <a:pPr algn="ctr"/>
            <a:r>
              <a:rPr lang="is-IS" sz="2300" i="1" dirty="0" smtClean="0">
                <a:solidFill>
                  <a:srgbClr val="28C191"/>
                </a:solidFill>
                <a:latin typeface="Calibri"/>
              </a:rPr>
              <a:t>showing how common resources </a:t>
            </a:r>
            <a:r>
              <a:rPr lang="en-US" sz="2300" i="1" dirty="0" smtClean="0">
                <a:solidFill>
                  <a:srgbClr val="28C191"/>
                </a:solidFill>
                <a:latin typeface="Calibri"/>
              </a:rPr>
              <a:t>c</a:t>
            </a:r>
            <a:r>
              <a:rPr lang="is-IS" sz="2300" i="1" dirty="0" smtClean="0">
                <a:solidFill>
                  <a:srgbClr val="28C191"/>
                </a:solidFill>
                <a:latin typeface="Calibri"/>
              </a:rPr>
              <a:t>an be managed successfully  </a:t>
            </a:r>
          </a:p>
          <a:p>
            <a:pPr algn="ctr"/>
            <a:r>
              <a:rPr lang="is-IS" sz="2300" i="1" dirty="0" smtClean="0">
                <a:solidFill>
                  <a:srgbClr val="28C191"/>
                </a:solidFill>
                <a:latin typeface="Calibri"/>
              </a:rPr>
              <a:t>by the people who use them </a:t>
            </a:r>
            <a:r>
              <a:rPr lang="en-US" sz="2300" i="1" dirty="0" smtClean="0">
                <a:solidFill>
                  <a:srgbClr val="28C191"/>
                </a:solidFill>
                <a:latin typeface="Calibri"/>
              </a:rPr>
              <a:t>r</a:t>
            </a:r>
            <a:r>
              <a:rPr lang="is-IS" sz="2300" i="1" dirty="0" smtClean="0">
                <a:solidFill>
                  <a:srgbClr val="28C191"/>
                </a:solidFill>
                <a:latin typeface="Calibri"/>
              </a:rPr>
              <a:t>ather than </a:t>
            </a:r>
          </a:p>
          <a:p>
            <a:pPr algn="ctr"/>
            <a:r>
              <a:rPr lang="is-IS" sz="2300" i="1" dirty="0" smtClean="0">
                <a:solidFill>
                  <a:srgbClr val="28C191"/>
                </a:solidFill>
                <a:latin typeface="Calibri"/>
              </a:rPr>
              <a:t>by governments or private companies’</a:t>
            </a:r>
            <a:r>
              <a:rPr lang="is-IS" sz="2300" dirty="0" smtClean="0">
                <a:latin typeface="Calibri"/>
              </a:rPr>
              <a:t>.</a:t>
            </a:r>
            <a:endParaRPr lang="fr-FR" sz="2300" dirty="0" smtClean="0">
              <a:latin typeface="Calibri"/>
            </a:endParaRPr>
          </a:p>
          <a:p>
            <a:pPr algn="ctr"/>
            <a:endParaRPr lang="fr-FR" sz="2300" dirty="0" smtClean="0">
              <a:solidFill>
                <a:srgbClr val="28C191"/>
              </a:solidFill>
              <a:latin typeface="Calibri"/>
            </a:endParaRPr>
          </a:p>
        </p:txBody>
      </p:sp>
      <p:pic>
        <p:nvPicPr>
          <p:cNvPr id="7" name="Picture 6" descr="CC-B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08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980728"/>
            <a:ext cx="4267200" cy="54051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51" y="980728"/>
            <a:ext cx="3425893" cy="3508175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-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Elinor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Ostrom</a:t>
            </a:r>
            <a:r>
              <a:rPr lang="fr-FR" sz="3300" b="1" smtClean="0">
                <a:solidFill>
                  <a:srgbClr val="FF0000"/>
                </a:solidFill>
                <a:latin typeface="Arial"/>
              </a:rPr>
              <a:t> (1933-2012)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6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2" name="Rectangle 1"/>
          <p:cNvSpPr/>
          <p:nvPr/>
        </p:nvSpPr>
        <p:spPr>
          <a:xfrm>
            <a:off x="-252536" y="4797152"/>
            <a:ext cx="48965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Calibri"/>
                <a:cs typeface="Calibri"/>
              </a:rPr>
              <a:t>Elle était </a:t>
            </a:r>
            <a:r>
              <a:rPr lang="fr-FR" sz="2000" dirty="0" smtClean="0">
                <a:solidFill>
                  <a:srgbClr val="28C191"/>
                </a:solidFill>
                <a:latin typeface="Calibri"/>
                <a:cs typeface="Calibri"/>
              </a:rPr>
              <a:t>professeure de </a:t>
            </a:r>
          </a:p>
          <a:p>
            <a:pPr algn="ctr"/>
            <a:r>
              <a:rPr lang="fr-FR" sz="2000" dirty="0" smtClean="0">
                <a:solidFill>
                  <a:srgbClr val="28C191"/>
                </a:solidFill>
                <a:latin typeface="Calibri"/>
                <a:cs typeface="Calibri"/>
              </a:rPr>
              <a:t>sciences politiques</a:t>
            </a:r>
          </a:p>
          <a:p>
            <a:pPr algn="ctr"/>
            <a:r>
              <a:rPr lang="fr-FR" sz="2000" dirty="0" smtClean="0">
                <a:latin typeface="Calibri"/>
                <a:cs typeface="Calibri"/>
              </a:rPr>
              <a:t> </a:t>
            </a:r>
            <a:r>
              <a:rPr lang="fr-FR" sz="2000" dirty="0">
                <a:latin typeface="Calibri"/>
                <a:cs typeface="Calibri"/>
              </a:rPr>
              <a:t>à</a:t>
            </a:r>
            <a:r>
              <a:rPr lang="fr-FR" sz="2000" dirty="0" smtClean="0">
                <a:latin typeface="Calibri"/>
                <a:cs typeface="Calibri"/>
              </a:rPr>
              <a:t> l’université de l’Indiana </a:t>
            </a:r>
            <a:r>
              <a:rPr lang="fr-FR" sz="2000" dirty="0">
                <a:latin typeface="Calibri"/>
                <a:cs typeface="Calibri"/>
              </a:rPr>
              <a:t>(USA</a:t>
            </a:r>
            <a:r>
              <a:rPr lang="fr-FR" sz="2000" dirty="0" smtClean="0">
                <a:latin typeface="Calibri"/>
                <a:cs typeface="Calibri"/>
              </a:rPr>
              <a:t>).</a:t>
            </a:r>
          </a:p>
          <a:p>
            <a:pPr algn="ctr"/>
            <a:r>
              <a:rPr lang="fr-FR" sz="2000" dirty="0" smtClean="0">
                <a:latin typeface="Calibri"/>
                <a:cs typeface="Calibri"/>
              </a:rPr>
              <a:t>Elle est la </a:t>
            </a:r>
            <a:r>
              <a:rPr lang="fr-FR" sz="2000" dirty="0" smtClean="0">
                <a:solidFill>
                  <a:srgbClr val="3366FF"/>
                </a:solidFill>
                <a:latin typeface="Calibri"/>
                <a:cs typeface="Calibri"/>
              </a:rPr>
              <a:t>seule femme a avoir reçu</a:t>
            </a:r>
            <a:endParaRPr lang="fr-FR" sz="2000" dirty="0">
              <a:solidFill>
                <a:srgbClr val="3366FF"/>
              </a:solidFill>
              <a:latin typeface="Calibri"/>
              <a:cs typeface="Calibri"/>
            </a:endParaRPr>
          </a:p>
          <a:p>
            <a:pPr algn="ctr"/>
            <a:r>
              <a:rPr lang="fr-FR" sz="2000" dirty="0">
                <a:solidFill>
                  <a:srgbClr val="3366FF"/>
                </a:solidFill>
                <a:latin typeface="Calibri"/>
                <a:cs typeface="Calibri"/>
              </a:rPr>
              <a:t>l</a:t>
            </a:r>
            <a:r>
              <a:rPr lang="fr-FR" sz="2000" dirty="0" smtClean="0">
                <a:solidFill>
                  <a:srgbClr val="3366FF"/>
                </a:solidFill>
                <a:latin typeface="Calibri"/>
                <a:cs typeface="Calibri"/>
              </a:rPr>
              <a:t>e Prix Nobel de sciences économiques.</a:t>
            </a:r>
            <a:endParaRPr lang="fr-FR" sz="2000" dirty="0">
              <a:solidFill>
                <a:srgbClr val="3366FF"/>
              </a:solidFill>
              <a:latin typeface="Calibri"/>
              <a:cs typeface="Calibri"/>
            </a:endParaRPr>
          </a:p>
        </p:txBody>
      </p:sp>
      <p:pic>
        <p:nvPicPr>
          <p:cNvPr id="7" name="Picture 6" descr="CC-B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0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0"/>
            <a:ext cx="5702093" cy="6885384"/>
          </a:xfrm>
          <a:prstGeom prst="rect">
            <a:avLst/>
          </a:prstGeom>
        </p:spPr>
      </p:pic>
      <p:sp>
        <p:nvSpPr>
          <p:cNvPr id="5" name="ZoneTexte 8"/>
          <p:cNvSpPr txBox="1">
            <a:spLocks noChangeArrowheads="1"/>
          </p:cNvSpPr>
          <p:nvPr/>
        </p:nvSpPr>
        <p:spPr bwMode="auto">
          <a:xfrm>
            <a:off x="5580112" y="1897662"/>
            <a:ext cx="3456384" cy="433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300" dirty="0" smtClean="0">
                <a:solidFill>
                  <a:srgbClr val="000000"/>
                </a:solidFill>
              </a:rPr>
              <a:t>Depuis vingt ans,</a:t>
            </a:r>
          </a:p>
          <a:p>
            <a:pPr algn="ctr"/>
            <a:r>
              <a:rPr lang="fr-FR" sz="2300" dirty="0">
                <a:solidFill>
                  <a:srgbClr val="28C191"/>
                </a:solidFill>
              </a:rPr>
              <a:t>l</a:t>
            </a:r>
            <a:r>
              <a:rPr lang="fr-FR" sz="2300" dirty="0" smtClean="0">
                <a:solidFill>
                  <a:srgbClr val="28C191"/>
                </a:solidFill>
              </a:rPr>
              <a:t>es  principales revues</a:t>
            </a:r>
          </a:p>
          <a:p>
            <a:pPr algn="ctr"/>
            <a:r>
              <a:rPr lang="fr-FR" sz="2300" dirty="0" smtClean="0">
                <a:solidFill>
                  <a:srgbClr val="28C191"/>
                </a:solidFill>
              </a:rPr>
              <a:t> de recherche ont été rachetées par les</a:t>
            </a:r>
          </a:p>
          <a:p>
            <a:pPr algn="ctr"/>
            <a:r>
              <a:rPr lang="fr-FR" sz="2300" dirty="0" smtClean="0">
                <a:solidFill>
                  <a:srgbClr val="28C191"/>
                </a:solidFill>
              </a:rPr>
              <a:t>‘majors’ de l’édition</a:t>
            </a:r>
            <a:r>
              <a:rPr lang="fr-FR" sz="2300" dirty="0"/>
              <a:t>.</a:t>
            </a:r>
            <a:endParaRPr lang="fr-FR" sz="2300" dirty="0" smtClean="0"/>
          </a:p>
          <a:p>
            <a:pPr algn="ctr"/>
            <a:r>
              <a:rPr lang="fr-FR" sz="2300" dirty="0">
                <a:solidFill>
                  <a:srgbClr val="3366FF"/>
                </a:solidFill>
              </a:rPr>
              <a:t>L</a:t>
            </a:r>
            <a:r>
              <a:rPr lang="fr-FR" sz="2300" dirty="0" smtClean="0">
                <a:solidFill>
                  <a:srgbClr val="3366FF"/>
                </a:solidFill>
              </a:rPr>
              <a:t>es chercheurs soumettent leurs articles en version électronique ‘prêts à imprimer’ et les évaluent gratuitement</a:t>
            </a:r>
            <a:r>
              <a:rPr lang="fr-FR" sz="2300" dirty="0" smtClean="0">
                <a:solidFill>
                  <a:srgbClr val="000000"/>
                </a:solidFill>
              </a:rPr>
              <a:t>,</a:t>
            </a:r>
            <a:r>
              <a:rPr lang="fr-FR" sz="2300" dirty="0" smtClean="0">
                <a:solidFill>
                  <a:srgbClr val="3366FF"/>
                </a:solidFill>
              </a:rPr>
              <a:t> </a:t>
            </a:r>
            <a:r>
              <a:rPr lang="fr-FR" sz="2300" dirty="0" smtClean="0"/>
              <a:t>mais </a:t>
            </a:r>
            <a:r>
              <a:rPr lang="fr-FR" sz="2300" dirty="0" smtClean="0">
                <a:solidFill>
                  <a:srgbClr val="FF0000"/>
                </a:solidFill>
              </a:rPr>
              <a:t>doivent payer les maisons d’édition pour les lire et/ou publier.</a:t>
            </a:r>
            <a:endParaRPr lang="fr-FR" sz="2300" dirty="0" smtClean="0"/>
          </a:p>
        </p:txBody>
      </p:sp>
      <p:sp>
        <p:nvSpPr>
          <p:cNvPr id="6" name="ZoneTexte 14"/>
          <p:cNvSpPr txBox="1"/>
          <p:nvPr/>
        </p:nvSpPr>
        <p:spPr>
          <a:xfrm>
            <a:off x="2483768" y="6105490"/>
            <a:ext cx="2952328" cy="707886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err="1" smtClean="0">
                <a:latin typeface="Times"/>
              </a:rPr>
              <a:t>What</a:t>
            </a:r>
            <a:r>
              <a:rPr lang="fr-FR" sz="2000" i="1" dirty="0" smtClean="0">
                <a:latin typeface="Times"/>
              </a:rPr>
              <a:t> </a:t>
            </a:r>
            <a:r>
              <a:rPr lang="fr-FR" sz="2000" i="1" dirty="0" err="1" smtClean="0">
                <a:latin typeface="Times"/>
              </a:rPr>
              <a:t>is</a:t>
            </a:r>
            <a:r>
              <a:rPr lang="fr-FR" sz="2000" i="1" dirty="0" smtClean="0">
                <a:latin typeface="Times"/>
              </a:rPr>
              <a:t> Open Access?</a:t>
            </a:r>
          </a:p>
          <a:p>
            <a:pPr algn="ctr"/>
            <a:r>
              <a:rPr lang="fr-FR" sz="2000" i="1" dirty="0" err="1" smtClean="0">
                <a:latin typeface="Times"/>
              </a:rPr>
              <a:t>www.phdcomics.com</a:t>
            </a:r>
            <a:r>
              <a:rPr lang="fr-FR" sz="2000" i="1" dirty="0" smtClean="0">
                <a:latin typeface="Times"/>
              </a:rPr>
              <a:t>/TV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860032" y="197768"/>
            <a:ext cx="46805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Ajour’hui</a:t>
            </a:r>
            <a:endParaRPr lang="fr-FR" sz="3300" b="1" dirty="0" smtClean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>
                <a:solidFill>
                  <a:srgbClr val="FF0000"/>
                </a:solidFill>
                <a:latin typeface="Arial"/>
              </a:rPr>
              <a:t>l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es 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revues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>
                <a:solidFill>
                  <a:srgbClr val="FF0000"/>
                </a:solidFill>
                <a:latin typeface="Arial"/>
              </a:rPr>
              <a:t>s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ont à péage</a:t>
            </a:r>
          </a:p>
        </p:txBody>
      </p:sp>
      <p:pic>
        <p:nvPicPr>
          <p:cNvPr id="8" name="Picture 7" descr="CC-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43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-7620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Quatre ‘majors’ dominent le marché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6" name="ZoneTexte 14"/>
          <p:cNvSpPr txBox="1">
            <a:spLocks noChangeArrowheads="1"/>
          </p:cNvSpPr>
          <p:nvPr/>
        </p:nvSpPr>
        <p:spPr bwMode="auto">
          <a:xfrm>
            <a:off x="150915" y="1317828"/>
            <a:ext cx="85320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 dirty="0" smtClean="0">
                <a:latin typeface="Calibri"/>
                <a:cs typeface="Calibri"/>
              </a:rPr>
              <a:t>Quatre sociétés dominent la publication des articles de recherche :</a:t>
            </a:r>
          </a:p>
          <a:p>
            <a:pPr algn="ctr"/>
            <a:r>
              <a:rPr lang="fr-FR" sz="2400" i="1" dirty="0" smtClean="0">
                <a:solidFill>
                  <a:srgbClr val="0000FF"/>
                </a:solidFill>
                <a:latin typeface="Calibri"/>
                <a:cs typeface="Calibri"/>
              </a:rPr>
              <a:t>Elsevier</a:t>
            </a:r>
            <a:r>
              <a:rPr lang="fr-FR" sz="2400" dirty="0" smtClean="0">
                <a:latin typeface="Calibri"/>
                <a:cs typeface="Calibri"/>
              </a:rPr>
              <a:t>,</a:t>
            </a:r>
            <a:r>
              <a:rPr lang="fr-FR" sz="240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fr-FR" sz="2400" i="1" dirty="0" smtClean="0">
                <a:solidFill>
                  <a:srgbClr val="0000FF"/>
                </a:solidFill>
                <a:latin typeface="Calibri"/>
                <a:cs typeface="Calibri"/>
              </a:rPr>
              <a:t>Springer Nature</a:t>
            </a:r>
            <a:r>
              <a:rPr lang="fr-FR" sz="2400" dirty="0" smtClean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lang="fr-FR" sz="240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fr-FR" sz="2400" i="1" dirty="0" err="1" smtClean="0">
                <a:solidFill>
                  <a:srgbClr val="0000FF"/>
                </a:solidFill>
                <a:latin typeface="Calibri"/>
                <a:cs typeface="Calibri"/>
              </a:rPr>
              <a:t>Wiley-Blackwell</a:t>
            </a:r>
            <a:r>
              <a:rPr lang="fr-FR" sz="2400" i="1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fr-FR" sz="2400" dirty="0" smtClean="0">
                <a:solidFill>
                  <a:srgbClr val="000000"/>
                </a:solidFill>
                <a:latin typeface="Calibri"/>
                <a:cs typeface="Calibri"/>
              </a:rPr>
              <a:t>et</a:t>
            </a:r>
            <a:r>
              <a:rPr lang="fr-FR" sz="240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fr-FR" sz="2400" i="1" dirty="0" err="1" smtClean="0">
                <a:solidFill>
                  <a:srgbClr val="0000FF"/>
                </a:solidFill>
                <a:latin typeface="Calibri"/>
                <a:cs typeface="Calibri"/>
              </a:rPr>
              <a:t>Taylor&amp;Francis</a:t>
            </a:r>
            <a:r>
              <a:rPr lang="fr-FR" sz="2400" dirty="0" smtClean="0">
                <a:latin typeface="Calibri"/>
                <a:cs typeface="Calibri"/>
              </a:rPr>
              <a:t>.</a:t>
            </a:r>
            <a:r>
              <a:rPr lang="fr-FR" sz="240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fr-FR" sz="2400" b="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endParaRPr lang="fr-FR" sz="2400" b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pic>
        <p:nvPicPr>
          <p:cNvPr id="14" name="Image 13" descr="Pasted Graphic 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636" y="2655094"/>
            <a:ext cx="2573740" cy="201980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986" y="2733892"/>
            <a:ext cx="1965932" cy="1902401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738395" y="4636293"/>
            <a:ext cx="39776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7.6 Milliards €</a:t>
            </a:r>
          </a:p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C. A. de </a:t>
            </a:r>
            <a:r>
              <a:rPr lang="fr-FR" sz="2400" i="1" dirty="0" err="1" smtClean="0">
                <a:solidFill>
                  <a:srgbClr val="FF0000"/>
                </a:solidFill>
              </a:rPr>
              <a:t>Reed-Elsevier</a:t>
            </a:r>
            <a:r>
              <a:rPr lang="fr-FR" sz="2400" i="1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en 2013</a:t>
            </a:r>
          </a:p>
          <a:p>
            <a:pPr algn="ctr"/>
            <a:endParaRPr lang="fr-FR" dirty="0" smtClean="0">
              <a:solidFill>
                <a:srgbClr val="28C191"/>
              </a:solidFill>
            </a:endParaRPr>
          </a:p>
          <a:p>
            <a:endParaRPr lang="fr-FR" dirty="0">
              <a:solidFill>
                <a:srgbClr val="28C19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004048" y="4625260"/>
            <a:ext cx="32884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2.5 </a:t>
            </a:r>
            <a:r>
              <a:rPr lang="fr-FR" sz="2400" dirty="0" err="1" smtClean="0">
                <a:solidFill>
                  <a:srgbClr val="FF0000"/>
                </a:solidFill>
              </a:rPr>
              <a:t>Millards</a:t>
            </a:r>
            <a:r>
              <a:rPr lang="fr-FR" sz="2400" dirty="0" smtClean="0">
                <a:solidFill>
                  <a:srgbClr val="FF0000"/>
                </a:solidFill>
              </a:rPr>
              <a:t> €</a:t>
            </a:r>
          </a:p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Budget du CNRS en 2012</a:t>
            </a:r>
          </a:p>
          <a:p>
            <a:endParaRPr lang="fr-FR" dirty="0">
              <a:solidFill>
                <a:srgbClr val="28C19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499992" y="3389039"/>
            <a:ext cx="60620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300" dirty="0" smtClean="0"/>
              <a:t>&gt;&gt;</a:t>
            </a:r>
            <a:endParaRPr lang="fr-FR" sz="3300" dirty="0"/>
          </a:p>
        </p:txBody>
      </p:sp>
      <p:sp>
        <p:nvSpPr>
          <p:cNvPr id="12" name="ZoneTexte 14"/>
          <p:cNvSpPr txBox="1"/>
          <p:nvPr/>
        </p:nvSpPr>
        <p:spPr>
          <a:xfrm>
            <a:off x="1043608" y="5930696"/>
            <a:ext cx="3240360" cy="461665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latin typeface="Times"/>
              </a:rPr>
              <a:t>http://</a:t>
            </a:r>
            <a:r>
              <a:rPr lang="fr-FR" sz="2400" i="1" dirty="0" err="1" smtClean="0">
                <a:latin typeface="Times"/>
              </a:rPr>
              <a:t>www.elsevier.com</a:t>
            </a:r>
            <a:endParaRPr lang="fr-FR" sz="2400" i="1" dirty="0" smtClean="0">
              <a:latin typeface="Times"/>
            </a:endParaRPr>
          </a:p>
        </p:txBody>
      </p:sp>
      <p:sp>
        <p:nvSpPr>
          <p:cNvPr id="16" name="ZoneTexte 14"/>
          <p:cNvSpPr txBox="1"/>
          <p:nvPr/>
        </p:nvSpPr>
        <p:spPr>
          <a:xfrm>
            <a:off x="5042471" y="5939988"/>
            <a:ext cx="3129929" cy="461665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latin typeface="Times"/>
              </a:rPr>
              <a:t>http://</a:t>
            </a:r>
            <a:r>
              <a:rPr lang="fr-FR" sz="2400" i="1" dirty="0" err="1" smtClean="0">
                <a:latin typeface="Times"/>
              </a:rPr>
              <a:t>www.dgdr.cnrs.fr</a:t>
            </a:r>
            <a:endParaRPr lang="fr-FR" sz="2400" i="1" dirty="0" smtClean="0">
              <a:latin typeface="Times"/>
            </a:endParaRPr>
          </a:p>
        </p:txBody>
      </p:sp>
      <p:pic>
        <p:nvPicPr>
          <p:cNvPr id="13" name="Picture 12" descr="CC-B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06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160" y="1421974"/>
            <a:ext cx="6300192" cy="4599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5238398"/>
            <a:ext cx="4464496" cy="419116"/>
          </a:xfrm>
          <a:prstGeom prst="rect">
            <a:avLst/>
          </a:prstGeom>
        </p:spPr>
      </p:pic>
      <p:sp>
        <p:nvSpPr>
          <p:cNvPr id="6" name="ZoneTexte 14"/>
          <p:cNvSpPr txBox="1">
            <a:spLocks noChangeArrowheads="1"/>
          </p:cNvSpPr>
          <p:nvPr/>
        </p:nvSpPr>
        <p:spPr bwMode="auto">
          <a:xfrm>
            <a:off x="107504" y="260648"/>
            <a:ext cx="8928992" cy="1022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50000"/>
              </a:lnSpc>
            </a:pPr>
            <a:endParaRPr lang="fr-FR" sz="2400" dirty="0" smtClean="0">
              <a:latin typeface="Calibri"/>
            </a:endParaRPr>
          </a:p>
          <a:p>
            <a:pPr algn="ctr">
              <a:lnSpc>
                <a:spcPct val="50000"/>
              </a:lnSpc>
            </a:pPr>
            <a:r>
              <a:rPr lang="fr-FR" sz="2400" dirty="0" smtClean="0">
                <a:solidFill>
                  <a:srgbClr val="3366FF"/>
                </a:solidFill>
                <a:latin typeface="Calibri"/>
              </a:rPr>
              <a:t>Profits opérationnels </a:t>
            </a:r>
            <a:r>
              <a:rPr lang="fr-FR" sz="2400" dirty="0" smtClean="0">
                <a:latin typeface="Calibri"/>
              </a:rPr>
              <a:t>et </a:t>
            </a:r>
            <a:r>
              <a:rPr lang="fr-FR" sz="2400" dirty="0" smtClean="0">
                <a:solidFill>
                  <a:srgbClr val="FF0000"/>
                </a:solidFill>
                <a:latin typeface="Calibri"/>
              </a:rPr>
              <a:t>marge de profit </a:t>
            </a:r>
            <a:r>
              <a:rPr lang="fr-FR" sz="2400" dirty="0" smtClean="0">
                <a:latin typeface="Calibri"/>
              </a:rPr>
              <a:t>de</a:t>
            </a:r>
            <a:r>
              <a:rPr lang="fr-FR" sz="2400" dirty="0" smtClean="0">
                <a:solidFill>
                  <a:srgbClr val="28C191"/>
                </a:solidFill>
                <a:latin typeface="Calibri"/>
              </a:rPr>
              <a:t> </a:t>
            </a:r>
            <a:r>
              <a:rPr lang="fr-FR" sz="2400" i="1" dirty="0" smtClean="0">
                <a:solidFill>
                  <a:srgbClr val="28C191"/>
                </a:solidFill>
                <a:latin typeface="Calibri"/>
              </a:rPr>
              <a:t>Reed-Elsevier </a:t>
            </a:r>
            <a:r>
              <a:rPr lang="fr-FR" sz="2400" dirty="0" smtClean="0">
                <a:solidFill>
                  <a:srgbClr val="000000"/>
                </a:solidFill>
                <a:latin typeface="Calibri"/>
              </a:rPr>
              <a:t>pour sa</a:t>
            </a:r>
            <a:endParaRPr lang="fr-FR" sz="2400" dirty="0" smtClean="0">
              <a:solidFill>
                <a:srgbClr val="000000"/>
              </a:solidFill>
            </a:endParaRPr>
          </a:p>
          <a:p>
            <a:pPr algn="ctr">
              <a:lnSpc>
                <a:spcPct val="50000"/>
              </a:lnSpc>
            </a:pPr>
            <a:endParaRPr lang="fr-FR" sz="2300" i="1" dirty="0" smtClean="0">
              <a:solidFill>
                <a:srgbClr val="28C191"/>
              </a:solidFill>
              <a:latin typeface="Calibri"/>
            </a:endParaRPr>
          </a:p>
          <a:p>
            <a:pPr algn="ctr">
              <a:lnSpc>
                <a:spcPct val="50000"/>
              </a:lnSpc>
            </a:pPr>
            <a:r>
              <a:rPr lang="fr-FR" sz="2300" dirty="0" smtClean="0">
                <a:solidFill>
                  <a:srgbClr val="28C191"/>
                </a:solidFill>
                <a:latin typeface="Calibri"/>
              </a:rPr>
              <a:t>division Scientifique, Technique et Médicale (STM)</a:t>
            </a:r>
            <a:r>
              <a:rPr lang="fr-FR" sz="2300" dirty="0" smtClean="0">
                <a:solidFill>
                  <a:srgbClr val="000000"/>
                </a:solidFill>
                <a:latin typeface="Calibri"/>
              </a:rPr>
              <a:t> de 1990 à 2015</a:t>
            </a:r>
          </a:p>
          <a:p>
            <a:pPr algn="ctr">
              <a:lnSpc>
                <a:spcPct val="50000"/>
              </a:lnSpc>
            </a:pPr>
            <a:endParaRPr lang="fr-FR" sz="2300" b="0" dirty="0">
              <a:latin typeface="Calibri"/>
            </a:endParaRPr>
          </a:p>
        </p:txBody>
      </p:sp>
      <p:sp>
        <p:nvSpPr>
          <p:cNvPr id="7" name="ZoneTexte 14"/>
          <p:cNvSpPr txBox="1"/>
          <p:nvPr/>
        </p:nvSpPr>
        <p:spPr>
          <a:xfrm>
            <a:off x="1259632" y="6093296"/>
            <a:ext cx="6768752" cy="707886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latin typeface="Times"/>
              </a:rPr>
              <a:t>Vincent </a:t>
            </a:r>
            <a:r>
              <a:rPr lang="fr-FR" sz="2000" i="1" dirty="0" err="1" smtClean="0">
                <a:latin typeface="Times"/>
              </a:rPr>
              <a:t>Larivière</a:t>
            </a:r>
            <a:r>
              <a:rPr lang="fr-FR" sz="2000" i="1" dirty="0">
                <a:latin typeface="Times"/>
              </a:rPr>
              <a:t> </a:t>
            </a:r>
            <a:r>
              <a:rPr lang="fr-FR" sz="2000" i="1" dirty="0" smtClean="0">
                <a:latin typeface="Times"/>
              </a:rPr>
              <a:t>et al., The </a:t>
            </a:r>
            <a:r>
              <a:rPr lang="fr-FR" sz="2000" i="1" dirty="0" err="1" smtClean="0">
                <a:latin typeface="Times"/>
              </a:rPr>
              <a:t>Oligopoly</a:t>
            </a:r>
            <a:r>
              <a:rPr lang="fr-FR" sz="2000" i="1" dirty="0" smtClean="0">
                <a:latin typeface="Times"/>
              </a:rPr>
              <a:t> of </a:t>
            </a:r>
            <a:r>
              <a:rPr lang="fr-FR" sz="2000" i="1" dirty="0" err="1" smtClean="0">
                <a:latin typeface="Times"/>
              </a:rPr>
              <a:t>Academic</a:t>
            </a:r>
            <a:r>
              <a:rPr lang="fr-FR" sz="2000" i="1" dirty="0" smtClean="0">
                <a:latin typeface="Times"/>
              </a:rPr>
              <a:t> </a:t>
            </a:r>
            <a:r>
              <a:rPr lang="fr-FR" sz="2000" i="1" dirty="0" err="1" smtClean="0">
                <a:latin typeface="Times"/>
              </a:rPr>
              <a:t>Publishers</a:t>
            </a:r>
            <a:r>
              <a:rPr lang="fr-FR" sz="2000" i="1" dirty="0">
                <a:latin typeface="Times"/>
              </a:rPr>
              <a:t>,</a:t>
            </a:r>
            <a:r>
              <a:rPr lang="fr-FR" sz="2000" i="1" dirty="0" smtClean="0">
                <a:latin typeface="Times"/>
              </a:rPr>
              <a:t> </a:t>
            </a:r>
          </a:p>
          <a:p>
            <a:pPr algn="ctr"/>
            <a:r>
              <a:rPr lang="fr-FR" sz="2000" i="1" dirty="0" smtClean="0">
                <a:latin typeface="Times"/>
              </a:rPr>
              <a:t>PLOS one, 10</a:t>
            </a:r>
            <a:r>
              <a:rPr lang="fr-FR" sz="2000" i="1" baseline="30000" dirty="0" smtClean="0">
                <a:latin typeface="Times"/>
              </a:rPr>
              <a:t>th</a:t>
            </a:r>
            <a:r>
              <a:rPr lang="fr-FR" sz="2000" i="1" dirty="0" smtClean="0">
                <a:latin typeface="Times"/>
              </a:rPr>
              <a:t> </a:t>
            </a:r>
            <a:r>
              <a:rPr lang="fr-FR" sz="2000" i="1" dirty="0" err="1" smtClean="0">
                <a:latin typeface="Times"/>
              </a:rPr>
              <a:t>June</a:t>
            </a:r>
            <a:r>
              <a:rPr lang="fr-FR" sz="2000" i="1" dirty="0" smtClean="0">
                <a:latin typeface="Times"/>
              </a:rPr>
              <a:t> 2015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32240" y="2132762"/>
            <a:ext cx="864096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2132762"/>
            <a:ext cx="1656184" cy="369332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1.2 billion US$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75656" y="1700808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3366FF"/>
                </a:solidFill>
              </a:rPr>
              <a:t>Profits opérationnels 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372200" y="1700808"/>
            <a:ext cx="169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Marge de profit </a:t>
            </a:r>
            <a:endParaRPr lang="en-US" b="1" dirty="0"/>
          </a:p>
        </p:txBody>
      </p:sp>
      <p:pic>
        <p:nvPicPr>
          <p:cNvPr id="11" name="Picture 10" descr="CC-B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6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904382"/>
            <a:ext cx="6696744" cy="3388714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-684584" y="-162272"/>
            <a:ext cx="104411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L’accès libre ‘doré’ est dangereux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79512" y="3851756"/>
            <a:ext cx="2876772" cy="369332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Times"/>
              </a:rPr>
              <a:t>http://</a:t>
            </a:r>
            <a:r>
              <a:rPr lang="fr-FR" i="1" dirty="0" err="1" smtClean="0">
                <a:latin typeface="Times"/>
              </a:rPr>
              <a:t>www.worldmapper.org</a:t>
            </a:r>
            <a:endParaRPr lang="fr-FR" i="1" dirty="0" smtClean="0">
              <a:latin typeface="Times"/>
            </a:endParaRPr>
          </a:p>
          <a:p>
            <a:endParaRPr lang="fr-FR" i="1" dirty="0">
              <a:latin typeface="Time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3528" y="6381328"/>
            <a:ext cx="2876772" cy="369332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Times"/>
              </a:rPr>
              <a:t>http://</a:t>
            </a:r>
            <a:r>
              <a:rPr lang="fr-FR" i="1" dirty="0" err="1" smtClean="0">
                <a:latin typeface="Times"/>
              </a:rPr>
              <a:t>www.scimagoir.com</a:t>
            </a:r>
            <a:endParaRPr lang="fr-FR" i="1" dirty="0" smtClean="0">
              <a:latin typeface="Times"/>
            </a:endParaRPr>
          </a:p>
          <a:p>
            <a:endParaRPr lang="fr-FR" i="1" dirty="0">
              <a:latin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3" y="2708920"/>
            <a:ext cx="287677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/>
              <a:t>Nombre</a:t>
            </a:r>
            <a:r>
              <a:rPr lang="en-US" i="1" dirty="0" smtClean="0"/>
              <a:t> </a:t>
            </a:r>
            <a:r>
              <a:rPr lang="en-US" i="1" dirty="0" err="1" smtClean="0"/>
              <a:t>d’articles</a:t>
            </a:r>
            <a:r>
              <a:rPr lang="en-US" i="1" dirty="0" smtClean="0"/>
              <a:t> de </a:t>
            </a:r>
            <a:r>
              <a:rPr lang="en-US" i="1" dirty="0" err="1" smtClean="0"/>
              <a:t>recherche</a:t>
            </a:r>
            <a:r>
              <a:rPr lang="en-US" i="1" dirty="0" smtClean="0"/>
              <a:t> </a:t>
            </a:r>
            <a:r>
              <a:rPr lang="en-US" i="1" dirty="0" err="1" smtClean="0"/>
              <a:t>publiés</a:t>
            </a:r>
            <a:r>
              <a:rPr lang="en-US" i="1" dirty="0" smtClean="0"/>
              <a:t> </a:t>
            </a:r>
            <a:r>
              <a:rPr lang="en-US" i="1" dirty="0" err="1" smtClean="0"/>
              <a:t>divisé</a:t>
            </a:r>
            <a:endParaRPr lang="en-US" i="1" dirty="0" smtClean="0"/>
          </a:p>
          <a:p>
            <a:pPr algn="ctr"/>
            <a:r>
              <a:rPr lang="en-US" i="1" dirty="0"/>
              <a:t>p</a:t>
            </a:r>
            <a:r>
              <a:rPr lang="en-US" i="1" dirty="0" smtClean="0"/>
              <a:t>ar le </a:t>
            </a:r>
            <a:r>
              <a:rPr lang="en-US" i="1" dirty="0" err="1" smtClean="0"/>
              <a:t>nombre</a:t>
            </a:r>
            <a:r>
              <a:rPr lang="en-US" i="1" dirty="0" smtClean="0"/>
              <a:t> </a:t>
            </a:r>
            <a:r>
              <a:rPr lang="en-US" i="1" dirty="0" err="1" smtClean="0"/>
              <a:t>d’habitants</a:t>
            </a:r>
            <a:r>
              <a:rPr lang="en-US" i="1" dirty="0" smtClean="0"/>
              <a:t> </a:t>
            </a:r>
          </a:p>
          <a:p>
            <a:pPr algn="ctr"/>
            <a:r>
              <a:rPr lang="en-US" i="1" dirty="0"/>
              <a:t>d</a:t>
            </a:r>
            <a:r>
              <a:rPr lang="en-US" i="1" dirty="0" smtClean="0"/>
              <a:t>e </a:t>
            </a:r>
            <a:r>
              <a:rPr lang="en-US" i="1" dirty="0" err="1" smtClean="0"/>
              <a:t>chaque</a:t>
            </a:r>
            <a:r>
              <a:rPr lang="en-US" i="1" dirty="0" smtClean="0"/>
              <a:t> pays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1944216" y="4293096"/>
            <a:ext cx="1331640" cy="18722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endParaRPr lang="fr-FR" sz="230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293096"/>
            <a:ext cx="436014" cy="20334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222" y="4293096"/>
            <a:ext cx="3198762" cy="2033414"/>
          </a:xfrm>
          <a:prstGeom prst="rect">
            <a:avLst/>
          </a:prstGeom>
        </p:spPr>
      </p:pic>
      <p:sp>
        <p:nvSpPr>
          <p:cNvPr id="16" name="ZoneTexte 14"/>
          <p:cNvSpPr txBox="1">
            <a:spLocks noChangeArrowheads="1"/>
          </p:cNvSpPr>
          <p:nvPr/>
        </p:nvSpPr>
        <p:spPr bwMode="auto">
          <a:xfrm>
            <a:off x="3563888" y="4525377"/>
            <a:ext cx="4526159" cy="22159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300" dirty="0" smtClean="0">
                <a:latin typeface="Calibri"/>
              </a:rPr>
              <a:t>Si </a:t>
            </a:r>
            <a:r>
              <a:rPr lang="fr-FR" sz="2300" dirty="0" smtClean="0">
                <a:solidFill>
                  <a:srgbClr val="FF0000"/>
                </a:solidFill>
                <a:latin typeface="Calibri"/>
              </a:rPr>
              <a:t>les chercheurs doivent payer</a:t>
            </a:r>
          </a:p>
          <a:p>
            <a:pPr algn="ctr"/>
            <a:r>
              <a:rPr lang="fr-FR" sz="2300" dirty="0">
                <a:solidFill>
                  <a:srgbClr val="FF0000"/>
                </a:solidFill>
                <a:latin typeface="Calibri"/>
              </a:rPr>
              <a:t>l</a:t>
            </a:r>
            <a:r>
              <a:rPr lang="fr-FR" sz="2300" dirty="0" smtClean="0">
                <a:solidFill>
                  <a:srgbClr val="FF0000"/>
                </a:solidFill>
                <a:latin typeface="Calibri"/>
              </a:rPr>
              <a:t>es maisons d’édition pour publier</a:t>
            </a:r>
          </a:p>
          <a:p>
            <a:pPr algn="ctr"/>
            <a:r>
              <a:rPr lang="fr-FR" sz="2300" dirty="0">
                <a:solidFill>
                  <a:srgbClr val="FF0000"/>
                </a:solidFill>
                <a:latin typeface="Calibri"/>
              </a:rPr>
              <a:t>l</a:t>
            </a:r>
            <a:r>
              <a:rPr lang="fr-FR" sz="2300" dirty="0" smtClean="0">
                <a:solidFill>
                  <a:srgbClr val="FF0000"/>
                </a:solidFill>
                <a:latin typeface="Calibri"/>
              </a:rPr>
              <a:t>eurs articles en accès libre</a:t>
            </a:r>
            <a:r>
              <a:rPr lang="fr-FR" sz="2300" dirty="0" smtClean="0">
                <a:solidFill>
                  <a:srgbClr val="000000"/>
                </a:solidFill>
                <a:latin typeface="Calibri"/>
              </a:rPr>
              <a:t>,</a:t>
            </a:r>
          </a:p>
          <a:p>
            <a:pPr algn="ctr"/>
            <a:r>
              <a:rPr lang="fr-FR" sz="2300" dirty="0">
                <a:solidFill>
                  <a:srgbClr val="3366FF"/>
                </a:solidFill>
                <a:latin typeface="Calibri"/>
              </a:rPr>
              <a:t>l</a:t>
            </a:r>
            <a:r>
              <a:rPr lang="fr-FR" sz="2300" dirty="0" smtClean="0">
                <a:solidFill>
                  <a:srgbClr val="3366FF"/>
                </a:solidFill>
                <a:latin typeface="Calibri"/>
              </a:rPr>
              <a:t>a recherche française courre à la </a:t>
            </a:r>
          </a:p>
          <a:p>
            <a:pPr algn="ctr"/>
            <a:r>
              <a:rPr lang="fr-FR" sz="2300" dirty="0" smtClean="0">
                <a:solidFill>
                  <a:srgbClr val="3366FF"/>
                </a:solidFill>
                <a:latin typeface="Calibri"/>
              </a:rPr>
              <a:t>banqueroute</a:t>
            </a:r>
            <a:r>
              <a:rPr lang="fr-FR" sz="2300" dirty="0" smtClean="0">
                <a:latin typeface="Calibri"/>
              </a:rPr>
              <a:t>, et </a:t>
            </a:r>
            <a:r>
              <a:rPr lang="fr-FR" sz="2300" dirty="0" smtClean="0">
                <a:solidFill>
                  <a:srgbClr val="28C191"/>
                </a:solidFill>
                <a:latin typeface="Calibri"/>
              </a:rPr>
              <a:t>il faudra peut-être</a:t>
            </a:r>
          </a:p>
          <a:p>
            <a:pPr algn="ctr"/>
            <a:r>
              <a:rPr lang="fr-FR" sz="2300" dirty="0">
                <a:solidFill>
                  <a:srgbClr val="28C191"/>
                </a:solidFill>
                <a:latin typeface="Calibri"/>
              </a:rPr>
              <a:t>e</a:t>
            </a:r>
            <a:r>
              <a:rPr lang="fr-FR" sz="2300" dirty="0" smtClean="0">
                <a:solidFill>
                  <a:srgbClr val="28C191"/>
                </a:solidFill>
                <a:latin typeface="Calibri"/>
              </a:rPr>
              <a:t>mpêcher les chercheurs de publier</a:t>
            </a:r>
            <a:r>
              <a:rPr lang="fr-FR" sz="2300" dirty="0" smtClean="0">
                <a:latin typeface="Calibri"/>
              </a:rPr>
              <a:t>! </a:t>
            </a:r>
            <a:endParaRPr lang="fr-FR" sz="2300" dirty="0" smtClean="0">
              <a:ln>
                <a:solidFill>
                  <a:schemeClr val="tx1"/>
                </a:solidFill>
              </a:ln>
              <a:latin typeface="Calibri"/>
            </a:endParaRPr>
          </a:p>
        </p:txBody>
      </p:sp>
      <p:cxnSp>
        <p:nvCxnSpPr>
          <p:cNvPr id="17" name="直線コネクタ 14"/>
          <p:cNvCxnSpPr>
            <a:cxnSpLocks noChangeShapeType="1"/>
          </p:cNvCxnSpPr>
          <p:nvPr/>
        </p:nvCxnSpPr>
        <p:spPr bwMode="auto">
          <a:xfrm>
            <a:off x="0" y="90872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pic>
        <p:nvPicPr>
          <p:cNvPr id="18" name="Picture 17" descr="CC-B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7"/>
          <p:cNvSpPr txBox="1">
            <a:spLocks/>
          </p:cNvSpPr>
          <p:nvPr/>
        </p:nvSpPr>
        <p:spPr>
          <a:xfrm>
            <a:off x="395536" y="980728"/>
            <a:ext cx="8208912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20000"/>
              </a:spcBef>
              <a:buClr>
                <a:srgbClr val="BD575C"/>
              </a:buClr>
              <a:defRPr/>
            </a:pPr>
            <a:r>
              <a:rPr lang="fr-FR" sz="2400" dirty="0" smtClean="0">
                <a:solidFill>
                  <a:srgbClr val="3366FF"/>
                </a:solidFill>
              </a:rPr>
              <a:t>Aujourd’hui les maisons d'édition possèdent</a:t>
            </a:r>
            <a:r>
              <a:rPr lang="fr-FR" sz="2400" dirty="0" smtClean="0">
                <a:solidFill>
                  <a:srgbClr val="000000"/>
                </a:solidFill>
              </a:rPr>
              <a:t> les </a:t>
            </a:r>
            <a:r>
              <a:rPr lang="fr-FR" sz="2400" dirty="0" smtClean="0">
                <a:solidFill>
                  <a:srgbClr val="3366FF"/>
                </a:solidFill>
              </a:rPr>
              <a:t>revues</a:t>
            </a:r>
            <a:r>
              <a:rPr lang="fr-FR" sz="2400" dirty="0" smtClean="0"/>
              <a:t>,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dirty="0" smtClean="0">
                <a:solidFill>
                  <a:srgbClr val="000000"/>
                </a:solidFill>
              </a:rPr>
              <a:t>les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dirty="0" err="1" smtClean="0">
                <a:solidFill>
                  <a:srgbClr val="3366FF"/>
                </a:solidFill>
              </a:rPr>
              <a:t>plate-formes</a:t>
            </a:r>
            <a:r>
              <a:rPr lang="fr-FR" sz="2400" dirty="0" smtClean="0">
                <a:solidFill>
                  <a:srgbClr val="3366FF"/>
                </a:solidFill>
              </a:rPr>
              <a:t>, </a:t>
            </a:r>
            <a:r>
              <a:rPr lang="fr-FR" sz="2400" dirty="0" smtClean="0">
                <a:solidFill>
                  <a:srgbClr val="000000"/>
                </a:solidFill>
              </a:rPr>
              <a:t>qui sont utilisées pour </a:t>
            </a:r>
            <a:r>
              <a:rPr lang="fr-FR" sz="2400" dirty="0"/>
              <a:t>l</a:t>
            </a:r>
            <a:r>
              <a:rPr lang="fr-FR" sz="2400" dirty="0" smtClean="0"/>
              <a:t>’évaluation </a:t>
            </a:r>
            <a:r>
              <a:rPr lang="fr-FR" sz="2400" dirty="0"/>
              <a:t>et la diffusion des </a:t>
            </a:r>
            <a:r>
              <a:rPr lang="fr-FR" sz="2400" dirty="0" smtClean="0"/>
              <a:t>articles, et le plus souvent </a:t>
            </a:r>
            <a:r>
              <a:rPr lang="fr-FR" sz="2400" dirty="0" smtClean="0">
                <a:solidFill>
                  <a:srgbClr val="000000"/>
                </a:solidFill>
              </a:rPr>
              <a:t>les </a:t>
            </a:r>
            <a:r>
              <a:rPr lang="fr-FR" sz="2400" dirty="0" smtClean="0">
                <a:solidFill>
                  <a:srgbClr val="3366FF"/>
                </a:solidFill>
              </a:rPr>
              <a:t>articles </a:t>
            </a:r>
            <a:r>
              <a:rPr lang="fr-FR" sz="2400" dirty="0" smtClean="0"/>
              <a:t>car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rgbClr val="3366FF"/>
                </a:solidFill>
              </a:rPr>
              <a:t>elles obligent les chercheurs à leur céder gratuitement leurs droits d’auteur</a:t>
            </a:r>
            <a:r>
              <a:rPr lang="fr-FR" sz="2400" dirty="0" smtClean="0"/>
              <a:t>. </a:t>
            </a:r>
            <a:endParaRPr kumimoji="0" lang="fr-FR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3020760"/>
            <a:ext cx="8280920" cy="1200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fr-FR" sz="2400" dirty="0" smtClean="0"/>
              <a:t>Ce </a:t>
            </a:r>
            <a:r>
              <a:rPr lang="fr-FR" sz="2400" dirty="0">
                <a:solidFill>
                  <a:srgbClr val="FF0000"/>
                </a:solidFill>
              </a:rPr>
              <a:t>modèle économique </a:t>
            </a:r>
            <a:r>
              <a:rPr lang="fr-FR" sz="2400" dirty="0"/>
              <a:t>date </a:t>
            </a:r>
            <a:r>
              <a:rPr lang="fr-FR" sz="2400" dirty="0" smtClean="0">
                <a:solidFill>
                  <a:srgbClr val="FF0000"/>
                </a:solidFill>
              </a:rPr>
              <a:t>de l’ère de l’imprimerie</a:t>
            </a:r>
            <a:r>
              <a:rPr lang="fr-FR" sz="2400" dirty="0"/>
              <a:t>,</a:t>
            </a:r>
            <a:r>
              <a:rPr lang="fr-FR" sz="2400" dirty="0" smtClean="0">
                <a:solidFill>
                  <a:srgbClr val="FF0000"/>
                </a:solidFill>
              </a:rPr>
              <a:t> quand </a:t>
            </a:r>
            <a:r>
              <a:rPr lang="fr-FR" sz="2400" dirty="0">
                <a:solidFill>
                  <a:srgbClr val="FF0000"/>
                </a:solidFill>
              </a:rPr>
              <a:t>on </a:t>
            </a:r>
            <a:r>
              <a:rPr lang="fr-FR" sz="2400" dirty="0" smtClean="0">
                <a:solidFill>
                  <a:srgbClr val="FF0000"/>
                </a:solidFill>
              </a:rPr>
              <a:t>n’avait pas I</a:t>
            </a:r>
            <a:r>
              <a:rPr lang="fr-FR" sz="2400" i="1" dirty="0" smtClean="0">
                <a:solidFill>
                  <a:srgbClr val="FF0000"/>
                </a:solidFill>
              </a:rPr>
              <a:t>nternet</a:t>
            </a:r>
            <a:r>
              <a:rPr lang="fr-FR" sz="2400" dirty="0"/>
              <a:t>, </a:t>
            </a:r>
            <a:r>
              <a:rPr lang="fr-FR" sz="2400" dirty="0" smtClean="0">
                <a:solidFill>
                  <a:srgbClr val="FF0000"/>
                </a:solidFill>
              </a:rPr>
              <a:t>mais  n’a plus de sens à l’ère numérique, </a:t>
            </a:r>
            <a:r>
              <a:rPr lang="fr-FR" sz="2400" dirty="0" smtClean="0"/>
              <a:t>sinon d’augmenter le profit des ‘majors’ et de leurs actionnaires.</a:t>
            </a:r>
            <a:endParaRPr lang="en-US" dirty="0"/>
          </a:p>
        </p:txBody>
      </p:sp>
      <p:sp>
        <p:nvSpPr>
          <p:cNvPr id="9" name="ZoneTexte 14"/>
          <p:cNvSpPr txBox="1"/>
          <p:nvPr/>
        </p:nvSpPr>
        <p:spPr>
          <a:xfrm>
            <a:off x="2123728" y="5877272"/>
            <a:ext cx="5112568" cy="830997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latin typeface="Times"/>
              </a:rPr>
              <a:t>Pour en savoir plus, voir sur </a:t>
            </a:r>
            <a:r>
              <a:rPr lang="fr-FR" sz="2400" i="1" dirty="0" err="1" smtClean="0">
                <a:latin typeface="Times"/>
              </a:rPr>
              <a:t>YouTube</a:t>
            </a:r>
            <a:r>
              <a:rPr lang="fr-FR" sz="2400" i="1" dirty="0" smtClean="0">
                <a:latin typeface="Times"/>
              </a:rPr>
              <a:t> :</a:t>
            </a:r>
          </a:p>
          <a:p>
            <a:pPr algn="ctr"/>
            <a:r>
              <a:rPr lang="fr-FR" sz="2400" i="1" dirty="0" smtClean="0">
                <a:latin typeface="Times"/>
              </a:rPr>
              <a:t>#</a:t>
            </a:r>
            <a:r>
              <a:rPr lang="fr-FR" sz="2400" i="1" dirty="0" err="1" smtClean="0">
                <a:latin typeface="Times"/>
              </a:rPr>
              <a:t>DataGueule</a:t>
            </a:r>
            <a:r>
              <a:rPr lang="fr-FR" sz="2400" i="1" dirty="0" smtClean="0">
                <a:latin typeface="Times"/>
              </a:rPr>
              <a:t> 63, Privés de savoir?</a:t>
            </a:r>
          </a:p>
        </p:txBody>
      </p:sp>
      <p:pic>
        <p:nvPicPr>
          <p:cNvPr id="5" name="Picture 4" descr="CC-B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360040" y="-90264"/>
            <a:ext cx="99005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Les maisons d’édition ont le contrôle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10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11" name="Espace réservé du contenu 27"/>
          <p:cNvSpPr>
            <a:spLocks noGrp="1"/>
          </p:cNvSpPr>
          <p:nvPr>
            <p:ph idx="1"/>
          </p:nvPr>
        </p:nvSpPr>
        <p:spPr>
          <a:xfrm>
            <a:off x="539552" y="4437112"/>
            <a:ext cx="8496944" cy="1477327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solidFill>
                  <a:srgbClr val="28C191"/>
                </a:solidFill>
              </a:rPr>
              <a:t>L</a:t>
            </a:r>
            <a:r>
              <a:rPr lang="fr-FR" sz="2400" dirty="0" smtClean="0">
                <a:solidFill>
                  <a:srgbClr val="28C191"/>
                </a:solidFill>
              </a:rPr>
              <a:t>es chercheurs veulent reprendre le contrôle des revues</a:t>
            </a:r>
            <a:r>
              <a:rPr lang="fr-FR" sz="2400" dirty="0" smtClean="0">
                <a:solidFill>
                  <a:srgbClr val="000000"/>
                </a:solidFill>
              </a:rPr>
              <a:t>,</a:t>
            </a:r>
            <a:r>
              <a:rPr lang="fr-FR" sz="2400" dirty="0" smtClean="0">
                <a:solidFill>
                  <a:srgbClr val="28C191"/>
                </a:solidFill>
              </a:rPr>
              <a:t> </a:t>
            </a:r>
          </a:p>
          <a:p>
            <a:pPr marL="0" indent="0">
              <a:buNone/>
            </a:pPr>
            <a:r>
              <a:rPr lang="fr-FR" sz="2400" dirty="0"/>
              <a:t>d</a:t>
            </a:r>
            <a:r>
              <a:rPr lang="fr-FR" sz="2400" dirty="0" smtClean="0"/>
              <a:t>ont ils assurent l’évaluation par les pairs, et des </a:t>
            </a:r>
            <a:r>
              <a:rPr lang="fr-FR" sz="2400" dirty="0" smtClean="0">
                <a:solidFill>
                  <a:srgbClr val="28C191"/>
                </a:solidFill>
              </a:rPr>
              <a:t>articles </a:t>
            </a:r>
            <a:r>
              <a:rPr lang="fr-FR" sz="2400" dirty="0" smtClean="0">
                <a:solidFill>
                  <a:srgbClr val="000000"/>
                </a:solidFill>
              </a:rPr>
              <a:t>qu’ils publient </a:t>
            </a:r>
            <a:r>
              <a:rPr lang="fr-FR" sz="2400" dirty="0" smtClean="0"/>
              <a:t>afin de </a:t>
            </a:r>
            <a:r>
              <a:rPr lang="fr-FR" sz="2400" dirty="0" smtClean="0">
                <a:solidFill>
                  <a:srgbClr val="28C191"/>
                </a:solidFill>
              </a:rPr>
              <a:t>maximiser leur dissémination grâce à </a:t>
            </a:r>
            <a:r>
              <a:rPr lang="fr-FR" sz="2400" i="1" dirty="0" smtClean="0">
                <a:solidFill>
                  <a:srgbClr val="28C191"/>
                </a:solidFill>
              </a:rPr>
              <a:t>Internet</a:t>
            </a:r>
            <a:r>
              <a:rPr lang="fr-FR" sz="2400" dirty="0" smtClean="0"/>
              <a:t>. </a:t>
            </a:r>
          </a:p>
          <a:p>
            <a:pPr marL="0" indent="0">
              <a:lnSpc>
                <a:spcPct val="110000"/>
              </a:lnSpc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537837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5929</TotalTime>
  <Words>1509</Words>
  <Application>Microsoft Macintosh PowerPoint</Application>
  <PresentationFormat>On-screen Show (4:3)</PresentationFormat>
  <Paragraphs>230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</dc:creator>
  <cp:lastModifiedBy>Marie Farge</cp:lastModifiedBy>
  <cp:revision>647</cp:revision>
  <cp:lastPrinted>2017-05-27T14:18:45Z</cp:lastPrinted>
  <dcterms:created xsi:type="dcterms:W3CDTF">2016-05-09T15:32:15Z</dcterms:created>
  <dcterms:modified xsi:type="dcterms:W3CDTF">2018-03-23T16:33:20Z</dcterms:modified>
</cp:coreProperties>
</file>