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403" r:id="rId3"/>
    <p:sldId id="377" r:id="rId4"/>
    <p:sldId id="359" r:id="rId5"/>
    <p:sldId id="409" r:id="rId6"/>
    <p:sldId id="387" r:id="rId7"/>
    <p:sldId id="378" r:id="rId8"/>
    <p:sldId id="256" r:id="rId9"/>
    <p:sldId id="379" r:id="rId10"/>
    <p:sldId id="385" r:id="rId11"/>
    <p:sldId id="386" r:id="rId12"/>
    <p:sldId id="404" r:id="rId13"/>
    <p:sldId id="293" r:id="rId14"/>
    <p:sldId id="413" r:id="rId15"/>
    <p:sldId id="341" r:id="rId16"/>
    <p:sldId id="414" r:id="rId17"/>
    <p:sldId id="358" r:id="rId18"/>
    <p:sldId id="297" r:id="rId19"/>
    <p:sldId id="298" r:id="rId20"/>
    <p:sldId id="299" r:id="rId21"/>
    <p:sldId id="417" r:id="rId22"/>
    <p:sldId id="418" r:id="rId23"/>
    <p:sldId id="419" r:id="rId24"/>
    <p:sldId id="420" r:id="rId25"/>
    <p:sldId id="421" r:id="rId26"/>
    <p:sldId id="422" r:id="rId27"/>
    <p:sldId id="423" r:id="rId28"/>
    <p:sldId id="424" r:id="rId29"/>
    <p:sldId id="365" r:id="rId30"/>
    <p:sldId id="366" r:id="rId31"/>
    <p:sldId id="363" r:id="rId32"/>
    <p:sldId id="376" r:id="rId33"/>
    <p:sldId id="312" r:id="rId3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AD9326C-D47A-0C40-B0D4-262EF9313A1C}">
          <p14:sldIdLst>
            <p14:sldId id="257"/>
            <p14:sldId id="403"/>
            <p14:sldId id="377"/>
            <p14:sldId id="359"/>
            <p14:sldId id="409"/>
            <p14:sldId id="387"/>
            <p14:sldId id="378"/>
            <p14:sldId id="256"/>
            <p14:sldId id="379"/>
            <p14:sldId id="385"/>
            <p14:sldId id="386"/>
            <p14:sldId id="404"/>
          </p14:sldIdLst>
        </p14:section>
        <p14:section name="Untitled Section" id="{A3E5495C-A597-2D4A-B26B-FE96549CFF23}">
          <p14:sldIdLst>
            <p14:sldId id="293"/>
            <p14:sldId id="413"/>
            <p14:sldId id="341"/>
            <p14:sldId id="414"/>
            <p14:sldId id="358"/>
            <p14:sldId id="297"/>
            <p14:sldId id="298"/>
            <p14:sldId id="299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365"/>
            <p14:sldId id="366"/>
            <p14:sldId id="363"/>
            <p14:sldId id="376"/>
            <p14:sldId id="31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B679D"/>
    <a:srgbClr val="3F6DA6"/>
    <a:srgbClr val="4373AF"/>
    <a:srgbClr val="4A7DBC"/>
    <a:srgbClr val="38E3E3"/>
    <a:srgbClr val="3AEBEB"/>
    <a:srgbClr val="33CCCC"/>
    <a:srgbClr val="EDEDED"/>
    <a:srgbClr val="28C191"/>
    <a:srgbClr val="0DA1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104" d="100"/>
          <a:sy n="104" d="100"/>
        </p:scale>
        <p:origin x="-8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D89C3-1502-5142-AD47-E5B62E4248A6}" type="datetimeFigureOut">
              <a:rPr lang="fr-FR" smtClean="0"/>
              <a:pPr/>
              <a:t>04/07/17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55D92-CA1A-2941-AA91-2FE7817B7AB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275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04/07/17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04/07/17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04/07/17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04/07/17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04/07/17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04/07/17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04/07/17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04/07/17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04/07/17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04/07/17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3F1F-BA63-654D-9C1F-CD8BAAB33F51}" type="datetimeFigureOut">
              <a:rPr lang="fr-FR" smtClean="0"/>
              <a:pPr/>
              <a:t>04/07/17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63F1F-BA63-654D-9C1F-CD8BAAB33F51}" type="datetimeFigureOut">
              <a:rPr lang="fr-FR" smtClean="0"/>
              <a:pPr/>
              <a:t>04/07/17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644A5-9EE4-3144-845E-B73BFD2A7D3D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Relationship Id="rId3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23832" y="3978275"/>
            <a:ext cx="6224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700" b="1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Marie </a:t>
            </a:r>
            <a:r>
              <a:rPr lang="en-US" sz="2700" b="1" dirty="0" err="1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Farge</a:t>
            </a:r>
            <a:r>
              <a:rPr lang="en-US" sz="2700" b="1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 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300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CNRS (Centre National </a:t>
            </a:r>
            <a:r>
              <a:rPr lang="en-US" sz="2300" dirty="0" err="1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à</a:t>
            </a:r>
            <a:r>
              <a:rPr lang="en-US" sz="2300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 la </a:t>
            </a:r>
            <a:r>
              <a:rPr lang="en-US" sz="2300" dirty="0" err="1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Recherche</a:t>
            </a:r>
            <a:r>
              <a:rPr lang="en-US" sz="2300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en-US" sz="2300" dirty="0" err="1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Scientifique</a:t>
            </a:r>
            <a:r>
              <a:rPr lang="en-US" sz="2300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)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r>
              <a:rPr lang="en-US" sz="2300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and ENS (</a:t>
            </a:r>
            <a:r>
              <a:rPr lang="en-US" sz="2300" dirty="0" err="1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Ecole</a:t>
            </a:r>
            <a:r>
              <a:rPr lang="en-US" sz="2300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en-US" sz="2300" dirty="0" err="1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Normale</a:t>
            </a:r>
            <a:r>
              <a:rPr lang="en-US" sz="2300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en-US" sz="2300" dirty="0" err="1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Supérieure</a:t>
            </a:r>
            <a:r>
              <a:rPr lang="en-US" sz="2300" dirty="0" smtClean="0">
                <a:solidFill>
                  <a:srgbClr val="3366FF"/>
                </a:solidFill>
                <a:ea typeface="Times New Roman" pitchFamily="-102" charset="0"/>
                <a:cs typeface="Times New Roman" pitchFamily="-102" charset="0"/>
              </a:rPr>
              <a:t>) Paris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lang="en-US" sz="2300" i="1" dirty="0" smtClean="0">
              <a:solidFill>
                <a:srgbClr val="0000FF"/>
              </a:solidFill>
              <a:ea typeface="Times New Roman" pitchFamily="-102" charset="0"/>
              <a:cs typeface="Times New Roman" pitchFamily="-10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20916" y="5809327"/>
            <a:ext cx="2497210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DEVLOG, Marseille</a:t>
            </a:r>
          </a:p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300" i="1" dirty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5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  <a:r>
              <a:rPr lang="it-IT" sz="2300" i="1" dirty="0" err="1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Juillet</a:t>
            </a:r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2017</a:t>
            </a:r>
            <a:endParaRPr lang="it-IT" sz="2300" i="1" dirty="0">
              <a:solidFill>
                <a:srgbClr val="28C191"/>
              </a:solidFill>
              <a:ea typeface="Times New Roman" pitchFamily="-102" charset="0"/>
              <a:cs typeface="Times New Roman" pitchFamily="-102" charset="0"/>
            </a:endParaRPr>
          </a:p>
          <a:p>
            <a:pPr algn="ctr"/>
            <a:r>
              <a:rPr lang="it-IT" sz="2300" i="1" dirty="0" smtClean="0">
                <a:solidFill>
                  <a:srgbClr val="28C191"/>
                </a:solidFill>
                <a:ea typeface="Times New Roman" pitchFamily="-102" charset="0"/>
                <a:cs typeface="Times New Roman" pitchFamily="-102" charset="0"/>
              </a:rPr>
              <a:t> </a:t>
            </a:r>
          </a:p>
          <a:p>
            <a:pPr algn="ctr"/>
            <a:endParaRPr lang="fr-FR" sz="2300" dirty="0" smtClean="0">
              <a:solidFill>
                <a:srgbClr val="28C191"/>
              </a:solidFill>
            </a:endParaRPr>
          </a:p>
        </p:txBody>
      </p:sp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2421208" y="2176988"/>
            <a:ext cx="474308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 Stratégies de 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publication</a:t>
            </a:r>
            <a:endParaRPr lang="fr-FR" sz="3300" b="1" dirty="0" smtClean="0">
              <a:solidFill>
                <a:srgbClr val="FF0000"/>
              </a:solidFill>
              <a:latin typeface="Calibri"/>
            </a:endParaRPr>
          </a:p>
          <a:p>
            <a:pPr algn="ctr"/>
            <a:r>
              <a:rPr lang="fr-FR" sz="3300" b="1" dirty="0">
                <a:solidFill>
                  <a:srgbClr val="FF0000"/>
                </a:solidFill>
                <a:latin typeface="Calibri"/>
              </a:rPr>
              <a:t>p</a:t>
            </a:r>
            <a:r>
              <a:rPr lang="fr-FR" sz="3300" b="1" dirty="0" smtClean="0">
                <a:solidFill>
                  <a:srgbClr val="FF0000"/>
                </a:solidFill>
                <a:latin typeface="Calibri"/>
              </a:rPr>
              <a:t>our la recherche ouverte</a:t>
            </a:r>
          </a:p>
        </p:txBody>
      </p:sp>
      <p:pic>
        <p:nvPicPr>
          <p:cNvPr id="5" name="Picture 10" descr="0_LMD_n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815" y="76200"/>
            <a:ext cx="1029785" cy="102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EN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1" y="35075"/>
            <a:ext cx="838200" cy="1184125"/>
          </a:xfrm>
          <a:prstGeom prst="rect">
            <a:avLst/>
          </a:prstGeom>
        </p:spPr>
      </p:pic>
      <p:pic>
        <p:nvPicPr>
          <p:cNvPr id="7" name="Image 6" descr="CNRS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52400"/>
            <a:ext cx="990600" cy="990600"/>
          </a:xfrm>
          <a:prstGeom prst="rect">
            <a:avLst/>
          </a:prstGeom>
        </p:spPr>
      </p:pic>
      <p:pic>
        <p:nvPicPr>
          <p:cNvPr id="9" name="Image 8" descr="LogoUPM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16" y="152399"/>
            <a:ext cx="1904984" cy="953585"/>
          </a:xfrm>
          <a:prstGeom prst="rect">
            <a:avLst/>
          </a:prstGeom>
        </p:spPr>
      </p:pic>
      <p:pic>
        <p:nvPicPr>
          <p:cNvPr id="12" name="Image 11" descr="PSL_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227199"/>
            <a:ext cx="1513640" cy="763401"/>
          </a:xfrm>
          <a:prstGeom prst="rect">
            <a:avLst/>
          </a:prstGeom>
        </p:spPr>
      </p:pic>
      <p:cxnSp>
        <p:nvCxnSpPr>
          <p:cNvPr id="14" name="直線コネクタ 14"/>
          <p:cNvCxnSpPr>
            <a:cxnSpLocks noChangeShapeType="1"/>
          </p:cNvCxnSpPr>
          <p:nvPr/>
        </p:nvCxnSpPr>
        <p:spPr bwMode="auto">
          <a:xfrm>
            <a:off x="0" y="1371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 descr="CC-B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4" y="3975929"/>
            <a:ext cx="8604448" cy="756734"/>
          </a:xfrm>
          <a:prstGeom prst="rect">
            <a:avLst/>
          </a:prstGeom>
          <a:ln w="38100" cmpd="sng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4892683"/>
            <a:ext cx="9144000" cy="291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5246162"/>
            <a:ext cx="8568952" cy="84289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229600" y="654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26071"/>
            <a:ext cx="9144000" cy="3992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00" y="6453336"/>
            <a:ext cx="1940400" cy="394477"/>
          </a:xfrm>
          <a:prstGeom prst="rect">
            <a:avLst/>
          </a:prstGeom>
        </p:spPr>
      </p:pic>
      <p:pic>
        <p:nvPicPr>
          <p:cNvPr id="13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024" y="1052984"/>
            <a:ext cx="2927350" cy="43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139285"/>
            <a:ext cx="9144000" cy="15385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6512" y="3651429"/>
            <a:ext cx="6228184" cy="2423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84904"/>
            <a:ext cx="9144000" cy="6807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1640" y="1133745"/>
            <a:ext cx="3456384" cy="351039"/>
          </a:xfrm>
          <a:prstGeom prst="rect">
            <a:avLst/>
          </a:prstGeom>
        </p:spPr>
      </p:pic>
      <p:sp>
        <p:nvSpPr>
          <p:cNvPr id="17" name="ZoneTexte 14"/>
          <p:cNvSpPr txBox="1">
            <a:spLocks noChangeArrowheads="1"/>
          </p:cNvSpPr>
          <p:nvPr/>
        </p:nvSpPr>
        <p:spPr bwMode="auto">
          <a:xfrm>
            <a:off x="224408" y="116632"/>
            <a:ext cx="8740080" cy="8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>
                <a:solidFill>
                  <a:srgbClr val="28C191"/>
                </a:solidFill>
                <a:latin typeface="Calibri"/>
              </a:rPr>
              <a:t>F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ormulaire de transfert de ‘copyright’ que nous avons dû signer le </a:t>
            </a:r>
          </a:p>
          <a:p>
            <a:pPr algn="ctr"/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24 Janvier 2017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pour notre article accepté par le 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Journal of Turbulence</a:t>
            </a:r>
            <a:endParaRPr lang="fr-FR" sz="2300" b="0" i="1" dirty="0">
              <a:solidFill>
                <a:srgbClr val="28C191"/>
              </a:solidFill>
              <a:latin typeface="Calibri"/>
            </a:endParaRPr>
          </a:p>
        </p:txBody>
      </p: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3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938" y="5229200"/>
            <a:ext cx="3765550" cy="1478193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050" y="4368800"/>
            <a:ext cx="2927350" cy="4318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869160"/>
            <a:ext cx="7042150" cy="228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052736"/>
            <a:ext cx="8568952" cy="3807790"/>
          </a:xfrm>
          <a:prstGeom prst="rect">
            <a:avLst/>
          </a:prstGeom>
        </p:spPr>
      </p:pic>
      <p:pic>
        <p:nvPicPr>
          <p:cNvPr id="11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2276872"/>
            <a:ext cx="2927350" cy="43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5229200"/>
            <a:ext cx="4921765" cy="150810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300" dirty="0" smtClean="0">
                <a:solidFill>
                  <a:srgbClr val="28C191"/>
                </a:solidFill>
              </a:rPr>
              <a:t>Tout le monde, auteurs </a:t>
            </a:r>
            <a:r>
              <a:rPr lang="en-US" sz="2300" dirty="0" err="1" smtClean="0">
                <a:solidFill>
                  <a:srgbClr val="28C191"/>
                </a:solidFill>
              </a:rPr>
              <a:t>compris</a:t>
            </a:r>
            <a:r>
              <a:rPr lang="en-US" sz="2300" dirty="0" smtClean="0">
                <a:solidFill>
                  <a:srgbClr val="28C191"/>
                </a:solidFill>
              </a:rPr>
              <a:t>,</a:t>
            </a:r>
          </a:p>
          <a:p>
            <a:pPr algn="ctr"/>
            <a:r>
              <a:rPr lang="en-US" sz="2300" dirty="0" err="1" smtClean="0">
                <a:solidFill>
                  <a:srgbClr val="28C191"/>
                </a:solidFill>
              </a:rPr>
              <a:t>doit</a:t>
            </a:r>
            <a:r>
              <a:rPr lang="en-US" sz="2300" dirty="0" smtClean="0">
                <a:solidFill>
                  <a:srgbClr val="28C191"/>
                </a:solidFill>
              </a:rPr>
              <a:t> </a:t>
            </a:r>
            <a:r>
              <a:rPr lang="en-US" sz="2300" dirty="0" err="1" smtClean="0">
                <a:solidFill>
                  <a:srgbClr val="28C191"/>
                </a:solidFill>
              </a:rPr>
              <a:t>verser</a:t>
            </a:r>
            <a:r>
              <a:rPr lang="en-US" sz="2300" dirty="0" smtClean="0">
                <a:solidFill>
                  <a:srgbClr val="28C191"/>
                </a:solidFill>
              </a:rPr>
              <a:t> 82 € </a:t>
            </a:r>
            <a:r>
              <a:rPr lang="en-US" sz="2300" dirty="0" err="1" smtClean="0">
                <a:solidFill>
                  <a:srgbClr val="28C191"/>
                </a:solidFill>
              </a:rPr>
              <a:t>à</a:t>
            </a:r>
            <a:r>
              <a:rPr lang="en-US" sz="2300" dirty="0" smtClean="0">
                <a:solidFill>
                  <a:srgbClr val="28C191"/>
                </a:solidFill>
              </a:rPr>
              <a:t> </a:t>
            </a:r>
            <a:r>
              <a:rPr lang="en-US" sz="2300" i="1" dirty="0" err="1" smtClean="0">
                <a:solidFill>
                  <a:srgbClr val="28C191"/>
                </a:solidFill>
              </a:rPr>
              <a:t>Taylor&amp;Francis</a:t>
            </a:r>
            <a:r>
              <a:rPr lang="en-US" sz="2300" i="1" dirty="0" smtClean="0">
                <a:solidFill>
                  <a:srgbClr val="28C191"/>
                </a:solidFill>
              </a:rPr>
              <a:t> </a:t>
            </a:r>
          </a:p>
          <a:p>
            <a:pPr algn="ctr"/>
            <a:r>
              <a:rPr lang="en-US" sz="2300" dirty="0">
                <a:solidFill>
                  <a:srgbClr val="28C191"/>
                </a:solidFill>
              </a:rPr>
              <a:t>p</a:t>
            </a:r>
            <a:r>
              <a:rPr lang="en-US" sz="2300" dirty="0" smtClean="0">
                <a:solidFill>
                  <a:srgbClr val="28C191"/>
                </a:solidFill>
              </a:rPr>
              <a:t>our </a:t>
            </a:r>
            <a:r>
              <a:rPr lang="en-US" sz="2300" dirty="0" err="1" smtClean="0">
                <a:solidFill>
                  <a:srgbClr val="28C191"/>
                </a:solidFill>
              </a:rPr>
              <a:t>acheter</a:t>
            </a:r>
            <a:r>
              <a:rPr lang="en-US" sz="2300" dirty="0" smtClean="0">
                <a:solidFill>
                  <a:srgbClr val="28C191"/>
                </a:solidFill>
              </a:rPr>
              <a:t> le </a:t>
            </a:r>
            <a:r>
              <a:rPr lang="en-US" sz="2300" dirty="0" err="1" smtClean="0">
                <a:solidFill>
                  <a:srgbClr val="28C191"/>
                </a:solidFill>
              </a:rPr>
              <a:t>droit</a:t>
            </a:r>
            <a:r>
              <a:rPr lang="en-US" sz="2300" dirty="0" smtClean="0">
                <a:solidFill>
                  <a:srgbClr val="28C191"/>
                </a:solidFill>
              </a:rPr>
              <a:t> de lire en </a:t>
            </a:r>
            <a:r>
              <a:rPr lang="en-US" sz="2300" dirty="0" err="1" smtClean="0">
                <a:solidFill>
                  <a:srgbClr val="28C191"/>
                </a:solidFill>
              </a:rPr>
              <a:t>ligne</a:t>
            </a:r>
            <a:endParaRPr lang="en-US" sz="2300" dirty="0" smtClean="0">
              <a:solidFill>
                <a:srgbClr val="28C191"/>
              </a:solidFill>
            </a:endParaRPr>
          </a:p>
          <a:p>
            <a:pPr algn="ctr"/>
            <a:r>
              <a:rPr lang="en-US" sz="2300" dirty="0" err="1">
                <a:solidFill>
                  <a:srgbClr val="28C191"/>
                </a:solidFill>
              </a:rPr>
              <a:t>n</a:t>
            </a:r>
            <a:r>
              <a:rPr lang="en-US" sz="2300" dirty="0" err="1" smtClean="0">
                <a:solidFill>
                  <a:srgbClr val="28C191"/>
                </a:solidFill>
              </a:rPr>
              <a:t>otre</a:t>
            </a:r>
            <a:r>
              <a:rPr lang="en-US" sz="2300" dirty="0" smtClean="0">
                <a:solidFill>
                  <a:srgbClr val="28C191"/>
                </a:solidFill>
              </a:rPr>
              <a:t> article pendant 30 </a:t>
            </a:r>
            <a:r>
              <a:rPr lang="en-US" sz="2300" dirty="0" err="1" smtClean="0">
                <a:solidFill>
                  <a:srgbClr val="28C191"/>
                </a:solidFill>
              </a:rPr>
              <a:t>jours</a:t>
            </a:r>
            <a:r>
              <a:rPr lang="en-US" sz="2300" dirty="0" smtClean="0">
                <a:solidFill>
                  <a:srgbClr val="28C191"/>
                </a:solidFill>
              </a:rPr>
              <a:t>, au plus !</a:t>
            </a:r>
            <a:endParaRPr lang="en-US" sz="2300" dirty="0">
              <a:solidFill>
                <a:srgbClr val="28C191"/>
              </a:solidFill>
            </a:endParaRPr>
          </a:p>
        </p:txBody>
      </p: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224408" y="116632"/>
            <a:ext cx="8524056" cy="800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Notre article a été publié électroniquement le 6 </a:t>
            </a:r>
            <a:r>
              <a:rPr lang="fr-FR" sz="2300" i="1" dirty="0" smtClean="0">
                <a:solidFill>
                  <a:srgbClr val="3366FF"/>
                </a:solidFill>
                <a:latin typeface="Calibri"/>
              </a:rPr>
              <a:t>Février 2017</a:t>
            </a:r>
          </a:p>
          <a:p>
            <a:pPr algn="ctr"/>
            <a:r>
              <a:rPr lang="fr-FR" sz="2300" dirty="0">
                <a:solidFill>
                  <a:srgbClr val="3366FF"/>
                </a:solidFill>
                <a:latin typeface="Calibri"/>
              </a:rPr>
              <a:t>m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ais pour le lire en ligne nous devons payer </a:t>
            </a:r>
            <a:r>
              <a:rPr lang="fr-FR" sz="2300" dirty="0">
                <a:solidFill>
                  <a:srgbClr val="3366FF"/>
                </a:solidFill>
                <a:latin typeface="Calibri"/>
              </a:rPr>
              <a:t>!</a:t>
            </a:r>
            <a:endParaRPr lang="fr-FR" sz="2300" b="0" dirty="0">
              <a:solidFill>
                <a:srgbClr val="3366FF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07360" y="4067780"/>
            <a:ext cx="1800944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12" name="Picture 11" descr="CC-B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00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Ce que proposent les chercheurs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999013" y="2996952"/>
            <a:ext cx="7143602" cy="1200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Les </a:t>
            </a:r>
            <a:r>
              <a:rPr lang="fr-FR" sz="2400" dirty="0" err="1" smtClean="0">
                <a:solidFill>
                  <a:srgbClr val="FF0000"/>
                </a:solidFill>
              </a:rPr>
              <a:t>journeaux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FF0000"/>
                </a:solidFill>
              </a:rPr>
              <a:t>appartiennent </a:t>
            </a:r>
            <a:r>
              <a:rPr lang="fr-FR" sz="2400" dirty="0" smtClean="0">
                <a:solidFill>
                  <a:srgbClr val="FF0000"/>
                </a:solidFill>
              </a:rPr>
              <a:t>aux comités éditoriaux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</a:p>
          <a:p>
            <a:pPr algn="ctr"/>
            <a:r>
              <a:rPr lang="fr-FR" sz="2400" dirty="0">
                <a:solidFill>
                  <a:srgbClr val="FF0000"/>
                </a:solidFill>
              </a:rPr>
              <a:t>c</a:t>
            </a:r>
            <a:r>
              <a:rPr lang="fr-FR" sz="2400" dirty="0" smtClean="0">
                <a:solidFill>
                  <a:srgbClr val="FF0000"/>
                </a:solidFill>
              </a:rPr>
              <a:t>omposés exclusivement de chercheurs</a:t>
            </a:r>
            <a:r>
              <a:rPr lang="fr-FR" sz="2400" dirty="0" smtClean="0">
                <a:solidFill>
                  <a:srgbClr val="000000"/>
                </a:solidFill>
              </a:rPr>
              <a:t> qui </a:t>
            </a:r>
            <a:r>
              <a:rPr lang="fr-FR" sz="2400" dirty="0" smtClean="0">
                <a:solidFill>
                  <a:srgbClr val="000000"/>
                </a:solidFill>
              </a:rPr>
              <a:t>continuent</a:t>
            </a:r>
            <a:endParaRPr lang="fr-FR" sz="2400" dirty="0" smtClean="0">
              <a:solidFill>
                <a:srgbClr val="000000"/>
              </a:solidFill>
            </a:endParaRPr>
          </a:p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d’assurer bénévolement l’évaluation par les pairs.</a:t>
            </a:r>
          </a:p>
        </p:txBody>
      </p: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1197366" y="1447800"/>
            <a:ext cx="6609652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0000FF"/>
                </a:solidFill>
              </a:rPr>
              <a:t>Les </a:t>
            </a:r>
            <a:r>
              <a:rPr lang="fr-FR" sz="2400" dirty="0" smtClean="0">
                <a:solidFill>
                  <a:srgbClr val="0000FF"/>
                </a:solidFill>
              </a:rPr>
              <a:t>auteurs gardent </a:t>
            </a:r>
            <a:r>
              <a:rPr lang="fr-FR" sz="2400" dirty="0" smtClean="0">
                <a:solidFill>
                  <a:srgbClr val="0000FF"/>
                </a:solidFill>
              </a:rPr>
              <a:t>leur droit d’auteur </a:t>
            </a:r>
          </a:p>
          <a:p>
            <a:pPr algn="ctr"/>
            <a:r>
              <a:rPr lang="fr-FR" sz="2400" dirty="0" smtClean="0"/>
              <a:t>et </a:t>
            </a:r>
            <a:r>
              <a:rPr lang="fr-FR" sz="2400" dirty="0" smtClean="0"/>
              <a:t>mettent </a:t>
            </a:r>
            <a:r>
              <a:rPr lang="fr-FR" sz="2400" dirty="0" smtClean="0"/>
              <a:t>leurs </a:t>
            </a:r>
            <a:r>
              <a:rPr lang="fr-FR" sz="2400" dirty="0" smtClean="0">
                <a:solidFill>
                  <a:srgbClr val="0000FF"/>
                </a:solidFill>
              </a:rPr>
              <a:t>articles en accès libre</a:t>
            </a:r>
            <a:r>
              <a:rPr lang="fr-FR" sz="2400" dirty="0" smtClean="0"/>
              <a:t> dit </a:t>
            </a:r>
            <a:r>
              <a:rPr lang="fr-FR" sz="2400" dirty="0" smtClean="0">
                <a:solidFill>
                  <a:srgbClr val="0000FF"/>
                </a:solidFill>
              </a:rPr>
              <a:t>‘diamant’</a:t>
            </a:r>
          </a:p>
          <a:p>
            <a:pPr algn="ctr"/>
            <a:r>
              <a:rPr lang="fr-FR" sz="2400" dirty="0" smtClean="0">
                <a:solidFill>
                  <a:srgbClr val="3366FF"/>
                </a:solidFill>
              </a:rPr>
              <a:t>sous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rgbClr val="3366FF"/>
                </a:solidFill>
              </a:rPr>
              <a:t>une licence </a:t>
            </a:r>
            <a:r>
              <a:rPr lang="fr-FR" sz="2400" dirty="0" err="1" smtClean="0">
                <a:solidFill>
                  <a:srgbClr val="3366FF"/>
                </a:solidFill>
              </a:rPr>
              <a:t>Creative</a:t>
            </a:r>
            <a:r>
              <a:rPr lang="fr-FR" sz="2400" dirty="0" smtClean="0">
                <a:solidFill>
                  <a:srgbClr val="3366FF"/>
                </a:solidFill>
              </a:rPr>
              <a:t> Commons </a:t>
            </a:r>
            <a:r>
              <a:rPr lang="fr-FR" sz="2400" dirty="0" smtClean="0"/>
              <a:t>CC-BY.</a:t>
            </a:r>
            <a:r>
              <a:rPr lang="en-US" sz="2400" dirty="0" smtClean="0"/>
              <a:t> </a:t>
            </a:r>
            <a:endParaRPr lang="fr-FR" sz="2300" b="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0" name="ZoneTexte 14"/>
          <p:cNvSpPr txBox="1">
            <a:spLocks noChangeArrowheads="1"/>
          </p:cNvSpPr>
          <p:nvPr/>
        </p:nvSpPr>
        <p:spPr bwMode="auto">
          <a:xfrm>
            <a:off x="64546" y="4509120"/>
            <a:ext cx="907426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28C191"/>
                </a:solidFill>
              </a:rPr>
              <a:t>Les institutions publiques </a:t>
            </a:r>
            <a:r>
              <a:rPr lang="fr-FR" sz="2400" dirty="0" smtClean="0">
                <a:solidFill>
                  <a:srgbClr val="28C191"/>
                </a:solidFill>
              </a:rPr>
              <a:t>financent </a:t>
            </a:r>
            <a:r>
              <a:rPr lang="fr-FR" sz="2400" dirty="0" smtClean="0">
                <a:solidFill>
                  <a:srgbClr val="28C191"/>
                </a:solidFill>
              </a:rPr>
              <a:t>et </a:t>
            </a:r>
            <a:r>
              <a:rPr lang="fr-FR" sz="2400" dirty="0" smtClean="0">
                <a:solidFill>
                  <a:srgbClr val="28C191"/>
                </a:solidFill>
              </a:rPr>
              <a:t>possèdent </a:t>
            </a:r>
            <a:r>
              <a:rPr lang="fr-FR" sz="2400" dirty="0">
                <a:solidFill>
                  <a:srgbClr val="28C191"/>
                </a:solidFill>
              </a:rPr>
              <a:t>l</a:t>
            </a:r>
            <a:r>
              <a:rPr lang="fr-FR" sz="2400" dirty="0" smtClean="0">
                <a:solidFill>
                  <a:srgbClr val="28C191"/>
                </a:solidFill>
              </a:rPr>
              <a:t>es </a:t>
            </a:r>
            <a:r>
              <a:rPr lang="fr-FR" sz="2400" dirty="0" smtClean="0">
                <a:solidFill>
                  <a:srgbClr val="28C191"/>
                </a:solidFill>
              </a:rPr>
              <a:t>plateformes </a:t>
            </a:r>
            <a:endParaRPr lang="fr-FR" sz="2400" dirty="0" smtClean="0">
              <a:solidFill>
                <a:srgbClr val="28C191"/>
              </a:solidFill>
            </a:endParaRPr>
          </a:p>
          <a:p>
            <a:pPr algn="ctr"/>
            <a:r>
              <a:rPr lang="fr-FR" sz="2400" dirty="0">
                <a:solidFill>
                  <a:srgbClr val="000000"/>
                </a:solidFill>
              </a:rPr>
              <a:t>d</a:t>
            </a:r>
            <a:r>
              <a:rPr lang="fr-FR" sz="2400" dirty="0" smtClean="0">
                <a:solidFill>
                  <a:srgbClr val="000000"/>
                </a:solidFill>
              </a:rPr>
              <a:t>’évaluation et de publication</a:t>
            </a:r>
            <a:r>
              <a:rPr lang="fr-FR" sz="2400" dirty="0" smtClean="0"/>
              <a:t>, </a:t>
            </a:r>
            <a:r>
              <a:rPr lang="fr-FR" sz="2400" dirty="0" smtClean="0">
                <a:solidFill>
                  <a:srgbClr val="28C191"/>
                </a:solidFill>
              </a:rPr>
              <a:t>développées </a:t>
            </a:r>
            <a:r>
              <a:rPr lang="fr-FR" sz="2400" dirty="0" smtClean="0">
                <a:solidFill>
                  <a:srgbClr val="28C191"/>
                </a:solidFill>
              </a:rPr>
              <a:t>en logiciel libre</a:t>
            </a:r>
            <a:r>
              <a:rPr lang="fr-FR" sz="2400" dirty="0" smtClean="0"/>
              <a:t>. </a:t>
            </a:r>
          </a:p>
          <a:p>
            <a:pPr algn="ctr"/>
            <a:r>
              <a:rPr lang="fr-FR" sz="2400" dirty="0">
                <a:solidFill>
                  <a:srgbClr val="28C191"/>
                </a:solidFill>
              </a:rPr>
              <a:t>L</a:t>
            </a:r>
            <a:r>
              <a:rPr lang="fr-FR" sz="2400" dirty="0" smtClean="0">
                <a:solidFill>
                  <a:srgbClr val="28C191"/>
                </a:solidFill>
              </a:rPr>
              <a:t>es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rgbClr val="28C191"/>
                </a:solidFill>
              </a:rPr>
              <a:t>bibliothécaires </a:t>
            </a:r>
            <a:r>
              <a:rPr lang="fr-FR" sz="2400" dirty="0" smtClean="0">
                <a:solidFill>
                  <a:srgbClr val="28C191"/>
                </a:solidFill>
              </a:rPr>
              <a:t>aident </a:t>
            </a:r>
            <a:r>
              <a:rPr lang="fr-FR" sz="2400" dirty="0" smtClean="0">
                <a:solidFill>
                  <a:srgbClr val="28C191"/>
                </a:solidFill>
              </a:rPr>
              <a:t>les chercheurs à publier </a:t>
            </a:r>
            <a:r>
              <a:rPr lang="fr-FR" sz="2400" dirty="0" smtClean="0"/>
              <a:t>leurs articles </a:t>
            </a:r>
          </a:p>
          <a:p>
            <a:pPr algn="ctr"/>
            <a:r>
              <a:rPr lang="fr-FR" sz="2400" dirty="0"/>
              <a:t>g</a:t>
            </a:r>
            <a:r>
              <a:rPr lang="fr-FR" sz="2400" dirty="0" smtClean="0"/>
              <a:t>r</a:t>
            </a:r>
            <a:r>
              <a:rPr lang="fr-FR" sz="2400" dirty="0" smtClean="0"/>
              <a:t>âce aux plateformes</a:t>
            </a:r>
            <a:r>
              <a:rPr lang="fr-FR" sz="2400" dirty="0" smtClean="0"/>
              <a:t> </a:t>
            </a:r>
            <a:r>
              <a:rPr lang="fr-FR" sz="2400" dirty="0" smtClean="0"/>
              <a:t>et</a:t>
            </a:r>
            <a:r>
              <a:rPr lang="fr-FR" sz="2400" dirty="0" smtClean="0">
                <a:solidFill>
                  <a:srgbClr val="28C191"/>
                </a:solidFill>
              </a:rPr>
              <a:t> les maisons d’édition </a:t>
            </a:r>
            <a:r>
              <a:rPr lang="fr-FR" sz="2400" dirty="0" smtClean="0"/>
              <a:t>assurent </a:t>
            </a:r>
            <a:r>
              <a:rPr lang="fr-FR" sz="2400" dirty="0" smtClean="0"/>
              <a:t>divers services </a:t>
            </a:r>
          </a:p>
          <a:p>
            <a:pPr algn="ctr"/>
            <a:r>
              <a:rPr lang="fr-FR" sz="2400" dirty="0" smtClean="0">
                <a:solidFill>
                  <a:srgbClr val="28C191"/>
                </a:solidFill>
              </a:rPr>
              <a:t>après avoir été mises en concurrence </a:t>
            </a:r>
            <a:r>
              <a:rPr lang="fr-FR" sz="2400" dirty="0" smtClean="0"/>
              <a:t>par appel d’offre.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</a:p>
        </p:txBody>
      </p:sp>
      <p:pic>
        <p:nvPicPr>
          <p:cNvPr id="11" name="Picture 10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8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90264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La meilleure solution actuelle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4" name="ZoneTexte 14"/>
          <p:cNvSpPr txBox="1">
            <a:spLocks noChangeArrowheads="1"/>
          </p:cNvSpPr>
          <p:nvPr/>
        </p:nvSpPr>
        <p:spPr bwMode="auto">
          <a:xfrm>
            <a:off x="-36512" y="1129968"/>
            <a:ext cx="91366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Aujourd’hui </a:t>
            </a:r>
            <a:r>
              <a:rPr lang="fr-FR" sz="2400" dirty="0" smtClean="0">
                <a:solidFill>
                  <a:srgbClr val="3366FF"/>
                </a:solidFill>
              </a:rPr>
              <a:t>les ‘majors’ de l’édition imposent leur </a:t>
            </a:r>
            <a:r>
              <a:rPr lang="fr-FR" sz="2400" dirty="0" smtClean="0">
                <a:solidFill>
                  <a:srgbClr val="3366FF"/>
                </a:solidFill>
              </a:rPr>
              <a:t>modèle </a:t>
            </a:r>
            <a:r>
              <a:rPr lang="fr-FR" sz="2400" dirty="0" smtClean="0"/>
              <a:t>dit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smtClean="0">
                <a:solidFill>
                  <a:srgbClr val="3366FF"/>
                </a:solidFill>
              </a:rPr>
              <a:t>‘doré’</a:t>
            </a:r>
            <a:r>
              <a:rPr lang="fr-FR" sz="2400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où les chercheurs doivent payer pour publier leurs articles. Ceci est </a:t>
            </a:r>
            <a:r>
              <a:rPr lang="fr-FR" sz="2400" dirty="0" smtClean="0">
                <a:solidFill>
                  <a:srgbClr val="3366FF"/>
                </a:solidFill>
              </a:rPr>
              <a:t>inadmissible du point de vue éthique </a:t>
            </a:r>
            <a:r>
              <a:rPr lang="fr-FR" sz="2400" dirty="0" smtClean="0">
                <a:solidFill>
                  <a:srgbClr val="000000"/>
                </a:solidFill>
              </a:rPr>
              <a:t>et conduit à la création </a:t>
            </a:r>
          </a:p>
          <a:p>
            <a:pPr algn="ctr"/>
            <a:r>
              <a:rPr lang="fr-FR" sz="2400" dirty="0">
                <a:solidFill>
                  <a:srgbClr val="000000"/>
                </a:solidFill>
              </a:rPr>
              <a:t>d</a:t>
            </a:r>
            <a:r>
              <a:rPr lang="fr-FR" sz="2400" dirty="0" smtClean="0">
                <a:solidFill>
                  <a:srgbClr val="000000"/>
                </a:solidFill>
              </a:rPr>
              <a:t>e nombreuses revues de mauvaises qualité, voire ‘bidons’.</a:t>
            </a:r>
          </a:p>
        </p:txBody>
      </p:sp>
      <p:sp>
        <p:nvSpPr>
          <p:cNvPr id="17" name="ZoneTexte 8"/>
          <p:cNvSpPr txBox="1">
            <a:spLocks noChangeArrowheads="1"/>
          </p:cNvSpPr>
          <p:nvPr/>
        </p:nvSpPr>
        <p:spPr bwMode="auto">
          <a:xfrm>
            <a:off x="107504" y="3356992"/>
            <a:ext cx="8928992" cy="1200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/>
              <a:t>La </a:t>
            </a:r>
            <a:r>
              <a:rPr lang="fr-FR" sz="2400" dirty="0" smtClean="0">
                <a:solidFill>
                  <a:srgbClr val="FF0000"/>
                </a:solidFill>
              </a:rPr>
              <a:t>meilleure façon de gérer la transition est le </a:t>
            </a:r>
            <a:r>
              <a:rPr lang="fr-FR" sz="2400" dirty="0" smtClean="0">
                <a:solidFill>
                  <a:srgbClr val="FF0000"/>
                </a:solidFill>
              </a:rPr>
              <a:t>modèle </a:t>
            </a:r>
            <a:r>
              <a:rPr lang="fr-FR" sz="2400" dirty="0" smtClean="0">
                <a:solidFill>
                  <a:srgbClr val="000000"/>
                </a:solidFill>
              </a:rPr>
              <a:t>dit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FF0000"/>
                </a:solidFill>
              </a:rPr>
              <a:t>‘vert’</a:t>
            </a:r>
            <a:r>
              <a:rPr lang="fr-FR" sz="2400" dirty="0" smtClean="0"/>
              <a:t>, </a:t>
            </a:r>
            <a:r>
              <a:rPr lang="fr-FR" sz="2400" dirty="0" smtClean="0"/>
              <a:t>où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FF0000"/>
                </a:solidFill>
              </a:rPr>
              <a:t>les chercheurs</a:t>
            </a:r>
            <a:r>
              <a:rPr lang="fr-FR" sz="2400" dirty="0" smtClean="0"/>
              <a:t> </a:t>
            </a:r>
            <a:r>
              <a:rPr lang="fr-FR" sz="2400" dirty="0" smtClean="0"/>
              <a:t>publient </a:t>
            </a:r>
            <a:r>
              <a:rPr lang="fr-FR" sz="2400" dirty="0" smtClean="0"/>
              <a:t>dans les revues qu’ils </a:t>
            </a:r>
            <a:r>
              <a:rPr lang="fr-FR" sz="2400" dirty="0" smtClean="0"/>
              <a:t>préfèrent </a:t>
            </a:r>
            <a:r>
              <a:rPr lang="fr-FR" sz="2400" dirty="0" smtClean="0">
                <a:solidFill>
                  <a:srgbClr val="000000"/>
                </a:solidFill>
              </a:rPr>
              <a:t>et </a:t>
            </a:r>
            <a:r>
              <a:rPr lang="fr-FR" sz="2400" dirty="0" smtClean="0">
                <a:solidFill>
                  <a:srgbClr val="FF0000"/>
                </a:solidFill>
              </a:rPr>
              <a:t>dé</a:t>
            </a:r>
            <a:r>
              <a:rPr lang="fr-FR" sz="2400" dirty="0" smtClean="0">
                <a:solidFill>
                  <a:srgbClr val="FF0000"/>
                </a:solidFill>
              </a:rPr>
              <a:t>posent </a:t>
            </a:r>
            <a:r>
              <a:rPr lang="fr-FR" sz="2400" dirty="0" smtClean="0">
                <a:solidFill>
                  <a:srgbClr val="000000"/>
                </a:solidFill>
              </a:rPr>
              <a:t>aussi</a:t>
            </a:r>
            <a:r>
              <a:rPr lang="fr-FR" sz="2400" dirty="0" smtClean="0">
                <a:solidFill>
                  <a:srgbClr val="FF0000"/>
                </a:solidFill>
              </a:rPr>
              <a:t> une version de leurs </a:t>
            </a:r>
            <a:r>
              <a:rPr lang="fr-FR" sz="2400" dirty="0" smtClean="0">
                <a:solidFill>
                  <a:srgbClr val="FF0000"/>
                </a:solidFill>
              </a:rPr>
              <a:t>articles</a:t>
            </a:r>
            <a:r>
              <a:rPr lang="fr-FR" sz="2400" dirty="0" smtClean="0">
                <a:solidFill>
                  <a:srgbClr val="FF0000"/>
                </a:solidFill>
              </a:rPr>
              <a:t> dans des archives publiques ouvertes</a:t>
            </a:r>
            <a:r>
              <a:rPr lang="fr-FR" sz="2400" dirty="0" smtClean="0"/>
              <a:t>.</a:t>
            </a:r>
            <a:endParaRPr lang="fr-FR" sz="2400" dirty="0" smtClean="0"/>
          </a:p>
        </p:txBody>
      </p:sp>
      <p:sp>
        <p:nvSpPr>
          <p:cNvPr id="9" name="ZoneTexte 14"/>
          <p:cNvSpPr txBox="1"/>
          <p:nvPr/>
        </p:nvSpPr>
        <p:spPr>
          <a:xfrm>
            <a:off x="611560" y="2780928"/>
            <a:ext cx="7992888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http://openscience.ens.fr/MARIE_FARGE2011_AVIS_COMITE_ETHIQUE_CNRS</a:t>
            </a:r>
          </a:p>
        </p:txBody>
      </p:sp>
      <p:sp>
        <p:nvSpPr>
          <p:cNvPr id="11" name="ZoneTexte 8"/>
          <p:cNvSpPr txBox="1">
            <a:spLocks noChangeArrowheads="1"/>
          </p:cNvSpPr>
          <p:nvPr/>
        </p:nvSpPr>
        <p:spPr bwMode="auto">
          <a:xfrm>
            <a:off x="107504" y="5229200"/>
            <a:ext cx="8928992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28C191"/>
                </a:solidFill>
              </a:rPr>
              <a:t>Certaines revues </a:t>
            </a:r>
            <a:r>
              <a:rPr lang="fr-FR" sz="2400" dirty="0" smtClean="0">
                <a:solidFill>
                  <a:srgbClr val="28C191"/>
                </a:solidFill>
              </a:rPr>
              <a:t>autorisent ce </a:t>
            </a:r>
            <a:r>
              <a:rPr lang="fr-FR" sz="2400" dirty="0">
                <a:solidFill>
                  <a:srgbClr val="28C191"/>
                </a:solidFill>
              </a:rPr>
              <a:t>d</a:t>
            </a:r>
            <a:r>
              <a:rPr lang="fr-FR" sz="2400" dirty="0" smtClean="0">
                <a:solidFill>
                  <a:srgbClr val="28C191"/>
                </a:solidFill>
              </a:rPr>
              <a:t>ép</a:t>
            </a:r>
            <a:r>
              <a:rPr lang="fr-FR" sz="2400" dirty="0" smtClean="0">
                <a:solidFill>
                  <a:srgbClr val="28C191"/>
                </a:solidFill>
              </a:rPr>
              <a:t>ôt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smtClean="0">
                <a:solidFill>
                  <a:srgbClr val="28C191"/>
                </a:solidFill>
              </a:rPr>
              <a:t>dès la date de </a:t>
            </a:r>
            <a:r>
              <a:rPr lang="fr-FR" sz="2400" dirty="0" smtClean="0">
                <a:solidFill>
                  <a:srgbClr val="28C191"/>
                </a:solidFill>
              </a:rPr>
              <a:t>publication. </a:t>
            </a:r>
            <a:endParaRPr lang="fr-FR" sz="2400" dirty="0" smtClean="0">
              <a:solidFill>
                <a:srgbClr val="28C191"/>
              </a:solidFill>
            </a:endParaRPr>
          </a:p>
          <a:p>
            <a:pPr algn="ctr"/>
            <a:r>
              <a:rPr lang="fr-FR" sz="2400" dirty="0">
                <a:solidFill>
                  <a:srgbClr val="000000"/>
                </a:solidFill>
              </a:rPr>
              <a:t>L</a:t>
            </a:r>
            <a:r>
              <a:rPr lang="fr-FR" sz="2400" dirty="0" smtClean="0">
                <a:solidFill>
                  <a:srgbClr val="000000"/>
                </a:solidFill>
              </a:rPr>
              <a:t>a </a:t>
            </a:r>
            <a:r>
              <a:rPr lang="fr-FR" sz="2400" i="1" dirty="0">
                <a:solidFill>
                  <a:srgbClr val="28C191"/>
                </a:solidFill>
              </a:rPr>
              <a:t>L</a:t>
            </a:r>
            <a:r>
              <a:rPr lang="fr-FR" sz="2400" i="1" dirty="0" smtClean="0">
                <a:solidFill>
                  <a:srgbClr val="28C191"/>
                </a:solidFill>
              </a:rPr>
              <a:t>oi Lemaire pour la République Numérique </a:t>
            </a:r>
            <a:r>
              <a:rPr lang="fr-FR" sz="2400" dirty="0" smtClean="0">
                <a:solidFill>
                  <a:srgbClr val="28C191"/>
                </a:solidFill>
              </a:rPr>
              <a:t>du 7 Octobre 2016 </a:t>
            </a:r>
          </a:p>
          <a:p>
            <a:pPr algn="ctr"/>
            <a:r>
              <a:rPr lang="fr-FR" sz="2400" dirty="0" smtClean="0">
                <a:solidFill>
                  <a:srgbClr val="28C191"/>
                </a:solidFill>
              </a:rPr>
              <a:t>rend </a:t>
            </a:r>
            <a:r>
              <a:rPr lang="fr-FR" sz="2400" dirty="0" smtClean="0">
                <a:solidFill>
                  <a:srgbClr val="28C191"/>
                </a:solidFill>
              </a:rPr>
              <a:t>ce dép</a:t>
            </a:r>
            <a:r>
              <a:rPr lang="fr-FR" sz="2400" dirty="0" smtClean="0">
                <a:solidFill>
                  <a:srgbClr val="28C191"/>
                </a:solidFill>
              </a:rPr>
              <a:t>ôt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smtClean="0">
                <a:solidFill>
                  <a:srgbClr val="28C191"/>
                </a:solidFill>
              </a:rPr>
              <a:t>légal</a:t>
            </a:r>
            <a:r>
              <a:rPr lang="fr-FR" sz="2400" dirty="0" smtClean="0">
                <a:solidFill>
                  <a:srgbClr val="000000"/>
                </a:solidFill>
              </a:rPr>
              <a:t>, au plus </a:t>
            </a:r>
            <a:r>
              <a:rPr lang="fr-FR" sz="2400" dirty="0" smtClean="0"/>
              <a:t>six  ou douze mois après </a:t>
            </a:r>
            <a:r>
              <a:rPr lang="fr-FR" sz="2400" dirty="0" smtClean="0"/>
              <a:t>la </a:t>
            </a:r>
            <a:r>
              <a:rPr lang="fr-FR" sz="2400" dirty="0" smtClean="0"/>
              <a:t>publication</a:t>
            </a:r>
            <a:r>
              <a:rPr lang="fr-FR" sz="2400" dirty="0" smtClean="0">
                <a:solidFill>
                  <a:srgbClr val="000000"/>
                </a:solidFill>
              </a:rPr>
              <a:t>.</a:t>
            </a:r>
            <a:endParaRPr lang="fr-FR" sz="2400" dirty="0" smtClean="0">
              <a:solidFill>
                <a:srgbClr val="FF0000"/>
              </a:solidFill>
            </a:endParaRPr>
          </a:p>
        </p:txBody>
      </p:sp>
      <p:sp>
        <p:nvSpPr>
          <p:cNvPr id="12" name="ZoneTexte 14"/>
          <p:cNvSpPr txBox="1"/>
          <p:nvPr/>
        </p:nvSpPr>
        <p:spPr>
          <a:xfrm>
            <a:off x="179512" y="4797152"/>
            <a:ext cx="8712968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/MARIE_FARGE2017_BOOK_CHAPTER_COMMISSION</a:t>
            </a: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5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20" y="-1827584"/>
            <a:ext cx="9144000" cy="4417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28" y="2782721"/>
            <a:ext cx="9144000" cy="3310575"/>
          </a:xfrm>
          <a:prstGeom prst="rect">
            <a:avLst/>
          </a:prstGeom>
        </p:spPr>
      </p:pic>
      <p:sp>
        <p:nvSpPr>
          <p:cNvPr id="9" name="ZoneTexte 14"/>
          <p:cNvSpPr txBox="1"/>
          <p:nvPr/>
        </p:nvSpPr>
        <p:spPr>
          <a:xfrm>
            <a:off x="3275856" y="6093296"/>
            <a:ext cx="2808312" cy="646331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Journal Officiel</a:t>
            </a:r>
          </a:p>
          <a:p>
            <a:pPr algn="ctr"/>
            <a:r>
              <a:rPr lang="fr-FR" i="1" dirty="0">
                <a:latin typeface="Times"/>
              </a:rPr>
              <a:t>d</a:t>
            </a:r>
            <a:r>
              <a:rPr lang="fr-FR" i="1" dirty="0" smtClean="0">
                <a:latin typeface="Times"/>
              </a:rPr>
              <a:t>u 8 Octobre 2016</a:t>
            </a:r>
          </a:p>
        </p:txBody>
      </p:sp>
      <p:pic>
        <p:nvPicPr>
          <p:cNvPr id="5" name="Picture 4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453336"/>
            <a:ext cx="946449" cy="331140"/>
          </a:xfrm>
          <a:prstGeom prst="rect">
            <a:avLst/>
          </a:prstGeom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2943857" y="4684114"/>
            <a:ext cx="6092639" cy="185046"/>
          </a:xfrm>
          <a:prstGeom prst="rect">
            <a:avLst/>
          </a:prstGeom>
          <a:solidFill>
            <a:srgbClr val="FF0000">
              <a:alpha val="3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kumimoji="0" lang="fr-FR" sz="2400" b="0" i="1" dirty="0" smtClean="0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248164" y="4869160"/>
            <a:ext cx="8860340" cy="288032"/>
          </a:xfrm>
          <a:prstGeom prst="rect">
            <a:avLst/>
          </a:prstGeom>
          <a:solidFill>
            <a:srgbClr val="FF0000">
              <a:alpha val="3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kumimoji="0" lang="fr-FR" sz="2400" b="0" i="1" dirty="0" smtClean="0"/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229470" y="5157192"/>
            <a:ext cx="6574778" cy="165776"/>
          </a:xfrm>
          <a:prstGeom prst="rect">
            <a:avLst/>
          </a:prstGeom>
          <a:solidFill>
            <a:srgbClr val="FF0000">
              <a:alpha val="3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</a:pPr>
            <a:endParaRPr kumimoji="0" lang="fr-FR" sz="2400" b="0" i="1" dirty="0" smtClean="0"/>
          </a:p>
        </p:txBody>
      </p:sp>
    </p:spTree>
    <p:extLst>
      <p:ext uri="{BB962C8B-B14F-4D97-AF65-F5344CB8AC3E}">
        <p14:creationId xmlns:p14="http://schemas.microsoft.com/office/powerpoint/2010/main" val="105509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324544" y="-90264"/>
            <a:ext cx="9721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Plateforme 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pour développer l’accès libre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562448"/>
            <a:ext cx="8839200" cy="3098800"/>
          </a:xfrm>
          <a:prstGeom prst="rect">
            <a:avLst/>
          </a:prstGeom>
        </p:spPr>
      </p:pic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539552" y="1902604"/>
            <a:ext cx="80281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28C191"/>
                </a:solidFill>
              </a:rPr>
              <a:t>‘Spot </a:t>
            </a:r>
            <a:r>
              <a:rPr lang="fr-FR" sz="2400" dirty="0" err="1" smtClean="0">
                <a:solidFill>
                  <a:srgbClr val="28C191"/>
                </a:solidFill>
              </a:rPr>
              <a:t>your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own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paywalled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papers</a:t>
            </a:r>
            <a:r>
              <a:rPr lang="fr-FR" sz="2400" dirty="0" smtClean="0">
                <a:solidFill>
                  <a:srgbClr val="28C191"/>
                </a:solidFill>
              </a:rPr>
              <a:t>. </a:t>
            </a:r>
            <a:r>
              <a:rPr lang="fr-FR" sz="2400" dirty="0" err="1" smtClean="0">
                <a:solidFill>
                  <a:srgbClr val="28C191"/>
                </a:solidFill>
              </a:rPr>
              <a:t>Liberate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  <a:r>
              <a:rPr lang="fr-FR" sz="2400" dirty="0" err="1" smtClean="0">
                <a:solidFill>
                  <a:srgbClr val="28C191"/>
                </a:solidFill>
              </a:rPr>
              <a:t>them</a:t>
            </a:r>
            <a:r>
              <a:rPr lang="fr-FR" sz="2400" dirty="0" smtClean="0">
                <a:solidFill>
                  <a:srgbClr val="28C191"/>
                </a:solidFill>
              </a:rPr>
              <a:t> in one click!’</a:t>
            </a:r>
            <a:endParaRPr lang="fr-FR" sz="2400" b="0" dirty="0">
              <a:solidFill>
                <a:srgbClr val="28C191"/>
              </a:solidFill>
            </a:endParaRPr>
          </a:p>
        </p:txBody>
      </p:sp>
      <p:sp>
        <p:nvSpPr>
          <p:cNvPr id="7" name="ZoneTexte 14"/>
          <p:cNvSpPr txBox="1">
            <a:spLocks noChangeArrowheads="1"/>
          </p:cNvSpPr>
          <p:nvPr/>
        </p:nvSpPr>
        <p:spPr bwMode="auto">
          <a:xfrm>
            <a:off x="711350" y="5725125"/>
            <a:ext cx="77414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solidFill>
                  <a:srgbClr val="000000"/>
                </a:solidFill>
              </a:rPr>
              <a:t>Cette plateforme a été </a:t>
            </a:r>
            <a:r>
              <a:rPr lang="fr-FR" sz="2400" dirty="0" smtClean="0">
                <a:solidFill>
                  <a:srgbClr val="FF0000"/>
                </a:solidFill>
              </a:rPr>
              <a:t>créée </a:t>
            </a:r>
            <a:r>
              <a:rPr lang="fr-FR" sz="2400" dirty="0">
                <a:solidFill>
                  <a:srgbClr val="FF0000"/>
                </a:solidFill>
              </a:rPr>
              <a:t>e</a:t>
            </a:r>
            <a:r>
              <a:rPr lang="fr-FR" sz="2400" dirty="0" smtClean="0">
                <a:solidFill>
                  <a:srgbClr val="FF0000"/>
                </a:solidFill>
              </a:rPr>
              <a:t>n 2014 par Antonin </a:t>
            </a:r>
            <a:r>
              <a:rPr lang="fr-FR" sz="2400" dirty="0" err="1" smtClean="0">
                <a:solidFill>
                  <a:srgbClr val="FF0000"/>
                </a:solidFill>
              </a:rPr>
              <a:t>Delpeuch</a:t>
            </a:r>
            <a:r>
              <a:rPr lang="fr-FR" sz="2400" dirty="0" smtClean="0"/>
              <a:t>, </a:t>
            </a:r>
          </a:p>
          <a:p>
            <a:pPr algn="ctr"/>
            <a:r>
              <a:rPr lang="fr-FR" sz="2400" dirty="0"/>
              <a:t>q</a:t>
            </a:r>
            <a:r>
              <a:rPr lang="fr-FR" sz="2400" dirty="0" smtClean="0"/>
              <a:t>uand il était étudiant en math-informatique à l’ENS Paris.</a:t>
            </a:r>
            <a:endParaRPr lang="fr-FR" sz="2400" dirty="0" smtClean="0">
              <a:solidFill>
                <a:srgbClr val="FF0000"/>
              </a:solidFill>
            </a:endParaRP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ZoneTexte 14"/>
          <p:cNvSpPr txBox="1"/>
          <p:nvPr/>
        </p:nvSpPr>
        <p:spPr>
          <a:xfrm>
            <a:off x="3059832" y="1311151"/>
            <a:ext cx="2808312" cy="461665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smtClean="0">
                <a:latin typeface="Times"/>
              </a:rPr>
              <a:t>http://</a:t>
            </a:r>
            <a:r>
              <a:rPr lang="fr-FR" sz="2400" i="1" dirty="0" err="1" smtClean="0">
                <a:latin typeface="Times"/>
              </a:rPr>
              <a:t>dissem.in</a:t>
            </a:r>
            <a:endParaRPr lang="fr-FR" sz="2400" i="1" dirty="0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94691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L’équipe CAPSH/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dissem.in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501852"/>
            <a:ext cx="1752600" cy="17145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00" y="4527252"/>
            <a:ext cx="1803400" cy="16891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664" y="4490124"/>
            <a:ext cx="1793136" cy="172622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642" y="4511643"/>
            <a:ext cx="1733550" cy="170667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010400" y="6140152"/>
            <a:ext cx="21336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 smtClean="0">
                <a:solidFill>
                  <a:srgbClr val="0000FF"/>
                </a:solidFill>
              </a:rPr>
              <a:t>Pablo </a:t>
            </a:r>
            <a:r>
              <a:rPr lang="fr-FR" sz="2300" dirty="0" err="1" smtClean="0">
                <a:solidFill>
                  <a:srgbClr val="0000FF"/>
                </a:solidFill>
              </a:rPr>
              <a:t>Rauzy</a:t>
            </a:r>
            <a:endParaRPr lang="fr-FR" sz="2300" dirty="0">
              <a:solidFill>
                <a:srgbClr val="0000F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6200" y="6151076"/>
            <a:ext cx="211625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 smtClean="0">
                <a:solidFill>
                  <a:srgbClr val="3366FF"/>
                </a:solidFill>
              </a:rPr>
              <a:t>Antoine </a:t>
            </a:r>
            <a:r>
              <a:rPr lang="fr-FR" sz="2300" dirty="0" err="1" smtClean="0">
                <a:solidFill>
                  <a:srgbClr val="3366FF"/>
                </a:solidFill>
              </a:rPr>
              <a:t>Amarilli</a:t>
            </a:r>
            <a:endParaRPr lang="fr-FR" sz="2300" dirty="0">
              <a:solidFill>
                <a:srgbClr val="3366F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800600" y="6151076"/>
            <a:ext cx="161291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 smtClean="0">
                <a:solidFill>
                  <a:srgbClr val="0000FF"/>
                </a:solidFill>
              </a:rPr>
              <a:t>Marie Farge</a:t>
            </a:r>
            <a:endParaRPr lang="fr-FR" sz="2300" dirty="0">
              <a:solidFill>
                <a:srgbClr val="0000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209800" y="6151076"/>
            <a:ext cx="228807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 smtClean="0">
                <a:solidFill>
                  <a:srgbClr val="0000FF"/>
                </a:solidFill>
              </a:rPr>
              <a:t>Thomas </a:t>
            </a:r>
            <a:r>
              <a:rPr lang="fr-FR" sz="2300" dirty="0" err="1" smtClean="0">
                <a:solidFill>
                  <a:srgbClr val="0000FF"/>
                </a:solidFill>
              </a:rPr>
              <a:t>Bourgeat</a:t>
            </a:r>
            <a:endParaRPr lang="fr-FR" sz="2300" dirty="0">
              <a:solidFill>
                <a:srgbClr val="0000FF"/>
              </a:solidFill>
            </a:endParaRPr>
          </a:p>
        </p:txBody>
      </p:sp>
      <p:sp>
        <p:nvSpPr>
          <p:cNvPr id="22" name="ZoneTexte 14"/>
          <p:cNvSpPr txBox="1">
            <a:spLocks noChangeArrowheads="1"/>
          </p:cNvSpPr>
          <p:nvPr/>
        </p:nvSpPr>
        <p:spPr bwMode="auto">
          <a:xfrm>
            <a:off x="81752" y="950168"/>
            <a:ext cx="9030506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La plate-forme </a:t>
            </a:r>
            <a:r>
              <a:rPr lang="fr-FR" sz="2300" i="1" dirty="0" err="1" smtClean="0">
                <a:solidFill>
                  <a:srgbClr val="28C191"/>
                </a:solidFill>
              </a:rPr>
              <a:t>dissem.in</a:t>
            </a:r>
            <a:r>
              <a:rPr lang="fr-FR" sz="2300" dirty="0" smtClean="0">
                <a:solidFill>
                  <a:srgbClr val="28C191"/>
                </a:solidFill>
              </a:rPr>
              <a:t> est développée par l’association Loi 1901 CAPSH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(</a:t>
            </a:r>
            <a:r>
              <a:rPr lang="fr-FR" sz="2300" i="1" dirty="0" smtClean="0">
                <a:solidFill>
                  <a:srgbClr val="28C191"/>
                </a:solidFill>
              </a:rPr>
              <a:t>Comité pour l’</a:t>
            </a:r>
            <a:r>
              <a:rPr lang="fr-FR" sz="2300" i="1" dirty="0" err="1" smtClean="0">
                <a:solidFill>
                  <a:srgbClr val="28C191"/>
                </a:solidFill>
              </a:rPr>
              <a:t>Accessibilé</a:t>
            </a:r>
            <a:r>
              <a:rPr lang="fr-FR" sz="2300" i="1" dirty="0" smtClean="0">
                <a:solidFill>
                  <a:srgbClr val="28C191"/>
                </a:solidFill>
              </a:rPr>
              <a:t> aux Publications </a:t>
            </a:r>
            <a:r>
              <a:rPr lang="fr-FR" sz="2300" i="1" dirty="0">
                <a:solidFill>
                  <a:srgbClr val="28C191"/>
                </a:solidFill>
              </a:rPr>
              <a:t>e</a:t>
            </a:r>
            <a:r>
              <a:rPr lang="fr-FR" sz="2300" i="1" dirty="0" smtClean="0">
                <a:solidFill>
                  <a:srgbClr val="28C191"/>
                </a:solidFill>
              </a:rPr>
              <a:t>n Sciences et Humanités</a:t>
            </a:r>
            <a:r>
              <a:rPr lang="fr-FR" sz="2300" dirty="0" smtClean="0">
                <a:solidFill>
                  <a:srgbClr val="28C191"/>
                </a:solidFill>
              </a:rPr>
              <a:t>) </a:t>
            </a:r>
          </a:p>
          <a:p>
            <a:pPr algn="ctr"/>
            <a:r>
              <a:rPr lang="fr-FR" sz="2300" dirty="0">
                <a:solidFill>
                  <a:srgbClr val="28C191"/>
                </a:solidFill>
              </a:rPr>
              <a:t>c</a:t>
            </a:r>
            <a:r>
              <a:rPr lang="fr-FR" sz="2300" dirty="0" smtClean="0">
                <a:solidFill>
                  <a:srgbClr val="28C191"/>
                </a:solidFill>
              </a:rPr>
              <a:t>réée le 5 Septembre 2015 et domiciliée à Cluny (Saône-et-Loire).</a:t>
            </a:r>
          </a:p>
        </p:txBody>
      </p:sp>
      <p:pic>
        <p:nvPicPr>
          <p:cNvPr id="25" name="Image 24" descr="Screen Shot 2016-06-11 at 16.41.0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4077072"/>
            <a:ext cx="5715000" cy="400050"/>
          </a:xfrm>
          <a:prstGeom prst="rect">
            <a:avLst/>
          </a:prstGeom>
        </p:spPr>
      </p:pic>
      <p:pic>
        <p:nvPicPr>
          <p:cNvPr id="26" name="Image 25" descr="Screen Shot 2016-06-11 at 12.53.4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9772" y="2658616"/>
            <a:ext cx="1264596" cy="914400"/>
          </a:xfrm>
          <a:prstGeom prst="rect">
            <a:avLst/>
          </a:prstGeom>
        </p:spPr>
      </p:pic>
      <p:pic>
        <p:nvPicPr>
          <p:cNvPr id="27" name="Image 26" descr="Screen Shot 2016-06-11 at 16.48.5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628" y="2060848"/>
            <a:ext cx="2070100" cy="2019300"/>
          </a:xfrm>
          <a:prstGeom prst="rect">
            <a:avLst/>
          </a:prstGeom>
        </p:spPr>
      </p:pic>
      <p:pic>
        <p:nvPicPr>
          <p:cNvPr id="29" name="Image 28" descr="Screen Shot 2016-06-11 at 16.59.3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20" y="2321768"/>
            <a:ext cx="3136900" cy="1066800"/>
          </a:xfrm>
          <a:prstGeom prst="rect">
            <a:avLst/>
          </a:prstGeom>
        </p:spPr>
      </p:pic>
      <p:pic>
        <p:nvPicPr>
          <p:cNvPr id="30" name="Image 29" descr="Screen Shot 2016-06-11 at 16.56.0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2048" y="2132856"/>
            <a:ext cx="2692400" cy="578532"/>
          </a:xfrm>
          <a:prstGeom prst="rect">
            <a:avLst/>
          </a:prstGeom>
        </p:spPr>
      </p:pic>
      <p:pic>
        <p:nvPicPr>
          <p:cNvPr id="23" name="Picture 22" descr="CC-B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554244"/>
            <a:ext cx="946449" cy="331140"/>
          </a:xfrm>
          <a:prstGeom prst="rect">
            <a:avLst/>
          </a:prstGeom>
        </p:spPr>
      </p:pic>
      <p:sp>
        <p:nvSpPr>
          <p:cNvPr id="24" name="ZoneTexte 19"/>
          <p:cNvSpPr txBox="1"/>
          <p:nvPr/>
        </p:nvSpPr>
        <p:spPr>
          <a:xfrm>
            <a:off x="1115616" y="3501008"/>
            <a:ext cx="234121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 smtClean="0">
                <a:solidFill>
                  <a:srgbClr val="0000FF"/>
                </a:solidFill>
              </a:rPr>
              <a:t>Antonin </a:t>
            </a:r>
            <a:r>
              <a:rPr lang="fr-FR" sz="2300" dirty="0" err="1" smtClean="0">
                <a:solidFill>
                  <a:srgbClr val="0000FF"/>
                </a:solidFill>
              </a:rPr>
              <a:t>Delpeuch</a:t>
            </a:r>
            <a:endParaRPr lang="fr-FR" sz="2300" dirty="0">
              <a:solidFill>
                <a:srgbClr val="0000FF"/>
              </a:solidFill>
            </a:endParaRPr>
          </a:p>
        </p:txBody>
      </p:sp>
      <p:sp>
        <p:nvSpPr>
          <p:cNvPr id="28" name="ZoneTexte 14"/>
          <p:cNvSpPr txBox="1"/>
          <p:nvPr/>
        </p:nvSpPr>
        <p:spPr>
          <a:xfrm>
            <a:off x="5701209" y="3563724"/>
            <a:ext cx="3191271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openscholarchampions.eu</a:t>
            </a:r>
            <a:endParaRPr lang="fr-FR" i="1" dirty="0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6024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52536" y="-99392"/>
            <a:ext cx="9721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i="1" dirty="0" err="1">
                <a:solidFill>
                  <a:srgbClr val="FF0000"/>
                </a:solidFill>
                <a:latin typeface="Arial"/>
              </a:rPr>
              <a:t>d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issem.in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trouve </a:t>
            </a:r>
            <a:r>
              <a:rPr lang="fr-FR" sz="3300" b="1" dirty="0">
                <a:solidFill>
                  <a:srgbClr val="FF0000"/>
                </a:solidFill>
                <a:latin typeface="Arial"/>
              </a:rPr>
              <a:t>l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es articles des chercheurs 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9" name="直線コネクタ 14"/>
          <p:cNvCxnSpPr>
            <a:cxnSpLocks noChangeShapeType="1"/>
          </p:cNvCxnSpPr>
          <p:nvPr/>
        </p:nvCxnSpPr>
        <p:spPr bwMode="auto">
          <a:xfrm>
            <a:off x="35496" y="980728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11" y="1043608"/>
            <a:ext cx="8304845" cy="5841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36096" y="5097378"/>
            <a:ext cx="309634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solidFill>
                  <a:srgbClr val="28C191"/>
                </a:solidFill>
              </a:rPr>
              <a:t>Dissem.in</a:t>
            </a:r>
            <a:r>
              <a:rPr lang="en-US" sz="2000" dirty="0" smtClean="0">
                <a:solidFill>
                  <a:srgbClr val="28C191"/>
                </a:solidFill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moissonne</a:t>
            </a:r>
            <a:r>
              <a:rPr lang="en-US" sz="2000" dirty="0" smtClean="0">
                <a:solidFill>
                  <a:srgbClr val="28C191"/>
                </a:solidFill>
              </a:rPr>
              <a:t> </a:t>
            </a:r>
            <a:r>
              <a:rPr lang="en-US" sz="2000" dirty="0" err="1" smtClean="0">
                <a:solidFill>
                  <a:srgbClr val="28C191"/>
                </a:solidFill>
              </a:rPr>
              <a:t>parmi</a:t>
            </a:r>
            <a:endParaRPr lang="en-US" sz="2000" dirty="0" smtClean="0">
              <a:solidFill>
                <a:srgbClr val="28C191"/>
              </a:solidFill>
            </a:endParaRPr>
          </a:p>
          <a:p>
            <a:pPr algn="ctr"/>
            <a:r>
              <a:rPr lang="en-US" sz="2000" dirty="0">
                <a:solidFill>
                  <a:srgbClr val="28C191"/>
                </a:solidFill>
              </a:rPr>
              <a:t>p</a:t>
            </a:r>
            <a:r>
              <a:rPr lang="en-US" sz="2000" dirty="0" smtClean="0">
                <a:solidFill>
                  <a:srgbClr val="28C191"/>
                </a:solidFill>
              </a:rPr>
              <a:t>lus de 90 millions </a:t>
            </a:r>
            <a:r>
              <a:rPr lang="en-US" sz="2000" dirty="0" err="1" smtClean="0">
                <a:solidFill>
                  <a:srgbClr val="28C191"/>
                </a:solidFill>
              </a:rPr>
              <a:t>d’articles</a:t>
            </a:r>
            <a:endParaRPr lang="en-US" sz="2000" dirty="0" smtClean="0">
              <a:solidFill>
                <a:srgbClr val="28C191"/>
              </a:solidFill>
            </a:endParaRP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6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858" y="613693"/>
            <a:ext cx="9601200" cy="56956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268760" y="1700808"/>
            <a:ext cx="6230241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    Les articles déjà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en </a:t>
            </a:r>
            <a:r>
              <a:rPr lang="en-US" sz="2000" dirty="0" err="1" smtClean="0">
                <a:solidFill>
                  <a:srgbClr val="FF0000"/>
                </a:solidFill>
              </a:rPr>
              <a:t>accès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libre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                                        </a:t>
            </a:r>
            <a:r>
              <a:rPr lang="en-US" sz="2000" dirty="0" err="1" smtClean="0">
                <a:solidFill>
                  <a:srgbClr val="FF0000"/>
                </a:solidFill>
              </a:rPr>
              <a:t>sont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téléchargeables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gratuitement</a:t>
            </a:r>
            <a:r>
              <a:rPr lang="en-US" sz="2000" dirty="0" smtClean="0">
                <a:solidFill>
                  <a:srgbClr val="FF0000"/>
                </a:solidFill>
              </a:rPr>
              <a:t> 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3429000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4571836"/>
            <a:ext cx="792088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5939988"/>
            <a:ext cx="792088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0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_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15" y="0"/>
            <a:ext cx="873177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754" y="980728"/>
            <a:ext cx="3959112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Les articles pas encore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en </a:t>
            </a:r>
            <a:r>
              <a:rPr lang="en-US" sz="2000" dirty="0" err="1" smtClean="0">
                <a:solidFill>
                  <a:srgbClr val="FF0000"/>
                </a:solidFill>
              </a:rPr>
              <a:t>accès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libre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err="1" smtClean="0">
                <a:solidFill>
                  <a:srgbClr val="FF0000"/>
                </a:solidFill>
              </a:rPr>
              <a:t>peuvent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être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deposés</a:t>
            </a:r>
            <a:r>
              <a:rPr lang="en-US" sz="2000" dirty="0" smtClean="0">
                <a:solidFill>
                  <a:srgbClr val="FF0000"/>
                </a:solidFill>
              </a:rPr>
              <a:t> en </a:t>
            </a:r>
            <a:r>
              <a:rPr lang="en-US" sz="2000" dirty="0" err="1" smtClean="0">
                <a:solidFill>
                  <a:srgbClr val="FF0000"/>
                </a:solidFill>
              </a:rPr>
              <a:t>deux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clics</a:t>
            </a:r>
            <a:r>
              <a:rPr lang="en-US" sz="2000" dirty="0" smtClean="0">
                <a:solidFill>
                  <a:srgbClr val="FF0000"/>
                </a:solidFill>
              </a:rPr>
              <a:t> 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2843644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1600" y="3923764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71600" y="5291916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7"/>
          <p:cNvSpPr txBox="1">
            <a:spLocks/>
          </p:cNvSpPr>
          <p:nvPr/>
        </p:nvSpPr>
        <p:spPr>
          <a:xfrm>
            <a:off x="35496" y="579512"/>
            <a:ext cx="8928991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>
                <a:solidFill>
                  <a:srgbClr val="3366FF"/>
                </a:solidFill>
              </a:rPr>
              <a:t>Publier les résultats de la recherche </a:t>
            </a:r>
            <a:r>
              <a:rPr lang="fr-FR" sz="2400" dirty="0"/>
              <a:t>veut dire </a:t>
            </a:r>
            <a:r>
              <a:rPr lang="fr-FR" sz="2400" dirty="0">
                <a:solidFill>
                  <a:srgbClr val="3366FF"/>
                </a:solidFill>
              </a:rPr>
              <a:t>les</a:t>
            </a:r>
            <a:r>
              <a:rPr lang="fr-FR" sz="2400" dirty="0"/>
              <a:t> </a:t>
            </a:r>
            <a:r>
              <a:rPr lang="fr-FR" sz="2400" dirty="0">
                <a:solidFill>
                  <a:srgbClr val="3366FF"/>
                </a:solidFill>
              </a:rPr>
              <a:t>rendre </a:t>
            </a:r>
            <a:r>
              <a:rPr lang="fr-FR" sz="2400" dirty="0" smtClean="0">
                <a:solidFill>
                  <a:srgbClr val="3366FF"/>
                </a:solidFill>
              </a:rPr>
              <a:t>publiques</a:t>
            </a:r>
            <a:endParaRPr lang="fr-FR" sz="2400" dirty="0" smtClean="0">
              <a:solidFill>
                <a:srgbClr val="000000"/>
              </a:solidFill>
            </a:endParaRPr>
          </a:p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>
                <a:solidFill>
                  <a:srgbClr val="3366FF"/>
                </a:solidFill>
              </a:rPr>
              <a:t>a</a:t>
            </a:r>
            <a:r>
              <a:rPr lang="fr-FR" sz="2400" dirty="0" smtClean="0">
                <a:solidFill>
                  <a:srgbClr val="3366FF"/>
                </a:solidFill>
              </a:rPr>
              <a:t>fin qu’ils puissent être reproduits et utilisés </a:t>
            </a:r>
            <a:r>
              <a:rPr lang="fr-FR" sz="2400" dirty="0" smtClean="0"/>
              <a:t>par d’autres.</a:t>
            </a:r>
            <a:endParaRPr lang="fr-FR" sz="2400" dirty="0"/>
          </a:p>
        </p:txBody>
      </p:sp>
      <p:sp>
        <p:nvSpPr>
          <p:cNvPr id="6" name="Espace réservé du contenu 27"/>
          <p:cNvSpPr txBox="1">
            <a:spLocks/>
          </p:cNvSpPr>
          <p:nvPr/>
        </p:nvSpPr>
        <p:spPr>
          <a:xfrm>
            <a:off x="179513" y="3816424"/>
            <a:ext cx="8722967" cy="29249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fr-FR" sz="2800" dirty="0" smtClean="0">
              <a:solidFill>
                <a:srgbClr val="28C191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>
                <a:solidFill>
                  <a:srgbClr val="28C191"/>
                </a:solidFill>
              </a:rPr>
              <a:t>Les pairs </a:t>
            </a:r>
            <a:r>
              <a:rPr lang="fr-FR" sz="9600" dirty="0" smtClean="0"/>
              <a:t>sont des </a:t>
            </a:r>
            <a:r>
              <a:rPr lang="fr-FR" sz="9600" dirty="0" smtClean="0">
                <a:solidFill>
                  <a:srgbClr val="28C191"/>
                </a:solidFill>
              </a:rPr>
              <a:t>chercheurs spécialistes du sujet traité </a:t>
            </a:r>
            <a:r>
              <a:rPr lang="fr-FR" sz="9600" dirty="0" smtClean="0"/>
              <a:t>par la revue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/>
              <a:t>d</a:t>
            </a:r>
            <a:r>
              <a:rPr lang="fr-FR" sz="9600" dirty="0" smtClean="0"/>
              <a:t>ont ils sont </a:t>
            </a:r>
            <a:r>
              <a:rPr lang="fr-FR" sz="9600" dirty="0" smtClean="0">
                <a:solidFill>
                  <a:srgbClr val="28C191"/>
                </a:solidFill>
              </a:rPr>
              <a:t>membres du comité de lecture ou </a:t>
            </a:r>
            <a:r>
              <a:rPr lang="fr-FR" sz="9600" dirty="0" smtClean="0"/>
              <a:t>qui </a:t>
            </a:r>
            <a:r>
              <a:rPr lang="fr-FR" sz="9600" dirty="0" smtClean="0">
                <a:solidFill>
                  <a:srgbClr val="000000"/>
                </a:solidFill>
              </a:rPr>
              <a:t>sont</a:t>
            </a:r>
            <a:r>
              <a:rPr lang="fr-FR" sz="9600" dirty="0" smtClean="0">
                <a:solidFill>
                  <a:srgbClr val="28C191"/>
                </a:solidFill>
              </a:rPr>
              <a:t> rapporteurs</a:t>
            </a:r>
            <a:r>
              <a:rPr lang="fr-FR" sz="9600" dirty="0" smtClean="0"/>
              <a:t>.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/>
              <a:t>Ils </a:t>
            </a:r>
            <a:r>
              <a:rPr lang="fr-FR" sz="9600" dirty="0" smtClean="0">
                <a:solidFill>
                  <a:srgbClr val="1DA66B"/>
                </a:solidFill>
              </a:rPr>
              <a:t>vérifient</a:t>
            </a:r>
            <a:r>
              <a:rPr lang="fr-FR" sz="9600" dirty="0" smtClean="0"/>
              <a:t> </a:t>
            </a:r>
            <a:r>
              <a:rPr lang="fr-FR" sz="9600" dirty="0" smtClean="0">
                <a:solidFill>
                  <a:srgbClr val="28C191"/>
                </a:solidFill>
              </a:rPr>
              <a:t>si les résultats  </a:t>
            </a:r>
            <a:r>
              <a:rPr lang="fr-FR" sz="9600" dirty="0" smtClean="0"/>
              <a:t>présentés</a:t>
            </a:r>
            <a:r>
              <a:rPr lang="fr-FR" sz="9600" dirty="0" smtClean="0">
                <a:solidFill>
                  <a:srgbClr val="28C191"/>
                </a:solidFill>
              </a:rPr>
              <a:t> sont</a:t>
            </a:r>
            <a:r>
              <a:rPr lang="fr-FR" sz="9600" dirty="0" smtClean="0"/>
              <a:t> </a:t>
            </a:r>
            <a:r>
              <a:rPr lang="fr-FR" sz="9600" dirty="0" smtClean="0">
                <a:solidFill>
                  <a:srgbClr val="28C191"/>
                </a:solidFill>
              </a:rPr>
              <a:t>originaux</a:t>
            </a:r>
            <a:r>
              <a:rPr lang="fr-FR" sz="9600" dirty="0" smtClean="0">
                <a:solidFill>
                  <a:srgbClr val="000000"/>
                </a:solidFill>
              </a:rPr>
              <a:t>,</a:t>
            </a:r>
            <a:r>
              <a:rPr lang="fr-FR" sz="9600" dirty="0" smtClean="0">
                <a:solidFill>
                  <a:srgbClr val="28C191"/>
                </a:solidFill>
              </a:rPr>
              <a:t> non erronés</a:t>
            </a:r>
            <a:endParaRPr lang="fr-FR" sz="9600" dirty="0" smtClean="0">
              <a:solidFill>
                <a:srgbClr val="000000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>
                <a:solidFill>
                  <a:srgbClr val="000000"/>
                </a:solidFill>
              </a:rPr>
              <a:t>et </a:t>
            </a:r>
            <a:r>
              <a:rPr lang="fr-FR" sz="9600" dirty="0" smtClean="0">
                <a:solidFill>
                  <a:srgbClr val="28C191"/>
                </a:solidFill>
              </a:rPr>
              <a:t>si les articles </a:t>
            </a:r>
            <a:r>
              <a:rPr lang="fr-FR" sz="9600" dirty="0" smtClean="0"/>
              <a:t>sont compréhensibles et </a:t>
            </a:r>
            <a:r>
              <a:rPr lang="fr-FR" sz="9600" dirty="0" smtClean="0">
                <a:solidFill>
                  <a:srgbClr val="28C191"/>
                </a:solidFill>
              </a:rPr>
              <a:t>méritent d’être publiés</a:t>
            </a:r>
            <a:r>
              <a:rPr lang="fr-FR" sz="9600" dirty="0" smtClean="0">
                <a:solidFill>
                  <a:srgbClr val="000000"/>
                </a:solidFill>
              </a:rPr>
              <a:t>.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/>
              <a:t>Afin de préserver leur objectivité les pairs doivent être</a:t>
            </a:r>
            <a:r>
              <a:rPr lang="fr-FR" sz="9600" dirty="0">
                <a:solidFill>
                  <a:srgbClr val="28C191"/>
                </a:solidFill>
              </a:rPr>
              <a:t> </a:t>
            </a:r>
            <a:endParaRPr lang="fr-FR" sz="9600" dirty="0" smtClean="0">
              <a:solidFill>
                <a:srgbClr val="28C191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fr-FR" sz="9600" dirty="0" smtClean="0">
                <a:solidFill>
                  <a:srgbClr val="28C191"/>
                </a:solidFill>
              </a:rPr>
              <a:t>indépendants de la maison d’édition</a:t>
            </a:r>
            <a:r>
              <a:rPr lang="fr-FR" sz="9600" dirty="0" smtClean="0"/>
              <a:t>.</a:t>
            </a:r>
          </a:p>
          <a:p>
            <a:pPr marL="0" indent="0">
              <a:buFont typeface="Arial"/>
              <a:buNone/>
            </a:pPr>
            <a:endParaRPr lang="fr-FR" sz="2800" dirty="0" smtClean="0"/>
          </a:p>
          <a:p>
            <a:pPr marL="0" indent="0">
              <a:buFont typeface="Arial"/>
              <a:buNone/>
            </a:pPr>
            <a:endParaRPr lang="fr-FR" sz="2800" dirty="0" smtClean="0"/>
          </a:p>
          <a:p>
            <a:pPr marL="0" indent="0">
              <a:buFont typeface="Arial"/>
              <a:buNone/>
            </a:pPr>
            <a:endParaRPr lang="fr-FR" sz="3000" dirty="0" smtClean="0"/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6856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Comment les chercheurs publient-ils ?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9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0" name="Espace réservé du contenu 27"/>
          <p:cNvSpPr txBox="1">
            <a:spLocks/>
          </p:cNvSpPr>
          <p:nvPr/>
        </p:nvSpPr>
        <p:spPr>
          <a:xfrm>
            <a:off x="179513" y="2276872"/>
            <a:ext cx="8722968" cy="13269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FF6600"/>
                </a:solidFill>
              </a:rPr>
              <a:t>La publication dans des </a:t>
            </a:r>
            <a:r>
              <a:rPr lang="fr-FR" sz="2400" dirty="0" smtClean="0">
                <a:solidFill>
                  <a:srgbClr val="FF0000"/>
                </a:solidFill>
              </a:rPr>
              <a:t>revues à comité de lecture</a:t>
            </a:r>
          </a:p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000000"/>
                </a:solidFill>
              </a:rPr>
              <a:t>est la colonne vertébrale qui </a:t>
            </a:r>
            <a:r>
              <a:rPr lang="fr-FR" sz="2400" dirty="0" smtClean="0">
                <a:solidFill>
                  <a:srgbClr val="FF6600"/>
                </a:solidFill>
              </a:rPr>
              <a:t>assure la </a:t>
            </a:r>
            <a:r>
              <a:rPr lang="fr-FR" sz="2400" dirty="0" smtClean="0">
                <a:solidFill>
                  <a:srgbClr val="FF0000"/>
                </a:solidFill>
              </a:rPr>
              <a:t>validation collective </a:t>
            </a:r>
          </a:p>
          <a:p>
            <a:pPr lvl="0" algn="ctr" defTabSz="914400">
              <a:lnSpc>
                <a:spcPct val="90000"/>
              </a:lnSpc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>
                <a:solidFill>
                  <a:srgbClr val="FF0000"/>
                </a:solidFill>
              </a:rPr>
              <a:t>d</a:t>
            </a:r>
            <a:r>
              <a:rPr lang="fr-FR" sz="2400" dirty="0" smtClean="0">
                <a:solidFill>
                  <a:srgbClr val="FF0000"/>
                </a:solidFill>
              </a:rPr>
              <a:t>es articles de recherche grâce à l’évaluation par les pairs.</a:t>
            </a:r>
            <a:endParaRPr lang="fr-FR" sz="2400" dirty="0">
              <a:solidFill>
                <a:srgbClr val="3366FF"/>
              </a:solidFill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7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creen Shot 2016-06-07 at 16.49.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09" y="27384"/>
            <a:ext cx="78599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2200" y="2276872"/>
            <a:ext cx="2236510" cy="40934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US" sz="10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3366FF"/>
                </a:solidFill>
              </a:rPr>
              <a:t>For each article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sz="2000" i="1" dirty="0" err="1" smtClean="0">
                <a:solidFill>
                  <a:srgbClr val="28C191"/>
                </a:solidFill>
              </a:rPr>
              <a:t>Dissem.in</a:t>
            </a:r>
            <a:r>
              <a:rPr lang="en-US" sz="2000" dirty="0" smtClean="0">
                <a:solidFill>
                  <a:srgbClr val="28C191"/>
                </a:solidFill>
              </a:rPr>
              <a:t> checks</a:t>
            </a:r>
          </a:p>
          <a:p>
            <a:pPr algn="ctr"/>
            <a:r>
              <a:rPr lang="en-US" sz="2000" dirty="0">
                <a:solidFill>
                  <a:srgbClr val="28C191"/>
                </a:solidFill>
              </a:rPr>
              <a:t>w</a:t>
            </a:r>
            <a:r>
              <a:rPr lang="en-US" sz="2000" dirty="0" smtClean="0">
                <a:solidFill>
                  <a:srgbClr val="28C191"/>
                </a:solidFill>
              </a:rPr>
              <a:t>hich version</a:t>
            </a:r>
          </a:p>
          <a:p>
            <a:pPr algn="ctr"/>
            <a:r>
              <a:rPr lang="en-US" sz="2000" dirty="0" smtClean="0">
                <a:solidFill>
                  <a:srgbClr val="28C191"/>
                </a:solidFill>
              </a:rPr>
              <a:t> the publisher </a:t>
            </a:r>
          </a:p>
          <a:p>
            <a:pPr algn="ctr"/>
            <a:r>
              <a:rPr lang="en-US" sz="2000" dirty="0">
                <a:solidFill>
                  <a:srgbClr val="28C191"/>
                </a:solidFill>
              </a:rPr>
              <a:t>a</a:t>
            </a:r>
            <a:r>
              <a:rPr lang="en-US" sz="2000" dirty="0" smtClean="0">
                <a:solidFill>
                  <a:srgbClr val="28C191"/>
                </a:solidFill>
              </a:rPr>
              <a:t>llows to deposit</a:t>
            </a:r>
          </a:p>
          <a:p>
            <a:pPr algn="ctr"/>
            <a:r>
              <a:rPr lang="en-US" sz="2000" dirty="0" smtClean="0">
                <a:solidFill>
                  <a:srgbClr val="28C191"/>
                </a:solidFill>
              </a:rPr>
              <a:t>in open access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/>
              <a:t>and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provides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a</a:t>
            </a:r>
            <a:r>
              <a:rPr lang="en-US" sz="2000" dirty="0" smtClean="0">
                <a:solidFill>
                  <a:srgbClr val="FF0000"/>
                </a:solidFill>
              </a:rPr>
              <a:t> very simple way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to deposit it in an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open repository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en-US" sz="2000" i="1" dirty="0" smtClean="0">
                <a:solidFill>
                  <a:srgbClr val="000000"/>
                </a:solidFill>
              </a:rPr>
              <a:t>e.g</a:t>
            </a:r>
            <a:r>
              <a:rPr lang="en-US" sz="2000" dirty="0" smtClean="0">
                <a:solidFill>
                  <a:srgbClr val="000000"/>
                </a:solidFill>
              </a:rPr>
              <a:t>., </a:t>
            </a:r>
            <a:r>
              <a:rPr lang="en-US" sz="2000" dirty="0" err="1" smtClean="0">
                <a:solidFill>
                  <a:srgbClr val="000000"/>
                </a:solidFill>
              </a:rPr>
              <a:t>Zenodo</a:t>
            </a:r>
            <a:r>
              <a:rPr lang="en-US" sz="2000" dirty="0" smtClean="0">
                <a:solidFill>
                  <a:srgbClr val="000000"/>
                </a:solidFill>
              </a:rPr>
              <a:t>, HAL).</a:t>
            </a:r>
          </a:p>
          <a:p>
            <a:pPr algn="ctr"/>
            <a:endParaRPr lang="en-US" sz="1000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0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-1524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i="1" dirty="0" err="1">
                <a:solidFill>
                  <a:srgbClr val="FF0000"/>
                </a:solidFill>
                <a:latin typeface="Arial"/>
              </a:rPr>
              <a:t>d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issem.in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met les articles en accès libre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4" name="Image 3" descr="U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16" y="1836095"/>
            <a:ext cx="7050360" cy="5337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028" y="1052736"/>
            <a:ext cx="8689398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28C191"/>
                </a:solidFill>
              </a:rPr>
              <a:t>Seul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l’auteur</a:t>
            </a:r>
            <a:r>
              <a:rPr lang="en-US" sz="2400" dirty="0" smtClean="0">
                <a:solidFill>
                  <a:srgbClr val="28C191"/>
                </a:solidFill>
              </a:rPr>
              <a:t> de </a:t>
            </a:r>
            <a:r>
              <a:rPr lang="en-US" sz="2400" dirty="0" err="1" smtClean="0">
                <a:solidFill>
                  <a:srgbClr val="28C191"/>
                </a:solidFill>
              </a:rPr>
              <a:t>l’article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est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autorisé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à</a:t>
            </a:r>
            <a:r>
              <a:rPr lang="en-US" sz="2400" dirty="0" smtClean="0">
                <a:solidFill>
                  <a:srgbClr val="28C191"/>
                </a:solidFill>
              </a:rPr>
              <a:t> le faire et </a:t>
            </a:r>
            <a:r>
              <a:rPr lang="en-US" sz="2400" dirty="0" err="1" smtClean="0">
                <a:solidFill>
                  <a:srgbClr val="28C191"/>
                </a:solidFill>
              </a:rPr>
              <a:t>doit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s’enregistrer</a:t>
            </a:r>
            <a:r>
              <a:rPr lang="en-US" sz="2400" dirty="0" smtClean="0">
                <a:solidFill>
                  <a:srgbClr val="28C191"/>
                </a:solidFill>
              </a:rPr>
              <a:t>.</a:t>
            </a:r>
          </a:p>
          <a:p>
            <a:pPr algn="ctr"/>
            <a:r>
              <a:rPr lang="en-US" sz="2400" dirty="0" smtClean="0">
                <a:solidFill>
                  <a:srgbClr val="28C191"/>
                </a:solidFill>
              </a:rPr>
              <a:t>Il </a:t>
            </a:r>
            <a:r>
              <a:rPr lang="en-US" sz="2400" dirty="0" err="1" smtClean="0">
                <a:solidFill>
                  <a:srgbClr val="28C191"/>
                </a:solidFill>
              </a:rPr>
              <a:t>lui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est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conseillé</a:t>
            </a:r>
            <a:r>
              <a:rPr lang="en-US" sz="2400" dirty="0" smtClean="0">
                <a:solidFill>
                  <a:srgbClr val="28C191"/>
                </a:solidFill>
              </a:rPr>
              <a:t> </a:t>
            </a:r>
            <a:r>
              <a:rPr lang="en-US" sz="2400" dirty="0" err="1" smtClean="0">
                <a:solidFill>
                  <a:srgbClr val="28C191"/>
                </a:solidFill>
              </a:rPr>
              <a:t>d’utiliser</a:t>
            </a:r>
            <a:r>
              <a:rPr lang="en-US" sz="2400" dirty="0" smtClean="0">
                <a:solidFill>
                  <a:srgbClr val="28C191"/>
                </a:solidFill>
              </a:rPr>
              <a:t> ORCID pour </a:t>
            </a:r>
            <a:r>
              <a:rPr lang="en-US" sz="2400" dirty="0" err="1" smtClean="0">
                <a:solidFill>
                  <a:srgbClr val="28C191"/>
                </a:solidFill>
              </a:rPr>
              <a:t>éviter</a:t>
            </a:r>
            <a:r>
              <a:rPr lang="en-US" sz="2400" dirty="0" smtClean="0">
                <a:solidFill>
                  <a:srgbClr val="28C191"/>
                </a:solidFill>
              </a:rPr>
              <a:t> les </a:t>
            </a:r>
            <a:r>
              <a:rPr lang="en-US" sz="2400" dirty="0" err="1" smtClean="0">
                <a:solidFill>
                  <a:srgbClr val="28C191"/>
                </a:solidFill>
              </a:rPr>
              <a:t>conflits</a:t>
            </a:r>
            <a:r>
              <a:rPr lang="en-US" sz="2400" dirty="0" smtClean="0">
                <a:solidFill>
                  <a:srgbClr val="28C191"/>
                </a:solidFill>
              </a:rPr>
              <a:t> de </a:t>
            </a:r>
            <a:r>
              <a:rPr lang="en-US" sz="2400" dirty="0" err="1" smtClean="0">
                <a:solidFill>
                  <a:srgbClr val="28C191"/>
                </a:solidFill>
              </a:rPr>
              <a:t>noms</a:t>
            </a:r>
            <a:r>
              <a:rPr lang="en-US" sz="2400" dirty="0" smtClean="0">
                <a:solidFill>
                  <a:srgbClr val="28C191"/>
                </a:solidFill>
              </a:rPr>
              <a:t>.</a:t>
            </a: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69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" y="0"/>
            <a:ext cx="827532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728524" y="3212976"/>
            <a:ext cx="1703336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ln>
                  <a:solidFill>
                    <a:srgbClr val="FF0000"/>
                  </a:solidFill>
                </a:ln>
              </a:rPr>
              <a:t>Un premier clic </a:t>
            </a:r>
          </a:p>
          <a:p>
            <a:r>
              <a:rPr lang="fr-FR" dirty="0">
                <a:ln>
                  <a:solidFill>
                    <a:srgbClr val="FF0000"/>
                  </a:solidFill>
                </a:ln>
              </a:rPr>
              <a:t>p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our choisir la</a:t>
            </a:r>
            <a:r>
              <a:rPr lang="fr-FR" dirty="0">
                <a:ln>
                  <a:solidFill>
                    <a:srgbClr val="FF0000"/>
                  </a:solidFill>
                </a:ln>
              </a:rPr>
              <a:t> </a:t>
            </a:r>
            <a:endParaRPr lang="fr-FR" dirty="0" smtClean="0">
              <a:ln>
                <a:solidFill>
                  <a:srgbClr val="FF0000"/>
                </a:solidFill>
              </a:ln>
            </a:endParaRPr>
          </a:p>
          <a:p>
            <a:r>
              <a:rPr lang="fr-FR" dirty="0">
                <a:ln>
                  <a:solidFill>
                    <a:srgbClr val="FF0000"/>
                  </a:solidFill>
                </a:ln>
              </a:rPr>
              <a:t>v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ersion à libérer</a:t>
            </a: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5890324" y="3733799"/>
            <a:ext cx="838200" cy="40250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Picture 4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2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creen Shot 2016-06-07 at 16.49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20" y="95250"/>
            <a:ext cx="9017000" cy="66675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724916" y="3284984"/>
            <a:ext cx="2023548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n>
                  <a:solidFill>
                    <a:srgbClr val="FF0000"/>
                  </a:solidFill>
                </a:ln>
              </a:rPr>
              <a:t>Un second clic pour</a:t>
            </a:r>
          </a:p>
          <a:p>
            <a:pPr algn="ctr"/>
            <a:r>
              <a:rPr lang="fr-FR" dirty="0" smtClean="0">
                <a:ln>
                  <a:solidFill>
                    <a:srgbClr val="FF0000"/>
                  </a:solidFill>
                </a:ln>
              </a:rPr>
              <a:t>la déposer dans</a:t>
            </a:r>
          </a:p>
          <a:p>
            <a:pPr algn="ctr"/>
            <a:r>
              <a:rPr lang="fr-FR" dirty="0">
                <a:ln>
                  <a:solidFill>
                    <a:srgbClr val="FF0000"/>
                  </a:solidFill>
                </a:ln>
              </a:rPr>
              <a:t>l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’archive ouverte</a:t>
            </a:r>
          </a:p>
          <a:p>
            <a:pPr algn="ctr"/>
            <a:r>
              <a:rPr lang="fr-FR" dirty="0" smtClean="0">
                <a:ln>
                  <a:solidFill>
                    <a:srgbClr val="FF0000"/>
                  </a:solidFill>
                </a:ln>
              </a:rPr>
              <a:t> </a:t>
            </a:r>
            <a:r>
              <a:rPr lang="fr-FR" i="1" dirty="0" err="1" smtClean="0">
                <a:ln>
                  <a:solidFill>
                    <a:srgbClr val="FF0000"/>
                  </a:solidFill>
                </a:ln>
              </a:rPr>
              <a:t>Zenodo</a:t>
            </a:r>
            <a:r>
              <a:rPr lang="fr-FR" i="1" dirty="0" smtClean="0">
                <a:ln>
                  <a:solidFill>
                    <a:srgbClr val="FF0000"/>
                  </a:solidFill>
                </a:ln>
              </a:rPr>
              <a:t> 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qui est</a:t>
            </a:r>
          </a:p>
          <a:p>
            <a:pPr algn="ctr"/>
            <a:r>
              <a:rPr lang="fr-FR" dirty="0">
                <a:ln>
                  <a:solidFill>
                    <a:srgbClr val="FF0000"/>
                  </a:solidFill>
                </a:ln>
              </a:rPr>
              <a:t>a</a:t>
            </a:r>
            <a:r>
              <a:rPr lang="fr-FR" dirty="0" smtClean="0">
                <a:ln>
                  <a:solidFill>
                    <a:srgbClr val="FF0000"/>
                  </a:solidFill>
                </a:ln>
              </a:rPr>
              <a:t>u CERN</a:t>
            </a:r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 flipH="1">
            <a:off x="3851920" y="4077072"/>
            <a:ext cx="2872996" cy="122413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Picture 5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00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reen Shot 2016-06-07 at 16.51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32" y="0"/>
            <a:ext cx="70779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4541" y="3136900"/>
            <a:ext cx="2769947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Maintenant</a:t>
            </a:r>
            <a:r>
              <a:rPr lang="en-US" b="1" dirty="0" smtClean="0">
                <a:solidFill>
                  <a:srgbClr val="FF0000"/>
                </a:solidFill>
              </a:rPr>
              <a:t> tout le monde </a:t>
            </a:r>
            <a:r>
              <a:rPr lang="en-US" b="1" dirty="0" err="1" smtClean="0">
                <a:solidFill>
                  <a:srgbClr val="FF0000"/>
                </a:solidFill>
              </a:rPr>
              <a:t>peut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télécharger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gratuitement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cet</a:t>
            </a:r>
            <a:r>
              <a:rPr lang="en-US" b="1" dirty="0" smtClean="0">
                <a:solidFill>
                  <a:srgbClr val="FF0000"/>
                </a:solidFill>
              </a:rPr>
              <a:t> article </a:t>
            </a:r>
          </a:p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partir</a:t>
            </a:r>
            <a:r>
              <a:rPr lang="en-US" b="1" dirty="0" smtClean="0">
                <a:solidFill>
                  <a:srgbClr val="FF0000"/>
                </a:solidFill>
              </a:rPr>
              <a:t> de la </a:t>
            </a:r>
            <a:r>
              <a:rPr lang="en-US" b="1" dirty="0" err="1" smtClean="0">
                <a:solidFill>
                  <a:srgbClr val="FF0000"/>
                </a:solidFill>
              </a:rPr>
              <a:t>plateforme</a:t>
            </a:r>
            <a:r>
              <a:rPr lang="en-US" b="1" dirty="0" smtClean="0">
                <a:solidFill>
                  <a:srgbClr val="FF0000"/>
                </a:solidFill>
              </a:rPr>
              <a:t>     </a:t>
            </a:r>
            <a:r>
              <a:rPr lang="en-US" b="1" i="1" dirty="0" err="1" smtClean="0">
                <a:solidFill>
                  <a:srgbClr val="FF0000"/>
                </a:solidFill>
              </a:rPr>
              <a:t>Zenodo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b="1" dirty="0" smtClean="0">
                <a:solidFill>
                  <a:srgbClr val="FF0000"/>
                </a:solidFill>
              </a:rPr>
              <a:t>u CERN, qui fait </a:t>
            </a:r>
            <a:r>
              <a:rPr lang="en-US" b="1" dirty="0" err="1" smtClean="0">
                <a:solidFill>
                  <a:srgbClr val="FF0000"/>
                </a:solidFill>
              </a:rPr>
              <a:t>partie</a:t>
            </a:r>
            <a:r>
              <a:rPr lang="en-US" b="1" dirty="0" smtClean="0">
                <a:solidFill>
                  <a:srgbClr val="FF0000"/>
                </a:solidFill>
              </a:rPr>
              <a:t> du </a:t>
            </a:r>
            <a:r>
              <a:rPr lang="en-US" b="1" dirty="0" err="1" smtClean="0">
                <a:solidFill>
                  <a:srgbClr val="FF0000"/>
                </a:solidFill>
              </a:rPr>
              <a:t>réseau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i="1" dirty="0" err="1" smtClean="0">
                <a:solidFill>
                  <a:srgbClr val="FF0000"/>
                </a:solidFill>
              </a:rPr>
              <a:t>OpenAIRE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financé</a:t>
            </a:r>
            <a:r>
              <a:rPr lang="en-US" b="1" dirty="0" smtClean="0">
                <a:solidFill>
                  <a:srgbClr val="FF0000"/>
                </a:solidFill>
              </a:rPr>
              <a:t> par la Commission </a:t>
            </a:r>
            <a:r>
              <a:rPr lang="en-US" b="1" dirty="0" err="1" smtClean="0">
                <a:solidFill>
                  <a:srgbClr val="FF0000"/>
                </a:solidFill>
              </a:rPr>
              <a:t>Européenne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9752" y="1628800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6" name="Picture 5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7" name="Line 11"/>
          <p:cNvSpPr>
            <a:spLocks noChangeShapeType="1"/>
          </p:cNvSpPr>
          <p:nvPr/>
        </p:nvSpPr>
        <p:spPr bwMode="auto">
          <a:xfrm flipH="1" flipV="1">
            <a:off x="3203848" y="1844824"/>
            <a:ext cx="2990693" cy="223224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551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-90264"/>
            <a:ext cx="89561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 code source de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Dissemin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est sur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GitHub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8" name="Image 7" descr="Screen Shot 2016-06-07 at 16.53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1078041"/>
            <a:ext cx="9144000" cy="6023367"/>
          </a:xfrm>
          <a:prstGeom prst="rect">
            <a:avLst/>
          </a:prstGeom>
        </p:spPr>
      </p:pic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9" name="ZoneTexte 3"/>
          <p:cNvSpPr txBox="1"/>
          <p:nvPr/>
        </p:nvSpPr>
        <p:spPr>
          <a:xfrm>
            <a:off x="5580112" y="5445224"/>
            <a:ext cx="1941557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Le téléchargement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du code source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est gratuit</a:t>
            </a:r>
          </a:p>
        </p:txBody>
      </p:sp>
    </p:spTree>
    <p:extLst>
      <p:ext uri="{BB962C8B-B14F-4D97-AF65-F5344CB8AC3E}">
        <p14:creationId xmlns:p14="http://schemas.microsoft.com/office/powerpoint/2010/main" val="330867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4" name="Espace réservé du contenu 3" descr="Screen Shot 2016-06-07 at 16.54.3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112" y="980728"/>
            <a:ext cx="6948264" cy="4620175"/>
          </a:xfrm>
        </p:spPr>
      </p:pic>
      <p:sp>
        <p:nvSpPr>
          <p:cNvPr id="7" name="ZoneTexte 6"/>
          <p:cNvSpPr txBox="1"/>
          <p:nvPr/>
        </p:nvSpPr>
        <p:spPr>
          <a:xfrm>
            <a:off x="2778217" y="5589240"/>
            <a:ext cx="9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Antonin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080713" y="5661248"/>
            <a:ext cx="639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Ryan</a:t>
            </a:r>
            <a:endParaRPr lang="fr-FR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59432" y="-152400"/>
            <a:ext cx="91679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Développement de </a:t>
            </a:r>
            <a:r>
              <a:rPr lang="fr-FR" sz="3300" b="1" i="1" dirty="0" err="1" smtClean="0">
                <a:solidFill>
                  <a:srgbClr val="FF0000"/>
                </a:solidFill>
                <a:latin typeface="Arial"/>
              </a:rPr>
              <a:t>dissem.in</a:t>
            </a:r>
            <a:endParaRPr lang="fr-FR" sz="3300" b="1" i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2" name="ZoneTexte 3"/>
          <p:cNvSpPr txBox="1"/>
          <p:nvPr/>
        </p:nvSpPr>
        <p:spPr>
          <a:xfrm>
            <a:off x="1043608" y="5991671"/>
            <a:ext cx="733190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Vous pouvez participer à son développement en </a:t>
            </a:r>
            <a:r>
              <a:rPr lang="fr-FR" sz="2400" i="1" dirty="0">
                <a:solidFill>
                  <a:srgbClr val="FF0000"/>
                </a:solidFill>
              </a:rPr>
              <a:t>Python</a:t>
            </a:r>
            <a:r>
              <a:rPr lang="fr-FR" sz="2400" dirty="0">
                <a:solidFill>
                  <a:srgbClr val="FF0000"/>
                </a:solidFill>
              </a:rPr>
              <a:t> !</a:t>
            </a:r>
          </a:p>
        </p:txBody>
      </p:sp>
      <p:sp>
        <p:nvSpPr>
          <p:cNvPr id="13" name="ZoneTexte 3"/>
          <p:cNvSpPr txBox="1"/>
          <p:nvPr/>
        </p:nvSpPr>
        <p:spPr>
          <a:xfrm>
            <a:off x="3574233" y="2780928"/>
            <a:ext cx="517423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3366FF"/>
                </a:solidFill>
              </a:rPr>
              <a:t>Date de création par Antonin </a:t>
            </a:r>
            <a:r>
              <a:rPr lang="fr-FR" sz="2400" dirty="0" err="1" smtClean="0">
                <a:solidFill>
                  <a:srgbClr val="3366FF"/>
                </a:solidFill>
              </a:rPr>
              <a:t>Delpeuch</a:t>
            </a:r>
            <a:endParaRPr lang="fr-FR" sz="2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545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06922"/>
            <a:ext cx="9144000" cy="413877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81200" y="6444044"/>
            <a:ext cx="5638681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http://dissem.in/institution/1/</a:t>
            </a:r>
          </a:p>
          <a:p>
            <a:pPr algn="ctr"/>
            <a:endParaRPr lang="fr-FR" i="1" dirty="0" smtClean="0">
              <a:latin typeface="Time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252536" y="-152400"/>
            <a:ext cx="96719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Pour connaître les articles d’une institution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ZoneTexte 7"/>
          <p:cNvSpPr txBox="1"/>
          <p:nvPr/>
        </p:nvSpPr>
        <p:spPr>
          <a:xfrm>
            <a:off x="-67551" y="1124744"/>
            <a:ext cx="919656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28C191"/>
                </a:solidFill>
              </a:rPr>
              <a:t>d</a:t>
            </a:r>
            <a:r>
              <a:rPr lang="fr-FR" sz="2300" i="1" dirty="0" err="1" smtClean="0">
                <a:solidFill>
                  <a:srgbClr val="28C191"/>
                </a:solidFill>
              </a:rPr>
              <a:t>issem.in</a:t>
            </a:r>
            <a:r>
              <a:rPr lang="fr-FR" sz="2300" dirty="0" smtClean="0">
                <a:solidFill>
                  <a:srgbClr val="28C191"/>
                </a:solidFill>
              </a:rPr>
              <a:t> permet de retrouver l’ensemble des articles de recherche publiés</a:t>
            </a:r>
          </a:p>
          <a:p>
            <a:pPr algn="ctr"/>
            <a:r>
              <a:rPr lang="fr-FR" sz="2300" dirty="0" smtClean="0">
                <a:solidFill>
                  <a:srgbClr val="28C191"/>
                </a:solidFill>
              </a:rPr>
              <a:t>par une institution, ceci à partir de la liste des chercheurs qui y travaillent.</a:t>
            </a:r>
          </a:p>
          <a:p>
            <a:pPr algn="ctr"/>
            <a:r>
              <a:rPr lang="fr-FR" sz="2300" dirty="0" smtClean="0">
                <a:solidFill>
                  <a:srgbClr val="3366FF"/>
                </a:solidFill>
              </a:rPr>
              <a:t>Voici, à titre d’exemple, le cas de l’Ecole Normale Supérieure (ENS) Paris</a:t>
            </a:r>
            <a:r>
              <a:rPr lang="fr-FR" sz="2300" dirty="0">
                <a:solidFill>
                  <a:srgbClr val="3366FF"/>
                </a:solidFill>
              </a:rPr>
              <a:t> </a:t>
            </a:r>
            <a:r>
              <a:rPr lang="fr-FR" sz="2300" dirty="0" smtClean="0">
                <a:solidFill>
                  <a:srgbClr val="3366FF"/>
                </a:solidFill>
              </a:rPr>
              <a:t>:</a:t>
            </a:r>
          </a:p>
        </p:txBody>
      </p:sp>
      <p:pic>
        <p:nvPicPr>
          <p:cNvPr id="9" name="Picture 8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creen Shot 2016-06-07 at 17.28.08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2289"/>
            <a:ext cx="7543800" cy="6853095"/>
          </a:xfrm>
        </p:spPr>
      </p:pic>
      <p:sp>
        <p:nvSpPr>
          <p:cNvPr id="5" name="ZoneTexte 4"/>
          <p:cNvSpPr txBox="1"/>
          <p:nvPr/>
        </p:nvSpPr>
        <p:spPr>
          <a:xfrm>
            <a:off x="5562600" y="3212976"/>
            <a:ext cx="3276481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http://dissem.in/institution/1/</a:t>
            </a:r>
          </a:p>
          <a:p>
            <a:pPr algn="ctr"/>
            <a:endParaRPr lang="fr-FR" i="1" dirty="0" smtClean="0">
              <a:latin typeface="Times"/>
            </a:endParaRPr>
          </a:p>
        </p:txBody>
      </p:sp>
      <p:pic>
        <p:nvPicPr>
          <p:cNvPr id="6" name="Picture 5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6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81000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La connaissance est un bien commun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ZoneTexte 7"/>
          <p:cNvSpPr txBox="1"/>
          <p:nvPr/>
        </p:nvSpPr>
        <p:spPr>
          <a:xfrm>
            <a:off x="2483768" y="3573016"/>
            <a:ext cx="4378896" cy="92333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Charlotte Hess and </a:t>
            </a:r>
            <a:r>
              <a:rPr lang="fr-FR" i="1" dirty="0" err="1" smtClean="0">
                <a:latin typeface="Times"/>
              </a:rPr>
              <a:t>Elinor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Ostrom</a:t>
            </a:r>
            <a:r>
              <a:rPr lang="fr-FR" i="1" dirty="0" smtClean="0">
                <a:latin typeface="Times"/>
              </a:rPr>
              <a:t>, </a:t>
            </a:r>
          </a:p>
          <a:p>
            <a:pPr algn="ctr"/>
            <a:r>
              <a:rPr lang="fr-FR" i="1" dirty="0" err="1" smtClean="0">
                <a:latin typeface="Times"/>
              </a:rPr>
              <a:t>Understanding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knowledge</a:t>
            </a:r>
            <a:r>
              <a:rPr lang="fr-FR" i="1" dirty="0" smtClean="0">
                <a:latin typeface="Times"/>
              </a:rPr>
              <a:t> as a Commons, </a:t>
            </a:r>
          </a:p>
          <a:p>
            <a:pPr algn="ctr"/>
            <a:r>
              <a:rPr lang="fr-FR" i="1" dirty="0" smtClean="0">
                <a:latin typeface="Times"/>
              </a:rPr>
              <a:t>MIT </a:t>
            </a:r>
            <a:r>
              <a:rPr lang="fr-FR" i="1" dirty="0" err="1" smtClean="0">
                <a:latin typeface="Times"/>
              </a:rPr>
              <a:t>Press</a:t>
            </a:r>
            <a:r>
              <a:rPr lang="fr-FR" i="1" dirty="0" smtClean="0">
                <a:latin typeface="Times"/>
              </a:rPr>
              <a:t>, 2006</a:t>
            </a:r>
          </a:p>
        </p:txBody>
      </p:sp>
      <p:sp>
        <p:nvSpPr>
          <p:cNvPr id="10" name="ZoneTexte 8"/>
          <p:cNvSpPr txBox="1">
            <a:spLocks noChangeArrowheads="1"/>
          </p:cNvSpPr>
          <p:nvPr/>
        </p:nvSpPr>
        <p:spPr bwMode="auto">
          <a:xfrm>
            <a:off x="179512" y="857612"/>
            <a:ext cx="8928992" cy="244682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1000" b="0" dirty="0" smtClean="0">
              <a:latin typeface="Calibri"/>
            </a:endParaRPr>
          </a:p>
          <a:p>
            <a:pPr algn="ctr"/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Les idées ne sont pas de même nature qu’un bien matériel</a:t>
            </a:r>
            <a:r>
              <a:rPr lang="fr-FR" sz="2300" b="0" dirty="0" smtClean="0">
                <a:solidFill>
                  <a:srgbClr val="3366FF"/>
                </a:solidFill>
                <a:latin typeface="Calibri"/>
              </a:rPr>
              <a:t> </a:t>
            </a:r>
            <a:r>
              <a:rPr lang="fr-FR" sz="2300" b="0" dirty="0" smtClean="0">
                <a:latin typeface="Calibri"/>
              </a:rPr>
              <a:t>car,</a:t>
            </a:r>
            <a:endParaRPr lang="fr-FR" sz="2400" dirty="0" smtClean="0"/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quand vous donnez une idée </a:t>
            </a:r>
            <a:r>
              <a:rPr lang="fr-FR" sz="2400" dirty="0" smtClean="0">
                <a:solidFill>
                  <a:srgbClr val="000000"/>
                </a:solidFill>
              </a:rPr>
              <a:t>à quelqu’un </a:t>
            </a:r>
            <a:r>
              <a:rPr lang="fr-FR" sz="2400" dirty="0" smtClean="0">
                <a:solidFill>
                  <a:srgbClr val="FF0000"/>
                </a:solidFill>
              </a:rPr>
              <a:t>vous ne la perdez pas</a:t>
            </a:r>
            <a:r>
              <a:rPr lang="fr-FR" sz="2400" dirty="0"/>
              <a:t>.</a:t>
            </a:r>
            <a:r>
              <a:rPr lang="fr-FR" sz="2400" dirty="0" smtClean="0"/>
              <a:t> </a:t>
            </a:r>
          </a:p>
          <a:p>
            <a:pPr algn="ctr"/>
            <a:r>
              <a:rPr lang="fr-FR" sz="2400" dirty="0" smtClean="0"/>
              <a:t>Cela n’a donc </a:t>
            </a:r>
            <a:r>
              <a:rPr lang="fr-FR" sz="2400" dirty="0" smtClean="0">
                <a:solidFill>
                  <a:srgbClr val="3366FF"/>
                </a:solidFill>
              </a:rPr>
              <a:t>pas de sens de vouloir commercialiser la connaissance</a:t>
            </a:r>
            <a:r>
              <a:rPr lang="fr-FR" sz="2400" dirty="0" smtClean="0">
                <a:solidFill>
                  <a:srgbClr val="000000"/>
                </a:solidFill>
              </a:rPr>
              <a:t>, voire </a:t>
            </a:r>
            <a:r>
              <a:rPr lang="fr-FR" sz="2400" dirty="0" smtClean="0">
                <a:solidFill>
                  <a:srgbClr val="3366FF"/>
                </a:solidFill>
              </a:rPr>
              <a:t>spéculer</a:t>
            </a:r>
            <a:r>
              <a:rPr lang="fr-FR" sz="2400" dirty="0" smtClean="0">
                <a:solidFill>
                  <a:srgbClr val="000000"/>
                </a:solidFill>
              </a:rPr>
              <a:t> sur elle, car cela </a:t>
            </a:r>
            <a:r>
              <a:rPr lang="fr-FR" sz="2400" dirty="0" smtClean="0">
                <a:solidFill>
                  <a:srgbClr val="3366FF"/>
                </a:solidFill>
              </a:rPr>
              <a:t>entrave son développement</a:t>
            </a:r>
            <a:r>
              <a:rPr lang="fr-FR" sz="2400" dirty="0" smtClean="0">
                <a:solidFill>
                  <a:srgbClr val="000000"/>
                </a:solidFill>
              </a:rPr>
              <a:t>. 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Une idée ne se développe que si elle est partagée, discutée, vérifiée</a:t>
            </a:r>
            <a:r>
              <a:rPr lang="fr-FR" sz="2400" dirty="0" smtClean="0">
                <a:solidFill>
                  <a:srgbClr val="000000"/>
                </a:solidFill>
              </a:rPr>
              <a:t>.</a:t>
            </a:r>
            <a:endParaRPr lang="fr-FR" sz="2400" dirty="0"/>
          </a:p>
          <a:p>
            <a:pPr algn="ctr"/>
            <a:r>
              <a:rPr lang="fr-FR" sz="2400" dirty="0" smtClean="0">
                <a:solidFill>
                  <a:srgbClr val="28C191"/>
                </a:solidFill>
              </a:rPr>
              <a:t>Les articles de recherche sont de biens communs à protéger</a:t>
            </a:r>
            <a:r>
              <a:rPr lang="fr-FR" sz="2400" dirty="0" smtClean="0"/>
              <a:t>.</a:t>
            </a:r>
          </a:p>
        </p:txBody>
      </p: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76702" y="4725144"/>
            <a:ext cx="9031802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Elinor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err="1" smtClean="0">
                <a:solidFill>
                  <a:srgbClr val="FF0000"/>
                </a:solidFill>
                <a:latin typeface="Calibri"/>
              </a:rPr>
              <a:t>Orstrom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FR" sz="2300" dirty="0" smtClean="0">
                <a:latin typeface="Calibri"/>
              </a:rPr>
              <a:t>a eu le Prix Nobel de sciences économiques en 2009</a:t>
            </a:r>
            <a:r>
              <a:rPr lang="fr-FR" sz="2300" dirty="0">
                <a:latin typeface="Calibri"/>
              </a:rPr>
              <a:t> </a:t>
            </a:r>
            <a:r>
              <a:rPr lang="fr-FR" sz="2300" dirty="0" smtClean="0">
                <a:latin typeface="Calibri"/>
              </a:rPr>
              <a:t>pour :</a:t>
            </a:r>
          </a:p>
          <a:p>
            <a:pPr algn="ctr"/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‘</a:t>
            </a:r>
            <a:r>
              <a:rPr lang="fr-FR" sz="2300" i="1" dirty="0" err="1" smtClean="0">
                <a:solidFill>
                  <a:srgbClr val="28C191"/>
                </a:solidFill>
                <a:latin typeface="Calibri"/>
              </a:rPr>
              <a:t>her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300" i="1" dirty="0" err="1" smtClean="0">
                <a:solidFill>
                  <a:srgbClr val="28C191"/>
                </a:solidFill>
                <a:latin typeface="Calibri"/>
              </a:rPr>
              <a:t>analysis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of </a:t>
            </a:r>
            <a:r>
              <a:rPr lang="fr-FR" sz="2300" i="1" dirty="0" err="1" smtClean="0">
                <a:solidFill>
                  <a:srgbClr val="28C191"/>
                </a:solidFill>
                <a:latin typeface="Calibri"/>
              </a:rPr>
              <a:t>economic</a:t>
            </a:r>
            <a:r>
              <a:rPr lang="fr-FR" sz="2300" i="1" dirty="0" smtClean="0">
                <a:solidFill>
                  <a:srgbClr val="28C191"/>
                </a:solidFill>
                <a:latin typeface="Calibri"/>
              </a:rPr>
              <a:t> gouvernance,</a:t>
            </a:r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 especially the commons</a:t>
            </a:r>
          </a:p>
          <a:p>
            <a:pPr algn="ctr"/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showing how common resources </a:t>
            </a:r>
            <a:r>
              <a:rPr lang="en-US" sz="2300" i="1" dirty="0" smtClean="0">
                <a:solidFill>
                  <a:srgbClr val="28C191"/>
                </a:solidFill>
                <a:latin typeface="Calibri"/>
              </a:rPr>
              <a:t>c</a:t>
            </a:r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an be managed successfully  </a:t>
            </a:r>
          </a:p>
          <a:p>
            <a:pPr algn="ctr"/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by the people who use them </a:t>
            </a:r>
            <a:r>
              <a:rPr lang="en-US" sz="2300" i="1" dirty="0" smtClean="0">
                <a:solidFill>
                  <a:srgbClr val="28C191"/>
                </a:solidFill>
                <a:latin typeface="Calibri"/>
              </a:rPr>
              <a:t>r</a:t>
            </a:r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ather than </a:t>
            </a:r>
          </a:p>
          <a:p>
            <a:pPr algn="ctr"/>
            <a:r>
              <a:rPr lang="is-IS" sz="2300" i="1" dirty="0" smtClean="0">
                <a:solidFill>
                  <a:srgbClr val="28C191"/>
                </a:solidFill>
                <a:latin typeface="Calibri"/>
              </a:rPr>
              <a:t>by governments or private companies’</a:t>
            </a:r>
            <a:r>
              <a:rPr lang="is-IS" sz="2300" dirty="0" smtClean="0">
                <a:latin typeface="Calibri"/>
              </a:rPr>
              <a:t>.</a:t>
            </a:r>
            <a:endParaRPr lang="fr-FR" sz="2300" dirty="0" smtClean="0">
              <a:latin typeface="Calibri"/>
            </a:endParaRPr>
          </a:p>
          <a:p>
            <a:pPr algn="ctr"/>
            <a:endParaRPr lang="fr-FR" sz="2300" dirty="0" smtClean="0">
              <a:solidFill>
                <a:srgbClr val="28C191"/>
              </a:solidFill>
              <a:latin typeface="Calibri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08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36512" y="-9026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Les premières revues de recherche</a:t>
            </a:r>
          </a:p>
        </p:txBody>
      </p:sp>
      <p:pic>
        <p:nvPicPr>
          <p:cNvPr id="10" name="Image 9" descr="Journal-des-savants_image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00143"/>
            <a:ext cx="3240360" cy="503289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00143"/>
            <a:ext cx="3528392" cy="5065161"/>
          </a:xfrm>
          <a:prstGeom prst="rect">
            <a:avLst/>
          </a:prstGeom>
        </p:spPr>
      </p:pic>
      <p:sp>
        <p:nvSpPr>
          <p:cNvPr id="8" name="ZoneTexte 8"/>
          <p:cNvSpPr txBox="1"/>
          <p:nvPr/>
        </p:nvSpPr>
        <p:spPr>
          <a:xfrm>
            <a:off x="1043608" y="6237312"/>
            <a:ext cx="3240360" cy="461665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smtClean="0">
                <a:latin typeface="Times"/>
              </a:rPr>
              <a:t>Paris, 5 Janvier 1665</a:t>
            </a:r>
            <a:endParaRPr lang="fr-FR" sz="2400" i="1" dirty="0">
              <a:latin typeface="Time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72000" y="6237312"/>
            <a:ext cx="3528392" cy="461665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smtClean="0">
                <a:latin typeface="Times"/>
              </a:rPr>
              <a:t>Londres, 6 Mars 1665</a:t>
            </a:r>
            <a:endParaRPr lang="fr-FR" sz="2400" i="1" dirty="0">
              <a:latin typeface="Times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cxnSp>
        <p:nvCxnSpPr>
          <p:cNvPr id="11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59312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980728"/>
            <a:ext cx="4267200" cy="54051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51" y="980728"/>
            <a:ext cx="3425893" cy="3508175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810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Elinor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3300" b="1" dirty="0" err="1" smtClean="0">
                <a:solidFill>
                  <a:srgbClr val="FF0000"/>
                </a:solidFill>
                <a:latin typeface="Arial"/>
              </a:rPr>
              <a:t>Ostrom</a:t>
            </a:r>
            <a:r>
              <a:rPr lang="fr-FR" sz="3300" b="1" smtClean="0">
                <a:solidFill>
                  <a:srgbClr val="FF0000"/>
                </a:solidFill>
                <a:latin typeface="Arial"/>
              </a:rPr>
              <a:t> (1933-2012)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6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2" name="Rectangle 1"/>
          <p:cNvSpPr/>
          <p:nvPr/>
        </p:nvSpPr>
        <p:spPr>
          <a:xfrm>
            <a:off x="-252536" y="4797152"/>
            <a:ext cx="48965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latin typeface="Calibri"/>
                <a:cs typeface="Calibri"/>
              </a:rPr>
              <a:t>Elle était </a:t>
            </a:r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professeure de </a:t>
            </a:r>
          </a:p>
          <a:p>
            <a:pPr algn="ctr"/>
            <a:r>
              <a:rPr lang="fr-FR" sz="2000" dirty="0" smtClean="0">
                <a:solidFill>
                  <a:srgbClr val="28C191"/>
                </a:solidFill>
                <a:latin typeface="Calibri"/>
                <a:cs typeface="Calibri"/>
              </a:rPr>
              <a:t>sciences politiques</a:t>
            </a:r>
          </a:p>
          <a:p>
            <a:pPr algn="ctr"/>
            <a:r>
              <a:rPr lang="fr-FR" sz="2000" dirty="0" smtClean="0">
                <a:latin typeface="Calibri"/>
                <a:cs typeface="Calibri"/>
              </a:rPr>
              <a:t> </a:t>
            </a:r>
            <a:r>
              <a:rPr lang="fr-FR" sz="2000" dirty="0">
                <a:latin typeface="Calibri"/>
                <a:cs typeface="Calibri"/>
              </a:rPr>
              <a:t>à</a:t>
            </a:r>
            <a:r>
              <a:rPr lang="fr-FR" sz="2000" dirty="0" smtClean="0">
                <a:latin typeface="Calibri"/>
                <a:cs typeface="Calibri"/>
              </a:rPr>
              <a:t> l’université de l’Indiana </a:t>
            </a:r>
            <a:r>
              <a:rPr lang="fr-FR" sz="2000" dirty="0">
                <a:latin typeface="Calibri"/>
                <a:cs typeface="Calibri"/>
              </a:rPr>
              <a:t>(USA</a:t>
            </a:r>
            <a:r>
              <a:rPr lang="fr-FR" sz="2000" dirty="0" smtClean="0">
                <a:latin typeface="Calibri"/>
                <a:cs typeface="Calibri"/>
              </a:rPr>
              <a:t>).</a:t>
            </a:r>
          </a:p>
          <a:p>
            <a:pPr algn="ctr"/>
            <a:r>
              <a:rPr lang="fr-FR" sz="2000" dirty="0" smtClean="0">
                <a:latin typeface="Calibri"/>
                <a:cs typeface="Calibri"/>
              </a:rPr>
              <a:t>Elle est la 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seule femme a avoir reçu</a:t>
            </a:r>
            <a:endParaRPr lang="fr-FR" sz="2000" dirty="0">
              <a:solidFill>
                <a:srgbClr val="3366FF"/>
              </a:solidFill>
              <a:latin typeface="Calibri"/>
              <a:cs typeface="Calibri"/>
            </a:endParaRPr>
          </a:p>
          <a:p>
            <a:pPr algn="ctr"/>
            <a:r>
              <a:rPr lang="fr-FR" sz="2000" dirty="0">
                <a:solidFill>
                  <a:srgbClr val="3366FF"/>
                </a:solidFill>
                <a:latin typeface="Calibri"/>
                <a:cs typeface="Calibri"/>
              </a:rPr>
              <a:t>l</a:t>
            </a:r>
            <a:r>
              <a:rPr lang="fr-FR" sz="2000" dirty="0" smtClean="0">
                <a:solidFill>
                  <a:srgbClr val="3366FF"/>
                </a:solidFill>
                <a:latin typeface="Calibri"/>
                <a:cs typeface="Calibri"/>
              </a:rPr>
              <a:t>e Prix Nobel de sciences économiques.</a:t>
            </a:r>
            <a:endParaRPr lang="fr-FR" sz="2000" dirty="0">
              <a:solidFill>
                <a:srgbClr val="3366FF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3"/>
          <p:cNvSpPr txBox="1"/>
          <p:nvPr/>
        </p:nvSpPr>
        <p:spPr>
          <a:xfrm>
            <a:off x="467544" y="404664"/>
            <a:ext cx="8208912" cy="1477328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endParaRPr lang="fr-FR" i="1" dirty="0" smtClean="0">
              <a:latin typeface="Times"/>
            </a:endParaRPr>
          </a:p>
          <a:p>
            <a:pPr algn="ctr"/>
            <a:r>
              <a:rPr lang="en-US" i="1" dirty="0">
                <a:latin typeface="Times"/>
                <a:cs typeface="Times"/>
              </a:rPr>
              <a:t>'Scholarly publishing and peer-reviewing in open </a:t>
            </a:r>
            <a:r>
              <a:rPr lang="en-US" i="1" dirty="0" smtClean="0">
                <a:latin typeface="Times"/>
                <a:cs typeface="Times"/>
              </a:rPr>
              <a:t>access’, Marie Farge, 2017</a:t>
            </a:r>
          </a:p>
          <a:p>
            <a:pPr algn="ctr"/>
            <a:r>
              <a:rPr lang="en-US" i="1" dirty="0" smtClean="0">
                <a:latin typeface="Times"/>
                <a:cs typeface="Times"/>
              </a:rPr>
              <a:t>in </a:t>
            </a:r>
            <a:r>
              <a:rPr lang="en-US" i="1" dirty="0">
                <a:latin typeface="Times"/>
                <a:cs typeface="Times"/>
              </a:rPr>
              <a:t>'Europe’s Future: Open Science</a:t>
            </a:r>
            <a:r>
              <a:rPr lang="en-US" i="1" dirty="0" smtClean="0">
                <a:latin typeface="Times"/>
                <a:cs typeface="Times"/>
              </a:rPr>
              <a:t>, Open </a:t>
            </a:r>
            <a:r>
              <a:rPr lang="en-US" i="1" dirty="0">
                <a:latin typeface="Times"/>
                <a:cs typeface="Times"/>
              </a:rPr>
              <a:t>Innovation, and Open to the </a:t>
            </a:r>
            <a:r>
              <a:rPr lang="en-US" i="1" dirty="0" smtClean="0">
                <a:latin typeface="Times"/>
                <a:cs typeface="Times"/>
              </a:rPr>
              <a:t>World’, European Commission, DG Research, Science and Innovation, May 2017</a:t>
            </a:r>
          </a:p>
          <a:p>
            <a:pPr algn="ctr"/>
            <a:endParaRPr lang="fr-FR" i="1" dirty="0">
              <a:latin typeface="Times"/>
              <a:cs typeface="Time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0120" y="2132856"/>
            <a:ext cx="70202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 smtClean="0"/>
              <a:t>‘Consequently </a:t>
            </a:r>
            <a:r>
              <a:rPr lang="en-US" sz="2400" dirty="0"/>
              <a:t>to </a:t>
            </a:r>
            <a:r>
              <a:rPr lang="en-US" sz="2400" dirty="0" err="1"/>
              <a:t>Brexit</a:t>
            </a:r>
            <a:r>
              <a:rPr lang="en-US" sz="2400" dirty="0"/>
              <a:t>, the European Commission could reconsider the present negotiation about European copyright law. Indeed, besides United Kingdom, other Commonwealth members and United States of America that are ruled by copyright, </a:t>
            </a:r>
            <a:r>
              <a:rPr lang="en-US" sz="2400" dirty="0">
                <a:solidFill>
                  <a:srgbClr val="3366FF"/>
                </a:solidFill>
              </a:rPr>
              <a:t>most of United Nations members are ruled by author's law</a:t>
            </a:r>
            <a:r>
              <a:rPr lang="en-US" sz="2400" dirty="0"/>
              <a:t>. </a:t>
            </a:r>
            <a:r>
              <a:rPr lang="en-US" sz="2400" dirty="0">
                <a:solidFill>
                  <a:srgbClr val="FF0000"/>
                </a:solidFill>
              </a:rPr>
              <a:t>Europe could then play a leading role to promote author's law, to give a better protection to authors and a legal status to </a:t>
            </a:r>
            <a:r>
              <a:rPr lang="en-US" sz="2400" i="1" dirty="0">
                <a:solidFill>
                  <a:srgbClr val="FF0000"/>
                </a:solidFill>
              </a:rPr>
              <a:t>knowledge commons</a:t>
            </a:r>
            <a:r>
              <a:rPr lang="en-US" sz="2400" dirty="0" smtClean="0"/>
              <a:t>.’</a:t>
            </a:r>
            <a:endParaRPr lang="en-US" sz="2400" dirty="0"/>
          </a:p>
        </p:txBody>
      </p:sp>
      <p:sp>
        <p:nvSpPr>
          <p:cNvPr id="4" name="ZoneTexte 7"/>
          <p:cNvSpPr txBox="1"/>
          <p:nvPr/>
        </p:nvSpPr>
        <p:spPr>
          <a:xfrm>
            <a:off x="2483768" y="5674022"/>
            <a:ext cx="4378896" cy="923330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Charlotte Hess and </a:t>
            </a:r>
            <a:r>
              <a:rPr lang="fr-FR" i="1" dirty="0" err="1" smtClean="0">
                <a:latin typeface="Times"/>
              </a:rPr>
              <a:t>Elinor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Ostrom</a:t>
            </a:r>
            <a:r>
              <a:rPr lang="fr-FR" i="1" dirty="0" smtClean="0">
                <a:latin typeface="Times"/>
              </a:rPr>
              <a:t>, </a:t>
            </a:r>
          </a:p>
          <a:p>
            <a:pPr algn="ctr"/>
            <a:r>
              <a:rPr lang="fr-FR" i="1" dirty="0" err="1" smtClean="0">
                <a:latin typeface="Times"/>
              </a:rPr>
              <a:t>Understanding</a:t>
            </a:r>
            <a:r>
              <a:rPr lang="fr-FR" i="1" dirty="0" smtClean="0">
                <a:latin typeface="Times"/>
              </a:rPr>
              <a:t> </a:t>
            </a:r>
            <a:r>
              <a:rPr lang="fr-FR" i="1" dirty="0" err="1" smtClean="0">
                <a:latin typeface="Times"/>
              </a:rPr>
              <a:t>knowledge</a:t>
            </a:r>
            <a:r>
              <a:rPr lang="fr-FR" i="1" dirty="0" smtClean="0">
                <a:latin typeface="Times"/>
              </a:rPr>
              <a:t> as a Commons, </a:t>
            </a:r>
          </a:p>
          <a:p>
            <a:pPr algn="ctr"/>
            <a:r>
              <a:rPr lang="fr-FR" i="1" dirty="0" smtClean="0">
                <a:latin typeface="Times"/>
              </a:rPr>
              <a:t>MIT </a:t>
            </a:r>
            <a:r>
              <a:rPr lang="fr-FR" i="1" dirty="0" err="1" smtClean="0">
                <a:latin typeface="Times"/>
              </a:rPr>
              <a:t>Press</a:t>
            </a:r>
            <a:r>
              <a:rPr lang="fr-FR" i="1" dirty="0" smtClean="0">
                <a:latin typeface="Times"/>
              </a:rPr>
              <a:t>, 2006</a:t>
            </a:r>
          </a:p>
        </p:txBody>
      </p:sp>
      <p:pic>
        <p:nvPicPr>
          <p:cNvPr id="5" name="Picture 4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43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ultiscale_Open_Sci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048" y="-504056"/>
            <a:ext cx="7668344" cy="7893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-99392"/>
            <a:ext cx="55446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44208" y="4581128"/>
            <a:ext cx="2641675" cy="181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Publications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é</a:t>
            </a:r>
            <a:r>
              <a:rPr lang="en-US" sz="2800" dirty="0" err="1" smtClean="0">
                <a:solidFill>
                  <a:srgbClr val="FF0000"/>
                </a:solidFill>
              </a:rPr>
              <a:t>valuées</a:t>
            </a:r>
            <a:r>
              <a:rPr lang="en-US" sz="2800" dirty="0" smtClean="0">
                <a:solidFill>
                  <a:srgbClr val="FF0000"/>
                </a:solidFill>
              </a:rPr>
              <a:t> par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l</a:t>
            </a:r>
            <a:r>
              <a:rPr lang="en-US" sz="2800" dirty="0" smtClean="0">
                <a:solidFill>
                  <a:srgbClr val="FF0000"/>
                </a:solidFill>
              </a:rPr>
              <a:t>es pairs pour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les </a:t>
            </a:r>
            <a:r>
              <a:rPr lang="en-US" sz="2800" dirty="0" err="1" smtClean="0">
                <a:solidFill>
                  <a:srgbClr val="FF0000"/>
                </a:solidFill>
              </a:rPr>
              <a:t>chercheurs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62753" y="2708920"/>
            <a:ext cx="2645751" cy="1815882"/>
          </a:xfrm>
          <a:prstGeom prst="rect">
            <a:avLst/>
          </a:prstGeom>
          <a:noFill/>
          <a:ln>
            <a:solidFill>
              <a:srgbClr val="28C19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8C191"/>
                </a:solidFill>
              </a:rPr>
              <a:t>Publications</a:t>
            </a:r>
          </a:p>
          <a:p>
            <a:pPr algn="ctr"/>
            <a:r>
              <a:rPr lang="en-US" sz="2800" dirty="0">
                <a:solidFill>
                  <a:srgbClr val="28C191"/>
                </a:solidFill>
              </a:rPr>
              <a:t>d</a:t>
            </a:r>
            <a:r>
              <a:rPr lang="en-US" sz="2800" dirty="0" smtClean="0">
                <a:solidFill>
                  <a:srgbClr val="28C191"/>
                </a:solidFill>
              </a:rPr>
              <a:t>e </a:t>
            </a:r>
            <a:r>
              <a:rPr lang="en-US" sz="2800" dirty="0" err="1" smtClean="0">
                <a:solidFill>
                  <a:srgbClr val="28C191"/>
                </a:solidFill>
              </a:rPr>
              <a:t>veille</a:t>
            </a:r>
            <a:endParaRPr lang="en-US" sz="2800" dirty="0" smtClean="0">
              <a:solidFill>
                <a:srgbClr val="28C191"/>
              </a:solidFill>
            </a:endParaRPr>
          </a:p>
          <a:p>
            <a:pPr algn="ctr"/>
            <a:r>
              <a:rPr lang="en-US" sz="2800" dirty="0" err="1" smtClean="0">
                <a:solidFill>
                  <a:srgbClr val="28C191"/>
                </a:solidFill>
              </a:rPr>
              <a:t>scientifique</a:t>
            </a:r>
            <a:r>
              <a:rPr lang="en-US" sz="2800" dirty="0" smtClean="0">
                <a:solidFill>
                  <a:srgbClr val="28C191"/>
                </a:solidFill>
              </a:rPr>
              <a:t> pour</a:t>
            </a:r>
          </a:p>
          <a:p>
            <a:pPr algn="ctr"/>
            <a:r>
              <a:rPr lang="en-US" sz="2800" dirty="0" smtClean="0">
                <a:solidFill>
                  <a:srgbClr val="28C191"/>
                </a:solidFill>
              </a:rPr>
              <a:t>les </a:t>
            </a:r>
            <a:r>
              <a:rPr lang="en-US" sz="2800" dirty="0" err="1" smtClean="0">
                <a:solidFill>
                  <a:srgbClr val="28C191"/>
                </a:solidFill>
              </a:rPr>
              <a:t>entreprises</a:t>
            </a:r>
            <a:endParaRPr lang="en-US" sz="2800" dirty="0" smtClean="0">
              <a:solidFill>
                <a:srgbClr val="28C19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8677" y="836712"/>
            <a:ext cx="2645751" cy="181588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3366FF"/>
                </a:solidFill>
              </a:rPr>
              <a:t>Publications</a:t>
            </a:r>
          </a:p>
          <a:p>
            <a:pPr algn="ctr"/>
            <a:r>
              <a:rPr lang="en-US" sz="2800" dirty="0" err="1">
                <a:solidFill>
                  <a:srgbClr val="3366FF"/>
                </a:solidFill>
              </a:rPr>
              <a:t>d</a:t>
            </a:r>
            <a:r>
              <a:rPr lang="en-US" sz="2800" dirty="0" err="1" smtClean="0">
                <a:solidFill>
                  <a:srgbClr val="3366FF"/>
                </a:solidFill>
              </a:rPr>
              <a:t>’information</a:t>
            </a:r>
            <a:endParaRPr lang="en-US" sz="2800" dirty="0" smtClean="0">
              <a:solidFill>
                <a:srgbClr val="3366FF"/>
              </a:solidFill>
            </a:endParaRPr>
          </a:p>
          <a:p>
            <a:pPr algn="ctr"/>
            <a:r>
              <a:rPr lang="en-US" sz="2800" dirty="0" err="1">
                <a:solidFill>
                  <a:srgbClr val="3366FF"/>
                </a:solidFill>
              </a:rPr>
              <a:t>s</a:t>
            </a:r>
            <a:r>
              <a:rPr lang="en-US" sz="2800" dirty="0" err="1" smtClean="0">
                <a:solidFill>
                  <a:srgbClr val="3366FF"/>
                </a:solidFill>
              </a:rPr>
              <a:t>cientifique</a:t>
            </a:r>
            <a:r>
              <a:rPr lang="en-US" sz="2800" dirty="0" smtClean="0">
                <a:solidFill>
                  <a:srgbClr val="3366FF"/>
                </a:solidFill>
              </a:rPr>
              <a:t> pour</a:t>
            </a:r>
          </a:p>
          <a:p>
            <a:pPr algn="ctr"/>
            <a:r>
              <a:rPr lang="en-US" sz="2800" dirty="0">
                <a:solidFill>
                  <a:srgbClr val="3366FF"/>
                </a:solidFill>
              </a:rPr>
              <a:t>l</a:t>
            </a:r>
            <a:r>
              <a:rPr lang="en-US" sz="2800" dirty="0" smtClean="0">
                <a:solidFill>
                  <a:srgbClr val="3366FF"/>
                </a:solidFill>
              </a:rPr>
              <a:t>es </a:t>
            </a:r>
            <a:r>
              <a:rPr lang="en-US" sz="2800" dirty="0" err="1" smtClean="0">
                <a:solidFill>
                  <a:srgbClr val="3366FF"/>
                </a:solidFill>
              </a:rPr>
              <a:t>citoyens</a:t>
            </a:r>
            <a:endParaRPr lang="en-US" sz="2800" dirty="0" smtClean="0">
              <a:solidFill>
                <a:srgbClr val="3366FF"/>
              </a:solidFill>
            </a:endParaRPr>
          </a:p>
        </p:txBody>
      </p:sp>
      <p:pic>
        <p:nvPicPr>
          <p:cNvPr id="10" name="Picture 9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763688" y="546939"/>
            <a:ext cx="309634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223188" y="-24340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L’ensemble des publications scientifiques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41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52719" y="295488"/>
            <a:ext cx="5638681" cy="1477328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endParaRPr lang="fr-FR" i="1" dirty="0" smtClean="0">
              <a:latin typeface="Times"/>
            </a:endParaRPr>
          </a:p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 smtClean="0">
                <a:latin typeface="Times"/>
              </a:rPr>
              <a:t>/</a:t>
            </a:r>
          </a:p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openscience.ens.fr</a:t>
            </a:r>
            <a:r>
              <a:rPr lang="fr-FR" i="1" dirty="0">
                <a:latin typeface="Times"/>
              </a:rPr>
              <a:t>/MARIE_FARGE</a:t>
            </a:r>
            <a:r>
              <a:rPr lang="fr-FR" i="1" dirty="0" smtClean="0">
                <a:latin typeface="Times"/>
              </a:rPr>
              <a:t>/</a:t>
            </a:r>
          </a:p>
          <a:p>
            <a:pPr algn="ctr"/>
            <a:r>
              <a:rPr lang="fr-FR" i="1" dirty="0" smtClean="0">
                <a:latin typeface="Times"/>
              </a:rPr>
              <a:t>http:/</a:t>
            </a:r>
            <a:r>
              <a:rPr lang="fr-FR" i="1" smtClean="0">
                <a:latin typeface="Times"/>
              </a:rPr>
              <a:t>/wavelets2.</a:t>
            </a:r>
            <a:r>
              <a:rPr lang="fr-FR" i="1" dirty="0" err="1" smtClean="0">
                <a:latin typeface="Times"/>
              </a:rPr>
              <a:t>ens.fr</a:t>
            </a:r>
            <a:endParaRPr lang="fr-FR" i="1" dirty="0">
              <a:latin typeface="Times"/>
            </a:endParaRPr>
          </a:p>
          <a:p>
            <a:endParaRPr lang="fr-FR" i="1" dirty="0">
              <a:latin typeface="Times"/>
            </a:endParaRPr>
          </a:p>
        </p:txBody>
      </p:sp>
      <p:sp>
        <p:nvSpPr>
          <p:cNvPr id="3" name="ZoneTexte 3"/>
          <p:cNvSpPr txBox="1"/>
          <p:nvPr/>
        </p:nvSpPr>
        <p:spPr>
          <a:xfrm>
            <a:off x="467544" y="2132856"/>
            <a:ext cx="8208912" cy="1477328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endParaRPr lang="fr-FR" i="1" dirty="0" smtClean="0">
              <a:latin typeface="Times"/>
            </a:endParaRPr>
          </a:p>
          <a:p>
            <a:pPr algn="ctr"/>
            <a:r>
              <a:rPr lang="en-US" i="1" dirty="0">
                <a:latin typeface="Times"/>
                <a:cs typeface="Times"/>
              </a:rPr>
              <a:t>'Scholarly publishing and peer-reviewing in open </a:t>
            </a:r>
            <a:r>
              <a:rPr lang="en-US" i="1" dirty="0" smtClean="0">
                <a:latin typeface="Times"/>
                <a:cs typeface="Times"/>
              </a:rPr>
              <a:t>access’, Marie Farge, 2017</a:t>
            </a:r>
          </a:p>
          <a:p>
            <a:pPr algn="ctr"/>
            <a:r>
              <a:rPr lang="en-US" i="1" dirty="0" smtClean="0">
                <a:latin typeface="Times"/>
                <a:cs typeface="Times"/>
              </a:rPr>
              <a:t>in </a:t>
            </a:r>
            <a:r>
              <a:rPr lang="en-US" i="1" dirty="0">
                <a:latin typeface="Times"/>
                <a:cs typeface="Times"/>
              </a:rPr>
              <a:t>'Europe’s Future: Open Science</a:t>
            </a:r>
            <a:r>
              <a:rPr lang="en-US" i="1" dirty="0" smtClean="0">
                <a:latin typeface="Times"/>
                <a:cs typeface="Times"/>
              </a:rPr>
              <a:t>, Open </a:t>
            </a:r>
            <a:r>
              <a:rPr lang="en-US" i="1" dirty="0">
                <a:latin typeface="Times"/>
                <a:cs typeface="Times"/>
              </a:rPr>
              <a:t>Innovation, and Open to the </a:t>
            </a:r>
            <a:r>
              <a:rPr lang="en-US" i="1" dirty="0" smtClean="0">
                <a:latin typeface="Times"/>
                <a:cs typeface="Times"/>
              </a:rPr>
              <a:t>World’, European Commission, DG Research, Science and Innovation, May 2017</a:t>
            </a:r>
          </a:p>
          <a:p>
            <a:pPr algn="ctr"/>
            <a:endParaRPr lang="fr-FR" i="1" dirty="0">
              <a:latin typeface="Times"/>
              <a:cs typeface="Times"/>
            </a:endParaRPr>
          </a:p>
        </p:txBody>
      </p:sp>
      <p:sp>
        <p:nvSpPr>
          <p:cNvPr id="5" name="ZoneTexte 3"/>
          <p:cNvSpPr txBox="1"/>
          <p:nvPr/>
        </p:nvSpPr>
        <p:spPr>
          <a:xfrm>
            <a:off x="1741631" y="4005064"/>
            <a:ext cx="5638681" cy="2585323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dissem.in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>
                <a:latin typeface="Times"/>
              </a:rPr>
              <a:t>http://</a:t>
            </a:r>
            <a:r>
              <a:rPr lang="fr-FR" i="1" dirty="0" err="1">
                <a:latin typeface="Times"/>
              </a:rPr>
              <a:t>association.dissem.in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 err="1">
                <a:latin typeface="Times"/>
              </a:rPr>
              <a:t>https</a:t>
            </a:r>
            <a:r>
              <a:rPr lang="fr-FR" i="1" dirty="0">
                <a:latin typeface="Times"/>
              </a:rPr>
              <a:t>://</a:t>
            </a:r>
            <a:r>
              <a:rPr lang="fr-FR" i="1" dirty="0" err="1">
                <a:latin typeface="Times"/>
              </a:rPr>
              <a:t>github.com</a:t>
            </a:r>
            <a:r>
              <a:rPr lang="fr-FR" i="1" dirty="0">
                <a:latin typeface="Times"/>
              </a:rPr>
              <a:t>/</a:t>
            </a:r>
            <a:r>
              <a:rPr lang="fr-FR" i="1" dirty="0" err="1">
                <a:latin typeface="Times"/>
              </a:rPr>
              <a:t>dissemin</a:t>
            </a:r>
            <a:endParaRPr lang="fr-FR" i="1" dirty="0">
              <a:latin typeface="Times"/>
            </a:endParaRPr>
          </a:p>
          <a:p>
            <a:pPr algn="ctr"/>
            <a:r>
              <a:rPr lang="fr-FR" i="1" dirty="0">
                <a:latin typeface="Times"/>
              </a:rPr>
              <a:t>@</a:t>
            </a:r>
            <a:r>
              <a:rPr lang="fr-FR" i="1" dirty="0" err="1">
                <a:latin typeface="Times"/>
              </a:rPr>
              <a:t>disseminOA</a:t>
            </a:r>
            <a:endParaRPr lang="fr-FR" i="1" dirty="0">
              <a:latin typeface="Times"/>
            </a:endParaRPr>
          </a:p>
          <a:p>
            <a:pPr algn="ctr"/>
            <a:endParaRPr lang="fr-FR" i="1" dirty="0" smtClean="0">
              <a:latin typeface="Times"/>
            </a:endParaRPr>
          </a:p>
          <a:p>
            <a:pPr algn="ctr"/>
            <a:r>
              <a:rPr lang="fr-FR" i="1" dirty="0" smtClean="0">
                <a:latin typeface="Times"/>
              </a:rPr>
              <a:t>Antonin </a:t>
            </a:r>
            <a:r>
              <a:rPr lang="fr-FR" i="1" dirty="0" err="1" smtClean="0">
                <a:latin typeface="Times"/>
              </a:rPr>
              <a:t>Delpeuch</a:t>
            </a:r>
            <a:r>
              <a:rPr lang="fr-FR" i="1" dirty="0" smtClean="0">
                <a:latin typeface="Times"/>
              </a:rPr>
              <a:t> &lt;</a:t>
            </a:r>
            <a:r>
              <a:rPr lang="fr-FR" i="1" dirty="0" err="1" smtClean="0">
                <a:latin typeface="Times"/>
              </a:rPr>
              <a:t>antonin@delpeuch.eu</a:t>
            </a:r>
            <a:r>
              <a:rPr lang="fr-FR" i="1" dirty="0" smtClean="0">
                <a:latin typeface="Times"/>
              </a:rPr>
              <a:t>&gt;</a:t>
            </a:r>
          </a:p>
          <a:p>
            <a:pPr algn="ctr"/>
            <a:r>
              <a:rPr lang="fr-FR" i="1" dirty="0" smtClean="0">
                <a:latin typeface="Times"/>
              </a:rPr>
              <a:t>Marie Farge &lt;</a:t>
            </a:r>
            <a:r>
              <a:rPr lang="fr-FR" i="1" dirty="0" err="1" smtClean="0">
                <a:latin typeface="Times"/>
              </a:rPr>
              <a:t>marie.farge@ens.fr</a:t>
            </a:r>
            <a:r>
              <a:rPr lang="fr-FR" i="1" dirty="0" smtClean="0">
                <a:latin typeface="Times"/>
              </a:rPr>
              <a:t>&gt;</a:t>
            </a:r>
          </a:p>
          <a:p>
            <a:pPr algn="ctr"/>
            <a:r>
              <a:rPr lang="fr-FR" i="1" dirty="0" smtClean="0">
                <a:latin typeface="Times"/>
              </a:rPr>
              <a:t>Team </a:t>
            </a:r>
            <a:r>
              <a:rPr lang="fr-FR" i="1" dirty="0" err="1" smtClean="0">
                <a:latin typeface="Times"/>
              </a:rPr>
              <a:t>Dissemin</a:t>
            </a:r>
            <a:r>
              <a:rPr lang="fr-FR" i="1" dirty="0" smtClean="0">
                <a:latin typeface="Times"/>
              </a:rPr>
              <a:t> &lt;</a:t>
            </a:r>
            <a:r>
              <a:rPr lang="fr-FR" i="1" dirty="0" err="1" smtClean="0">
                <a:latin typeface="Times"/>
              </a:rPr>
              <a:t>team@dissem.in</a:t>
            </a:r>
            <a:r>
              <a:rPr lang="fr-FR" i="1" dirty="0" smtClean="0">
                <a:latin typeface="Times"/>
              </a:rPr>
              <a:t>&gt;</a:t>
            </a:r>
          </a:p>
          <a:p>
            <a:endParaRPr lang="fr-FR" i="1" dirty="0">
              <a:latin typeface="Times"/>
            </a:endParaRPr>
          </a:p>
        </p:txBody>
      </p:sp>
      <p:pic>
        <p:nvPicPr>
          <p:cNvPr id="6" name="Picture 5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28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0"/>
            <a:ext cx="5702093" cy="6885384"/>
          </a:xfrm>
          <a:prstGeom prst="rect">
            <a:avLst/>
          </a:prstGeom>
        </p:spPr>
      </p:pic>
      <p:sp>
        <p:nvSpPr>
          <p:cNvPr id="5" name="ZoneTexte 8"/>
          <p:cNvSpPr txBox="1">
            <a:spLocks noChangeArrowheads="1"/>
          </p:cNvSpPr>
          <p:nvPr/>
        </p:nvSpPr>
        <p:spPr bwMode="auto">
          <a:xfrm>
            <a:off x="5580112" y="1969670"/>
            <a:ext cx="3456384" cy="4339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solidFill>
                  <a:srgbClr val="3366FF"/>
                </a:solidFill>
              </a:rPr>
              <a:t>Les chercheurs soumettent leurs articles en version électronique ‘prêts à imprimer’ et les évaluent gratuitement</a:t>
            </a:r>
            <a:r>
              <a:rPr lang="fr-FR" sz="2300" dirty="0" smtClean="0">
                <a:solidFill>
                  <a:srgbClr val="000000"/>
                </a:solidFill>
              </a:rPr>
              <a:t>,</a:t>
            </a:r>
            <a:r>
              <a:rPr lang="fr-FR" sz="2300" dirty="0" smtClean="0">
                <a:solidFill>
                  <a:srgbClr val="3366FF"/>
                </a:solidFill>
              </a:rPr>
              <a:t> </a:t>
            </a:r>
            <a:r>
              <a:rPr lang="fr-FR" sz="2300" dirty="0" smtClean="0"/>
              <a:t>mais </a:t>
            </a:r>
            <a:r>
              <a:rPr lang="fr-FR" sz="2300" dirty="0" smtClean="0">
                <a:solidFill>
                  <a:srgbClr val="FF0000"/>
                </a:solidFill>
              </a:rPr>
              <a:t>doivent payer les maisons d’édition pour les lire et/ou publier.</a:t>
            </a:r>
          </a:p>
          <a:p>
            <a:pPr algn="ctr"/>
            <a:r>
              <a:rPr lang="fr-FR" sz="2300" dirty="0">
                <a:solidFill>
                  <a:srgbClr val="000000"/>
                </a:solidFill>
              </a:rPr>
              <a:t>Depuis vingt ans,</a:t>
            </a:r>
          </a:p>
          <a:p>
            <a:pPr algn="ctr"/>
            <a:r>
              <a:rPr lang="fr-FR" sz="2300" dirty="0">
                <a:solidFill>
                  <a:srgbClr val="28C191"/>
                </a:solidFill>
              </a:rPr>
              <a:t>les  principales revues</a:t>
            </a:r>
          </a:p>
          <a:p>
            <a:pPr algn="ctr"/>
            <a:r>
              <a:rPr lang="fr-FR" sz="2300" dirty="0">
                <a:solidFill>
                  <a:srgbClr val="28C191"/>
                </a:solidFill>
              </a:rPr>
              <a:t> de recherche ont été rachetées par </a:t>
            </a:r>
            <a:r>
              <a:rPr lang="fr-FR" sz="2300" dirty="0" smtClean="0">
                <a:solidFill>
                  <a:srgbClr val="28C191"/>
                </a:solidFill>
              </a:rPr>
              <a:t>quelques</a:t>
            </a:r>
            <a:endParaRPr lang="fr-FR" sz="2300" dirty="0">
              <a:solidFill>
                <a:srgbClr val="28C191"/>
              </a:solidFill>
            </a:endParaRPr>
          </a:p>
          <a:p>
            <a:pPr algn="ctr"/>
            <a:r>
              <a:rPr lang="fr-FR" sz="2300" dirty="0">
                <a:solidFill>
                  <a:srgbClr val="28C191"/>
                </a:solidFill>
              </a:rPr>
              <a:t>‘majors’ de l’édition</a:t>
            </a:r>
            <a:r>
              <a:rPr lang="fr-FR" sz="2300" dirty="0" smtClean="0"/>
              <a:t>.</a:t>
            </a:r>
            <a:endParaRPr lang="fr-FR" sz="2300" dirty="0"/>
          </a:p>
        </p:txBody>
      </p:sp>
      <p:sp>
        <p:nvSpPr>
          <p:cNvPr id="6" name="ZoneTexte 14"/>
          <p:cNvSpPr txBox="1"/>
          <p:nvPr/>
        </p:nvSpPr>
        <p:spPr>
          <a:xfrm>
            <a:off x="2483768" y="6105490"/>
            <a:ext cx="2952328" cy="70788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err="1" smtClean="0">
                <a:latin typeface="Times"/>
              </a:rPr>
              <a:t>What</a:t>
            </a:r>
            <a:r>
              <a:rPr lang="fr-FR" sz="2000" i="1" dirty="0" smtClean="0">
                <a:latin typeface="Times"/>
              </a:rPr>
              <a:t> </a:t>
            </a:r>
            <a:r>
              <a:rPr lang="fr-FR" sz="2000" i="1" dirty="0" err="1" smtClean="0">
                <a:latin typeface="Times"/>
              </a:rPr>
              <a:t>is</a:t>
            </a:r>
            <a:r>
              <a:rPr lang="fr-FR" sz="2000" i="1" dirty="0" smtClean="0">
                <a:latin typeface="Times"/>
              </a:rPr>
              <a:t> Open Access?</a:t>
            </a:r>
          </a:p>
          <a:p>
            <a:pPr algn="ctr"/>
            <a:r>
              <a:rPr lang="fr-FR" sz="2000" i="1" dirty="0" err="1" smtClean="0">
                <a:latin typeface="Times"/>
              </a:rPr>
              <a:t>www.phdcomics.com</a:t>
            </a:r>
            <a:r>
              <a:rPr lang="fr-FR" sz="2000" i="1" dirty="0" smtClean="0">
                <a:latin typeface="Times"/>
              </a:rPr>
              <a:t>/TV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860032" y="269776"/>
            <a:ext cx="46805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Aujourd’hui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>
                <a:solidFill>
                  <a:srgbClr val="FF0000"/>
                </a:solidFill>
                <a:latin typeface="Arial"/>
              </a:rPr>
              <a:t>l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es revues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>
                <a:solidFill>
                  <a:srgbClr val="FF0000"/>
                </a:solidFill>
                <a:latin typeface="Arial"/>
              </a:rPr>
              <a:t>s</a:t>
            </a: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ont à péage</a:t>
            </a:r>
          </a:p>
        </p:txBody>
      </p:sp>
      <p:pic>
        <p:nvPicPr>
          <p:cNvPr id="8" name="Picture 7" descr="CC-B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43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-762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Quatre ‘majors’ dominent le marché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5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43177" y="1317828"/>
            <a:ext cx="91376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dirty="0" smtClean="0">
                <a:latin typeface="Calibri"/>
                <a:cs typeface="Calibri"/>
              </a:rPr>
              <a:t>Quatre sociétés privées dominent le ‘marché’ des revues de recherche :</a:t>
            </a:r>
          </a:p>
          <a:p>
            <a:pPr algn="ctr"/>
            <a:r>
              <a:rPr lang="fr-FR" sz="2400" i="1" dirty="0" smtClean="0">
                <a:solidFill>
                  <a:srgbClr val="0000FF"/>
                </a:solidFill>
                <a:latin typeface="Calibri"/>
                <a:cs typeface="Calibri"/>
              </a:rPr>
              <a:t>Elsevier</a:t>
            </a:r>
            <a:r>
              <a:rPr lang="fr-FR" sz="2400" dirty="0" smtClean="0">
                <a:latin typeface="Calibri"/>
                <a:cs typeface="Calibri"/>
              </a:rPr>
              <a:t>,</a:t>
            </a:r>
            <a:r>
              <a:rPr lang="fr-FR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i="1" dirty="0" smtClean="0">
                <a:solidFill>
                  <a:srgbClr val="0000FF"/>
                </a:solidFill>
                <a:latin typeface="Calibri"/>
                <a:cs typeface="Calibri"/>
              </a:rPr>
              <a:t>Springer Nature</a:t>
            </a:r>
            <a:r>
              <a:rPr lang="fr-FR" sz="2400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lang="fr-FR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i="1" dirty="0" err="1" smtClean="0">
                <a:solidFill>
                  <a:srgbClr val="0000FF"/>
                </a:solidFill>
                <a:latin typeface="Calibri"/>
                <a:cs typeface="Calibri"/>
              </a:rPr>
              <a:t>Wiley-Blackwell</a:t>
            </a:r>
            <a:r>
              <a:rPr lang="fr-FR" sz="2400" i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dirty="0" smtClean="0">
                <a:solidFill>
                  <a:srgbClr val="000000"/>
                </a:solidFill>
                <a:latin typeface="Calibri"/>
                <a:cs typeface="Calibri"/>
              </a:rPr>
              <a:t>et</a:t>
            </a:r>
            <a:r>
              <a:rPr lang="fr-FR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i="1" dirty="0" err="1" smtClean="0">
                <a:solidFill>
                  <a:srgbClr val="0000FF"/>
                </a:solidFill>
                <a:latin typeface="Calibri"/>
                <a:cs typeface="Calibri"/>
              </a:rPr>
              <a:t>Taylor&amp;Francis</a:t>
            </a:r>
            <a:r>
              <a:rPr lang="fr-FR" sz="2400" dirty="0" smtClean="0">
                <a:latin typeface="Calibri"/>
                <a:cs typeface="Calibri"/>
              </a:rPr>
              <a:t>.</a:t>
            </a:r>
            <a:r>
              <a:rPr lang="fr-FR" sz="24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fr-FR" sz="2400" b="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endParaRPr lang="fr-FR" sz="2400" b="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14" name="Image 13" descr="Pasted Graphic 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636" y="2655094"/>
            <a:ext cx="2573740" cy="201980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986" y="2733892"/>
            <a:ext cx="1965932" cy="1902401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738395" y="4636293"/>
            <a:ext cx="397762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7.6 Milliards €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C. A. de </a:t>
            </a:r>
            <a:r>
              <a:rPr lang="fr-FR" sz="2400" i="1" dirty="0" err="1" smtClean="0">
                <a:solidFill>
                  <a:srgbClr val="FF0000"/>
                </a:solidFill>
              </a:rPr>
              <a:t>Reed-Elsevier</a:t>
            </a:r>
            <a:r>
              <a:rPr lang="fr-FR" sz="2400" i="1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FF0000"/>
                </a:solidFill>
              </a:rPr>
              <a:t>en 2013</a:t>
            </a:r>
          </a:p>
          <a:p>
            <a:pPr algn="ctr"/>
            <a:endParaRPr lang="fr-FR" dirty="0" smtClean="0">
              <a:solidFill>
                <a:srgbClr val="28C191"/>
              </a:solidFill>
            </a:endParaRPr>
          </a:p>
          <a:p>
            <a:endParaRPr lang="fr-FR" dirty="0">
              <a:solidFill>
                <a:srgbClr val="28C19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004048" y="4625260"/>
            <a:ext cx="32884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2.5 </a:t>
            </a:r>
            <a:r>
              <a:rPr lang="fr-FR" sz="2400" dirty="0" err="1" smtClean="0">
                <a:solidFill>
                  <a:srgbClr val="FF0000"/>
                </a:solidFill>
              </a:rPr>
              <a:t>Millards</a:t>
            </a:r>
            <a:r>
              <a:rPr lang="fr-FR" sz="2400" dirty="0" smtClean="0">
                <a:solidFill>
                  <a:srgbClr val="FF0000"/>
                </a:solidFill>
              </a:rPr>
              <a:t> €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Budget du CNRS en 2012</a:t>
            </a:r>
          </a:p>
          <a:p>
            <a:endParaRPr lang="fr-FR" dirty="0">
              <a:solidFill>
                <a:srgbClr val="28C19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499992" y="3389039"/>
            <a:ext cx="6062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300" dirty="0" smtClean="0"/>
              <a:t>&gt;&gt;</a:t>
            </a:r>
            <a:endParaRPr lang="fr-FR" sz="3300" dirty="0"/>
          </a:p>
        </p:txBody>
      </p:sp>
      <p:sp>
        <p:nvSpPr>
          <p:cNvPr id="12" name="ZoneTexte 14"/>
          <p:cNvSpPr txBox="1"/>
          <p:nvPr/>
        </p:nvSpPr>
        <p:spPr>
          <a:xfrm>
            <a:off x="1043608" y="5930696"/>
            <a:ext cx="3240360" cy="461665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smtClean="0">
                <a:latin typeface="Times"/>
              </a:rPr>
              <a:t>http://</a:t>
            </a:r>
            <a:r>
              <a:rPr lang="fr-FR" sz="2400" i="1" dirty="0" err="1" smtClean="0">
                <a:latin typeface="Times"/>
              </a:rPr>
              <a:t>www.elsevier.com</a:t>
            </a:r>
            <a:endParaRPr lang="fr-FR" sz="2400" i="1" dirty="0" smtClean="0">
              <a:latin typeface="Times"/>
            </a:endParaRPr>
          </a:p>
        </p:txBody>
      </p:sp>
      <p:sp>
        <p:nvSpPr>
          <p:cNvPr id="16" name="ZoneTexte 14"/>
          <p:cNvSpPr txBox="1"/>
          <p:nvPr/>
        </p:nvSpPr>
        <p:spPr>
          <a:xfrm>
            <a:off x="5042471" y="5939988"/>
            <a:ext cx="3129929" cy="461665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smtClean="0">
                <a:latin typeface="Times"/>
              </a:rPr>
              <a:t>http://</a:t>
            </a:r>
            <a:r>
              <a:rPr lang="fr-FR" sz="2400" i="1" dirty="0" err="1" smtClean="0">
                <a:latin typeface="Times"/>
              </a:rPr>
              <a:t>www.dgdr.cnrs.fr</a:t>
            </a:r>
            <a:endParaRPr lang="fr-FR" sz="2400" i="1" dirty="0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03230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0" y="1421974"/>
            <a:ext cx="6300192" cy="4599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5238398"/>
            <a:ext cx="4464496" cy="419116"/>
          </a:xfrm>
          <a:prstGeom prst="rect">
            <a:avLst/>
          </a:prstGeom>
        </p:spPr>
      </p:pic>
      <p:sp>
        <p:nvSpPr>
          <p:cNvPr id="6" name="ZoneTexte 14"/>
          <p:cNvSpPr txBox="1">
            <a:spLocks noChangeArrowheads="1"/>
          </p:cNvSpPr>
          <p:nvPr/>
        </p:nvSpPr>
        <p:spPr bwMode="auto">
          <a:xfrm>
            <a:off x="107504" y="260648"/>
            <a:ext cx="8928992" cy="1022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50000"/>
              </a:lnSpc>
            </a:pPr>
            <a:endParaRPr lang="fr-FR" sz="2400" dirty="0" smtClean="0">
              <a:latin typeface="Calibri"/>
            </a:endParaRPr>
          </a:p>
          <a:p>
            <a:pPr algn="ctr">
              <a:lnSpc>
                <a:spcPct val="50000"/>
              </a:lnSpc>
            </a:pPr>
            <a:r>
              <a:rPr lang="fr-FR" sz="2400" dirty="0" smtClean="0">
                <a:solidFill>
                  <a:srgbClr val="3366FF"/>
                </a:solidFill>
                <a:latin typeface="Calibri"/>
              </a:rPr>
              <a:t>Profits opérationnels </a:t>
            </a:r>
            <a:r>
              <a:rPr lang="fr-FR" sz="2400" dirty="0" smtClean="0">
                <a:latin typeface="Calibri"/>
              </a:rPr>
              <a:t>et </a:t>
            </a:r>
            <a:r>
              <a:rPr lang="fr-FR" sz="2400" dirty="0" smtClean="0">
                <a:solidFill>
                  <a:srgbClr val="FF0000"/>
                </a:solidFill>
                <a:latin typeface="Calibri"/>
              </a:rPr>
              <a:t>marge de profit </a:t>
            </a:r>
            <a:r>
              <a:rPr lang="fr-FR" sz="2400" dirty="0" smtClean="0">
                <a:latin typeface="Calibri"/>
              </a:rPr>
              <a:t>de</a:t>
            </a:r>
            <a:r>
              <a:rPr lang="fr-FR" sz="2400" dirty="0" smtClean="0">
                <a:solidFill>
                  <a:srgbClr val="28C191"/>
                </a:solidFill>
                <a:latin typeface="Calibri"/>
              </a:rPr>
              <a:t> </a:t>
            </a:r>
            <a:r>
              <a:rPr lang="fr-FR" sz="2400" i="1" dirty="0" smtClean="0">
                <a:solidFill>
                  <a:srgbClr val="28C191"/>
                </a:solidFill>
                <a:latin typeface="Calibri"/>
              </a:rPr>
              <a:t>Reed-Elsevier </a:t>
            </a:r>
            <a:r>
              <a:rPr lang="fr-FR" sz="2400" dirty="0" smtClean="0">
                <a:solidFill>
                  <a:srgbClr val="000000"/>
                </a:solidFill>
                <a:latin typeface="Calibri"/>
              </a:rPr>
              <a:t>pour sa</a:t>
            </a:r>
            <a:endParaRPr lang="fr-FR" sz="2400" dirty="0" smtClean="0">
              <a:solidFill>
                <a:srgbClr val="000000"/>
              </a:solidFill>
            </a:endParaRPr>
          </a:p>
          <a:p>
            <a:pPr algn="ctr">
              <a:lnSpc>
                <a:spcPct val="50000"/>
              </a:lnSpc>
            </a:pPr>
            <a:endParaRPr lang="fr-FR" sz="2300" i="1" dirty="0" smtClean="0">
              <a:solidFill>
                <a:srgbClr val="28C191"/>
              </a:solidFill>
              <a:latin typeface="Calibri"/>
            </a:endParaRPr>
          </a:p>
          <a:p>
            <a:pPr algn="ctr">
              <a:lnSpc>
                <a:spcPct val="50000"/>
              </a:lnSpc>
            </a:pP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division Scientifique, Technique et Médicale (STM)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 de 1990 à 2015</a:t>
            </a:r>
          </a:p>
          <a:p>
            <a:pPr algn="ctr">
              <a:lnSpc>
                <a:spcPct val="50000"/>
              </a:lnSpc>
            </a:pPr>
            <a:endParaRPr lang="fr-FR" sz="2300" b="0" dirty="0">
              <a:latin typeface="Calibri"/>
            </a:endParaRPr>
          </a:p>
        </p:txBody>
      </p:sp>
      <p:sp>
        <p:nvSpPr>
          <p:cNvPr id="7" name="ZoneTexte 14"/>
          <p:cNvSpPr txBox="1"/>
          <p:nvPr/>
        </p:nvSpPr>
        <p:spPr>
          <a:xfrm>
            <a:off x="1259632" y="6093296"/>
            <a:ext cx="6768752" cy="707886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latin typeface="Times"/>
              </a:rPr>
              <a:t>Vincent </a:t>
            </a:r>
            <a:r>
              <a:rPr lang="fr-FR" sz="2000" i="1" dirty="0" err="1" smtClean="0">
                <a:latin typeface="Times"/>
              </a:rPr>
              <a:t>Larivière</a:t>
            </a:r>
            <a:r>
              <a:rPr lang="fr-FR" sz="2000" i="1" dirty="0">
                <a:latin typeface="Times"/>
              </a:rPr>
              <a:t> </a:t>
            </a:r>
            <a:r>
              <a:rPr lang="fr-FR" sz="2000" i="1" dirty="0" smtClean="0">
                <a:latin typeface="Times"/>
              </a:rPr>
              <a:t>et al., The </a:t>
            </a:r>
            <a:r>
              <a:rPr lang="fr-FR" sz="2000" i="1" dirty="0" err="1" smtClean="0">
                <a:latin typeface="Times"/>
              </a:rPr>
              <a:t>Oligopoly</a:t>
            </a:r>
            <a:r>
              <a:rPr lang="fr-FR" sz="2000" i="1" dirty="0" smtClean="0">
                <a:latin typeface="Times"/>
              </a:rPr>
              <a:t> of </a:t>
            </a:r>
            <a:r>
              <a:rPr lang="fr-FR" sz="2000" i="1" dirty="0" err="1" smtClean="0">
                <a:latin typeface="Times"/>
              </a:rPr>
              <a:t>Academic</a:t>
            </a:r>
            <a:r>
              <a:rPr lang="fr-FR" sz="2000" i="1" dirty="0" smtClean="0">
                <a:latin typeface="Times"/>
              </a:rPr>
              <a:t> </a:t>
            </a:r>
            <a:r>
              <a:rPr lang="fr-FR" sz="2000" i="1" dirty="0" err="1" smtClean="0">
                <a:latin typeface="Times"/>
              </a:rPr>
              <a:t>Publishers</a:t>
            </a:r>
            <a:r>
              <a:rPr lang="fr-FR" sz="2000" i="1" dirty="0">
                <a:latin typeface="Times"/>
              </a:rPr>
              <a:t>,</a:t>
            </a:r>
            <a:r>
              <a:rPr lang="fr-FR" sz="2000" i="1" dirty="0" smtClean="0">
                <a:latin typeface="Times"/>
              </a:rPr>
              <a:t> </a:t>
            </a:r>
          </a:p>
          <a:p>
            <a:pPr algn="ctr"/>
            <a:r>
              <a:rPr lang="fr-FR" sz="2000" i="1" dirty="0" smtClean="0">
                <a:latin typeface="Times"/>
              </a:rPr>
              <a:t>PLOS one, 10</a:t>
            </a:r>
            <a:r>
              <a:rPr lang="fr-FR" sz="2000" i="1" baseline="30000" dirty="0" smtClean="0">
                <a:latin typeface="Times"/>
              </a:rPr>
              <a:t>th</a:t>
            </a:r>
            <a:r>
              <a:rPr lang="fr-FR" sz="2000" i="1" dirty="0" smtClean="0">
                <a:latin typeface="Times"/>
              </a:rPr>
              <a:t> </a:t>
            </a:r>
            <a:r>
              <a:rPr lang="fr-FR" sz="2000" i="1" dirty="0" err="1" smtClean="0">
                <a:latin typeface="Times"/>
              </a:rPr>
              <a:t>June</a:t>
            </a:r>
            <a:r>
              <a:rPr lang="fr-FR" sz="2000" i="1" dirty="0" smtClean="0">
                <a:latin typeface="Times"/>
              </a:rPr>
              <a:t> 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2240" y="2132762"/>
            <a:ext cx="864096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35696" y="2132762"/>
            <a:ext cx="1656184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1.2 billion US$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75656" y="1700808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3366FF"/>
                </a:solidFill>
              </a:rPr>
              <a:t>Profits opérationnels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372200" y="1700808"/>
            <a:ext cx="169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Marge de profit </a:t>
            </a:r>
            <a:endParaRPr lang="en-US" b="1" dirty="0"/>
          </a:p>
        </p:txBody>
      </p:sp>
      <p:pic>
        <p:nvPicPr>
          <p:cNvPr id="11" name="Picture 10" descr="CC-B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6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7"/>
          <p:cNvSpPr txBox="1">
            <a:spLocks/>
          </p:cNvSpPr>
          <p:nvPr/>
        </p:nvSpPr>
        <p:spPr>
          <a:xfrm>
            <a:off x="251520" y="4221088"/>
            <a:ext cx="8712968" cy="281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just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000000"/>
                </a:solidFill>
              </a:rPr>
              <a:t>Depuis vingt ans le </a:t>
            </a:r>
            <a:r>
              <a:rPr lang="fr-FR" sz="2400" dirty="0" smtClean="0">
                <a:solidFill>
                  <a:srgbClr val="28C191"/>
                </a:solidFill>
              </a:rPr>
              <a:t>marché mondial des publications de recherche </a:t>
            </a:r>
            <a:r>
              <a:rPr lang="fr-FR" sz="2400" dirty="0" smtClean="0">
                <a:solidFill>
                  <a:srgbClr val="000000"/>
                </a:solidFill>
              </a:rPr>
              <a:t>est </a:t>
            </a:r>
            <a:r>
              <a:rPr lang="fr-FR" sz="2400" dirty="0" smtClean="0">
                <a:solidFill>
                  <a:srgbClr val="28C191"/>
                </a:solidFill>
              </a:rPr>
              <a:t>sous le contrôle de quelques ‘majors’ </a:t>
            </a:r>
            <a:r>
              <a:rPr lang="fr-FR" sz="2400" dirty="0" smtClean="0"/>
              <a:t>(</a:t>
            </a:r>
            <a:r>
              <a:rPr lang="fr-FR" sz="2400" i="1" dirty="0" smtClean="0"/>
              <a:t>Elsevier</a:t>
            </a:r>
            <a:r>
              <a:rPr lang="fr-FR" sz="2400" dirty="0" smtClean="0"/>
              <a:t>, </a:t>
            </a:r>
            <a:r>
              <a:rPr lang="fr-FR" sz="2400" i="1" dirty="0" smtClean="0"/>
              <a:t>Springer Nature</a:t>
            </a:r>
            <a:r>
              <a:rPr lang="fr-FR" sz="2400" dirty="0" smtClean="0"/>
              <a:t>, </a:t>
            </a:r>
            <a:r>
              <a:rPr lang="fr-FR" sz="2400" i="1" dirty="0" err="1" smtClean="0"/>
              <a:t>Wiley-Blackwell</a:t>
            </a:r>
            <a:r>
              <a:rPr lang="fr-FR" sz="2400" dirty="0" smtClean="0"/>
              <a:t>, </a:t>
            </a:r>
            <a:r>
              <a:rPr lang="fr-FR" sz="2400" i="1" dirty="0" err="1" smtClean="0"/>
              <a:t>Taylor&amp;Francis</a:t>
            </a:r>
            <a:r>
              <a:rPr lang="fr-FR" sz="2400" dirty="0" smtClean="0"/>
              <a:t>), dont les </a:t>
            </a:r>
            <a:r>
              <a:rPr lang="fr-FR" sz="2400" dirty="0" smtClean="0">
                <a:solidFill>
                  <a:srgbClr val="28C191"/>
                </a:solidFill>
              </a:rPr>
              <a:t>profits vont jusqu'à 40%</a:t>
            </a:r>
            <a:r>
              <a:rPr lang="fr-FR" sz="2400" dirty="0" smtClean="0"/>
              <a:t>, ceci </a:t>
            </a:r>
            <a:r>
              <a:rPr lang="fr-FR" sz="2400" dirty="0" smtClean="0">
                <a:solidFill>
                  <a:srgbClr val="28C191"/>
                </a:solidFill>
              </a:rPr>
              <a:t>au détriment des contribuables </a:t>
            </a:r>
            <a:r>
              <a:rPr lang="fr-FR" sz="2400" dirty="0" smtClean="0"/>
              <a:t>finançant la recherche publique.</a:t>
            </a:r>
            <a:endParaRPr kumimoji="0" lang="fr-FR" sz="2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6856" y="-902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A qui appartiennent les publications ?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7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8" name="Espace réservé du contenu 27"/>
          <p:cNvSpPr txBox="1">
            <a:spLocks/>
          </p:cNvSpPr>
          <p:nvPr/>
        </p:nvSpPr>
        <p:spPr>
          <a:xfrm>
            <a:off x="251520" y="980728"/>
            <a:ext cx="8712968" cy="24482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fr-FR" sz="2800" dirty="0" smtClean="0"/>
          </a:p>
          <a:p>
            <a:pPr marL="0" indent="0">
              <a:buFont typeface="Arial"/>
              <a:buNone/>
            </a:pPr>
            <a:r>
              <a:rPr lang="fr-FR" sz="3400" dirty="0" smtClean="0"/>
              <a:t>La publication se fait aujourd’hui selon </a:t>
            </a:r>
            <a:r>
              <a:rPr lang="fr-FR" sz="3400" dirty="0" smtClean="0">
                <a:solidFill>
                  <a:srgbClr val="3366FF"/>
                </a:solidFill>
              </a:rPr>
              <a:t>trois modèles économiques </a:t>
            </a:r>
            <a:r>
              <a:rPr lang="fr-FR" sz="3400" dirty="0" smtClean="0"/>
              <a:t>:</a:t>
            </a:r>
          </a:p>
          <a:p>
            <a:pPr>
              <a:buFontTx/>
              <a:buChar char="-"/>
            </a:pPr>
            <a:r>
              <a:rPr lang="fr-FR" sz="3400" dirty="0" smtClean="0"/>
              <a:t>les </a:t>
            </a:r>
            <a:r>
              <a:rPr lang="fr-FR" sz="3400" dirty="0" smtClean="0">
                <a:solidFill>
                  <a:srgbClr val="3366FF"/>
                </a:solidFill>
              </a:rPr>
              <a:t>revues par abonnement</a:t>
            </a:r>
            <a:r>
              <a:rPr lang="fr-FR" sz="3400" dirty="0" smtClean="0">
                <a:solidFill>
                  <a:srgbClr val="000000"/>
                </a:solidFill>
              </a:rPr>
              <a:t>,</a:t>
            </a:r>
            <a:r>
              <a:rPr lang="fr-FR" sz="3400" dirty="0" smtClean="0">
                <a:solidFill>
                  <a:srgbClr val="1DA66B"/>
                </a:solidFill>
              </a:rPr>
              <a:t>  </a:t>
            </a:r>
            <a:r>
              <a:rPr lang="fr-FR" sz="3400" dirty="0" smtClean="0"/>
              <a:t>où</a:t>
            </a:r>
            <a:r>
              <a:rPr lang="fr-FR" sz="3400" dirty="0" smtClean="0">
                <a:solidFill>
                  <a:srgbClr val="000000"/>
                </a:solidFill>
              </a:rPr>
              <a:t> la </a:t>
            </a:r>
            <a:r>
              <a:rPr lang="fr-FR" sz="3400" dirty="0" smtClean="0">
                <a:solidFill>
                  <a:srgbClr val="3366FF"/>
                </a:solidFill>
              </a:rPr>
              <a:t>lecture</a:t>
            </a:r>
            <a:r>
              <a:rPr lang="fr-FR" sz="3400" dirty="0" smtClean="0">
                <a:solidFill>
                  <a:srgbClr val="1DA66B"/>
                </a:solidFill>
              </a:rPr>
              <a:t> </a:t>
            </a:r>
            <a:r>
              <a:rPr lang="fr-FR" sz="3400" dirty="0" smtClean="0"/>
              <a:t>est </a:t>
            </a:r>
            <a:r>
              <a:rPr lang="fr-FR" sz="3400" dirty="0" smtClean="0">
                <a:solidFill>
                  <a:srgbClr val="3366FF"/>
                </a:solidFill>
              </a:rPr>
              <a:t>payante</a:t>
            </a:r>
            <a:r>
              <a:rPr lang="fr-FR" sz="3400" dirty="0" smtClean="0"/>
              <a:t>,</a:t>
            </a:r>
          </a:p>
          <a:p>
            <a:pPr>
              <a:buFontTx/>
              <a:buChar char="-"/>
            </a:pPr>
            <a:r>
              <a:rPr lang="fr-FR" sz="3400" dirty="0" smtClean="0"/>
              <a:t>les </a:t>
            </a:r>
            <a:r>
              <a:rPr lang="fr-FR" sz="3400" dirty="0" smtClean="0">
                <a:solidFill>
                  <a:srgbClr val="3366FF"/>
                </a:solidFill>
              </a:rPr>
              <a:t>revues en accès libre </a:t>
            </a:r>
            <a:r>
              <a:rPr lang="fr-FR" sz="3400" dirty="0" smtClean="0"/>
              <a:t>(open </a:t>
            </a:r>
            <a:r>
              <a:rPr lang="fr-FR" sz="3400" dirty="0" err="1" smtClean="0"/>
              <a:t>access</a:t>
            </a:r>
            <a:r>
              <a:rPr lang="fr-FR" sz="3400" dirty="0" smtClean="0"/>
              <a:t>) dit </a:t>
            </a:r>
            <a:r>
              <a:rPr lang="fr-FR" sz="3400" dirty="0" smtClean="0">
                <a:solidFill>
                  <a:srgbClr val="3366FF"/>
                </a:solidFill>
              </a:rPr>
              <a:t>‘doré</a:t>
            </a:r>
            <a:r>
              <a:rPr lang="fr-FR" sz="3400" dirty="0" smtClean="0"/>
              <a:t>’</a:t>
            </a:r>
            <a:r>
              <a:rPr lang="fr-FR" sz="3400" dirty="0" smtClean="0">
                <a:solidFill>
                  <a:srgbClr val="000000"/>
                </a:solidFill>
              </a:rPr>
              <a:t>,</a:t>
            </a:r>
            <a:r>
              <a:rPr lang="fr-FR" sz="3400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fr-FR" sz="3400" dirty="0">
                <a:solidFill>
                  <a:srgbClr val="FF0000"/>
                </a:solidFill>
              </a:rPr>
              <a:t> </a:t>
            </a:r>
            <a:r>
              <a:rPr lang="fr-FR" sz="3400" dirty="0" smtClean="0">
                <a:solidFill>
                  <a:srgbClr val="FF0000"/>
                </a:solidFill>
              </a:rPr>
              <a:t>    </a:t>
            </a:r>
            <a:r>
              <a:rPr lang="fr-FR" sz="3400" dirty="0" smtClean="0"/>
              <a:t>où la </a:t>
            </a:r>
            <a:r>
              <a:rPr lang="fr-FR" sz="3400" dirty="0" smtClean="0">
                <a:solidFill>
                  <a:srgbClr val="3366FF"/>
                </a:solidFill>
              </a:rPr>
              <a:t>lecture</a:t>
            </a:r>
            <a:r>
              <a:rPr lang="fr-FR" sz="3400" dirty="0" smtClean="0"/>
              <a:t> est </a:t>
            </a:r>
            <a:r>
              <a:rPr lang="fr-FR" sz="3400" dirty="0" smtClean="0">
                <a:solidFill>
                  <a:srgbClr val="3366FF"/>
                </a:solidFill>
              </a:rPr>
              <a:t>gratuite</a:t>
            </a:r>
            <a:r>
              <a:rPr lang="fr-FR" sz="3400" dirty="0" smtClean="0"/>
              <a:t> mais la </a:t>
            </a:r>
            <a:r>
              <a:rPr lang="fr-FR" sz="3400" dirty="0" smtClean="0">
                <a:solidFill>
                  <a:srgbClr val="3366FF"/>
                </a:solidFill>
              </a:rPr>
              <a:t>publication</a:t>
            </a:r>
            <a:r>
              <a:rPr lang="fr-FR" sz="3400" dirty="0" smtClean="0"/>
              <a:t> est </a:t>
            </a:r>
            <a:r>
              <a:rPr lang="fr-FR" sz="3400" dirty="0" smtClean="0">
                <a:solidFill>
                  <a:srgbClr val="3366FF"/>
                </a:solidFill>
              </a:rPr>
              <a:t>payante</a:t>
            </a:r>
            <a:r>
              <a:rPr lang="fr-FR" sz="3400" dirty="0" smtClean="0"/>
              <a:t>,</a:t>
            </a:r>
          </a:p>
          <a:p>
            <a:pPr>
              <a:buFontTx/>
              <a:buChar char="-"/>
            </a:pPr>
            <a:r>
              <a:rPr lang="fr-FR" sz="3400" dirty="0" smtClean="0"/>
              <a:t>les </a:t>
            </a:r>
            <a:r>
              <a:rPr lang="fr-FR" sz="3400" dirty="0" smtClean="0">
                <a:solidFill>
                  <a:srgbClr val="3366FF"/>
                </a:solidFill>
              </a:rPr>
              <a:t>revues hybrides</a:t>
            </a:r>
            <a:r>
              <a:rPr lang="fr-FR" sz="3400" dirty="0" smtClean="0">
                <a:solidFill>
                  <a:srgbClr val="000000"/>
                </a:solidFill>
              </a:rPr>
              <a:t>,</a:t>
            </a:r>
            <a:r>
              <a:rPr lang="fr-FR" sz="3400" dirty="0" smtClean="0">
                <a:solidFill>
                  <a:srgbClr val="FF0000"/>
                </a:solidFill>
              </a:rPr>
              <a:t> </a:t>
            </a:r>
            <a:r>
              <a:rPr lang="fr-FR" sz="3400" dirty="0" smtClean="0"/>
              <a:t>où </a:t>
            </a:r>
            <a:r>
              <a:rPr lang="fr-FR" sz="3400" dirty="0" smtClean="0">
                <a:solidFill>
                  <a:srgbClr val="3366FF"/>
                </a:solidFill>
              </a:rPr>
              <a:t>lecture</a:t>
            </a:r>
            <a:r>
              <a:rPr lang="fr-FR" sz="3400" dirty="0" smtClean="0"/>
              <a:t> et </a:t>
            </a:r>
            <a:r>
              <a:rPr lang="fr-FR" sz="3400" dirty="0" smtClean="0">
                <a:solidFill>
                  <a:srgbClr val="3366FF"/>
                </a:solidFill>
              </a:rPr>
              <a:t>publication</a:t>
            </a:r>
            <a:r>
              <a:rPr lang="fr-FR" sz="3400" dirty="0" smtClean="0"/>
              <a:t> sont</a:t>
            </a:r>
            <a:r>
              <a:rPr lang="fr-FR" sz="3400" dirty="0" smtClean="0">
                <a:solidFill>
                  <a:srgbClr val="3366FF"/>
                </a:solidFill>
              </a:rPr>
              <a:t> payantes</a:t>
            </a:r>
            <a:endParaRPr lang="fr-FR" sz="3000" dirty="0" smtClean="0"/>
          </a:p>
          <a:p>
            <a:pPr marL="0" indent="0">
              <a:lnSpc>
                <a:spcPct val="90000"/>
              </a:lnSpc>
              <a:buFont typeface="Arial"/>
              <a:buNone/>
            </a:pPr>
            <a:endParaRPr lang="fr-FR" sz="2800" dirty="0" smtClean="0"/>
          </a:p>
        </p:txBody>
      </p:sp>
      <p:sp>
        <p:nvSpPr>
          <p:cNvPr id="9" name="Espace réservé du contenu 27"/>
          <p:cNvSpPr txBox="1">
            <a:spLocks/>
          </p:cNvSpPr>
          <p:nvPr/>
        </p:nvSpPr>
        <p:spPr>
          <a:xfrm>
            <a:off x="239476" y="3171800"/>
            <a:ext cx="8725012" cy="148133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lvl="0" algn="just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>
                <a:solidFill>
                  <a:srgbClr val="FF0000"/>
                </a:solidFill>
              </a:rPr>
              <a:t>L</a:t>
            </a:r>
            <a:r>
              <a:rPr lang="fr-FR" sz="2400" dirty="0" smtClean="0">
                <a:solidFill>
                  <a:srgbClr val="FF0000"/>
                </a:solidFill>
              </a:rPr>
              <a:t>es maisons d'édition possèdent</a:t>
            </a:r>
            <a:r>
              <a:rPr lang="fr-FR" sz="2400" dirty="0" smtClean="0"/>
              <a:t> les </a:t>
            </a:r>
            <a:r>
              <a:rPr lang="fr-FR" sz="2400" dirty="0">
                <a:solidFill>
                  <a:srgbClr val="FF0000"/>
                </a:solidFill>
              </a:rPr>
              <a:t>articles </a:t>
            </a:r>
            <a:r>
              <a:rPr lang="fr-FR" sz="2400" dirty="0" smtClean="0">
                <a:solidFill>
                  <a:srgbClr val="000000"/>
                </a:solidFill>
              </a:rPr>
              <a:t>(les chercheurs doivent leur </a:t>
            </a:r>
            <a:r>
              <a:rPr lang="fr-FR" sz="2400" dirty="0">
                <a:solidFill>
                  <a:srgbClr val="000000"/>
                </a:solidFill>
              </a:rPr>
              <a:t>céder gratuitement leurs droits </a:t>
            </a:r>
            <a:r>
              <a:rPr lang="fr-FR" sz="2400" dirty="0" smtClean="0">
                <a:solidFill>
                  <a:srgbClr val="000000"/>
                </a:solidFill>
              </a:rPr>
              <a:t>d’auteur), les</a:t>
            </a:r>
            <a:r>
              <a:rPr lang="fr-FR" sz="2400" dirty="0" smtClean="0">
                <a:solidFill>
                  <a:srgbClr val="FF0000"/>
                </a:solidFill>
              </a:rPr>
              <a:t> revues</a:t>
            </a:r>
            <a:r>
              <a:rPr lang="fr-FR" sz="2400" dirty="0" smtClean="0">
                <a:solidFill>
                  <a:srgbClr val="000000"/>
                </a:solidFill>
              </a:rPr>
              <a:t>, ainsi-que les </a:t>
            </a:r>
            <a:r>
              <a:rPr lang="fr-FR" sz="2400" dirty="0" err="1" smtClean="0">
                <a:solidFill>
                  <a:srgbClr val="FF0000"/>
                </a:solidFill>
              </a:rPr>
              <a:t>plate-formes</a:t>
            </a:r>
            <a:r>
              <a:rPr lang="fr-FR" sz="2400" dirty="0" smtClean="0">
                <a:solidFill>
                  <a:srgbClr val="FF0000"/>
                </a:solidFill>
              </a:rPr>
              <a:t> d’évaluation, de publication et de bibliométrie</a:t>
            </a:r>
            <a:r>
              <a:rPr lang="fr-FR" sz="2400" dirty="0" smtClean="0">
                <a:solidFill>
                  <a:srgbClr val="000000"/>
                </a:solidFill>
              </a:rPr>
              <a:t>.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endParaRPr kumimoji="0" lang="fr-FR" sz="24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1" name="Picture 10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94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904382"/>
            <a:ext cx="6696744" cy="3388714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684584" y="-162272"/>
            <a:ext cx="104411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L’accès libre ‘doré’ est dangereux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79512" y="3851756"/>
            <a:ext cx="287677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www.worldmapper.org</a:t>
            </a:r>
            <a:endParaRPr lang="fr-FR" i="1" dirty="0" smtClean="0">
              <a:latin typeface="Times"/>
            </a:endParaRPr>
          </a:p>
          <a:p>
            <a:endParaRPr lang="fr-FR" i="1" dirty="0">
              <a:latin typeface="Time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23528" y="6381328"/>
            <a:ext cx="2876772" cy="369332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latin typeface="Times"/>
              </a:rPr>
              <a:t>http://</a:t>
            </a:r>
            <a:r>
              <a:rPr lang="fr-FR" i="1" dirty="0" err="1" smtClean="0">
                <a:latin typeface="Times"/>
              </a:rPr>
              <a:t>www.scimagoir.com</a:t>
            </a:r>
            <a:endParaRPr lang="fr-FR" i="1" dirty="0" smtClean="0">
              <a:latin typeface="Times"/>
            </a:endParaRPr>
          </a:p>
          <a:p>
            <a:endParaRPr lang="fr-FR" i="1" dirty="0">
              <a:latin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3" y="2708920"/>
            <a:ext cx="287677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Nombre</a:t>
            </a:r>
            <a:r>
              <a:rPr lang="en-US" i="1" dirty="0" smtClean="0"/>
              <a:t> </a:t>
            </a:r>
            <a:r>
              <a:rPr lang="en-US" i="1" dirty="0" err="1" smtClean="0"/>
              <a:t>d’articles</a:t>
            </a:r>
            <a:r>
              <a:rPr lang="en-US" i="1" dirty="0" smtClean="0"/>
              <a:t> de </a:t>
            </a:r>
            <a:r>
              <a:rPr lang="en-US" i="1" dirty="0" err="1" smtClean="0"/>
              <a:t>recherche</a:t>
            </a:r>
            <a:r>
              <a:rPr lang="en-US" i="1" dirty="0" smtClean="0"/>
              <a:t> </a:t>
            </a:r>
            <a:r>
              <a:rPr lang="en-US" i="1" dirty="0" err="1" smtClean="0"/>
              <a:t>publiés</a:t>
            </a:r>
            <a:r>
              <a:rPr lang="en-US" i="1" dirty="0" smtClean="0"/>
              <a:t> </a:t>
            </a:r>
            <a:r>
              <a:rPr lang="en-US" i="1" dirty="0" err="1" smtClean="0"/>
              <a:t>divisé</a:t>
            </a:r>
            <a:endParaRPr lang="en-US" i="1" dirty="0" smtClean="0"/>
          </a:p>
          <a:p>
            <a:pPr algn="ctr"/>
            <a:r>
              <a:rPr lang="en-US" i="1" dirty="0"/>
              <a:t>p</a:t>
            </a:r>
            <a:r>
              <a:rPr lang="en-US" i="1" dirty="0" smtClean="0"/>
              <a:t>ar le </a:t>
            </a:r>
            <a:r>
              <a:rPr lang="en-US" i="1" dirty="0" err="1" smtClean="0"/>
              <a:t>nombre</a:t>
            </a:r>
            <a:r>
              <a:rPr lang="en-US" i="1" dirty="0" smtClean="0"/>
              <a:t> </a:t>
            </a:r>
            <a:r>
              <a:rPr lang="en-US" i="1" dirty="0" err="1" smtClean="0"/>
              <a:t>d’habitants</a:t>
            </a:r>
            <a:r>
              <a:rPr lang="en-US" i="1" dirty="0" smtClean="0"/>
              <a:t> </a:t>
            </a:r>
          </a:p>
          <a:p>
            <a:pPr algn="ctr"/>
            <a:r>
              <a:rPr lang="en-US" i="1" dirty="0"/>
              <a:t>d</a:t>
            </a:r>
            <a:r>
              <a:rPr lang="en-US" i="1" dirty="0" smtClean="0"/>
              <a:t>e </a:t>
            </a:r>
            <a:r>
              <a:rPr lang="en-US" i="1" dirty="0" err="1" smtClean="0"/>
              <a:t>chaque</a:t>
            </a:r>
            <a:r>
              <a:rPr lang="en-US" i="1" dirty="0" smtClean="0"/>
              <a:t> pays</a:t>
            </a: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1944216" y="4293096"/>
            <a:ext cx="1331640" cy="18722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fr-FR" sz="23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293096"/>
            <a:ext cx="436014" cy="2033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222" y="4293096"/>
            <a:ext cx="3198762" cy="2033414"/>
          </a:xfrm>
          <a:prstGeom prst="rect">
            <a:avLst/>
          </a:prstGeom>
        </p:spPr>
      </p:pic>
      <p:sp>
        <p:nvSpPr>
          <p:cNvPr id="16" name="ZoneTexte 14"/>
          <p:cNvSpPr txBox="1">
            <a:spLocks noChangeArrowheads="1"/>
          </p:cNvSpPr>
          <p:nvPr/>
        </p:nvSpPr>
        <p:spPr bwMode="auto">
          <a:xfrm>
            <a:off x="3563888" y="4525377"/>
            <a:ext cx="4526159" cy="221599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300" dirty="0" smtClean="0">
                <a:latin typeface="Calibri"/>
              </a:rPr>
              <a:t>Si 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les chercheurs doivent payer</a:t>
            </a:r>
          </a:p>
          <a:p>
            <a:pPr algn="ctr"/>
            <a:r>
              <a:rPr lang="fr-FR" sz="2300" dirty="0">
                <a:solidFill>
                  <a:srgbClr val="FF0000"/>
                </a:solidFill>
                <a:latin typeface="Calibri"/>
              </a:rPr>
              <a:t>l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es maisons d’édition pour publier</a:t>
            </a:r>
          </a:p>
          <a:p>
            <a:pPr algn="ctr"/>
            <a:r>
              <a:rPr lang="fr-FR" sz="2300" dirty="0">
                <a:solidFill>
                  <a:srgbClr val="FF0000"/>
                </a:solidFill>
                <a:latin typeface="Calibri"/>
              </a:rPr>
              <a:t>l</a:t>
            </a:r>
            <a:r>
              <a:rPr lang="fr-FR" sz="2300" dirty="0" smtClean="0">
                <a:solidFill>
                  <a:srgbClr val="FF0000"/>
                </a:solidFill>
                <a:latin typeface="Calibri"/>
              </a:rPr>
              <a:t>eurs articles en accès libre</a:t>
            </a:r>
            <a:r>
              <a:rPr lang="fr-FR" sz="2300" dirty="0" smtClean="0">
                <a:solidFill>
                  <a:srgbClr val="000000"/>
                </a:solidFill>
                <a:latin typeface="Calibri"/>
              </a:rPr>
              <a:t>,</a:t>
            </a:r>
          </a:p>
          <a:p>
            <a:pPr algn="ctr"/>
            <a:r>
              <a:rPr lang="fr-FR" sz="2300" dirty="0">
                <a:solidFill>
                  <a:srgbClr val="3366FF"/>
                </a:solidFill>
                <a:latin typeface="Calibri"/>
              </a:rPr>
              <a:t>l</a:t>
            </a:r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a recherche française courre à la </a:t>
            </a:r>
          </a:p>
          <a:p>
            <a:pPr algn="ctr"/>
            <a:r>
              <a:rPr lang="fr-FR" sz="2300" dirty="0" smtClean="0">
                <a:solidFill>
                  <a:srgbClr val="3366FF"/>
                </a:solidFill>
                <a:latin typeface="Calibri"/>
              </a:rPr>
              <a:t>banqueroute</a:t>
            </a:r>
            <a:r>
              <a:rPr lang="fr-FR" sz="2300" dirty="0" smtClean="0">
                <a:latin typeface="Calibri"/>
              </a:rPr>
              <a:t>, et 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il faudra peut-être</a:t>
            </a:r>
          </a:p>
          <a:p>
            <a:pPr algn="ctr"/>
            <a:r>
              <a:rPr lang="fr-FR" sz="2300" dirty="0">
                <a:solidFill>
                  <a:srgbClr val="28C191"/>
                </a:solidFill>
                <a:latin typeface="Calibri"/>
              </a:rPr>
              <a:t>e</a:t>
            </a:r>
            <a:r>
              <a:rPr lang="fr-FR" sz="2300" dirty="0" smtClean="0">
                <a:solidFill>
                  <a:srgbClr val="28C191"/>
                </a:solidFill>
                <a:latin typeface="Calibri"/>
              </a:rPr>
              <a:t>mpêcher les chercheurs de publier</a:t>
            </a:r>
            <a:r>
              <a:rPr lang="fr-FR" sz="2300" dirty="0" smtClean="0">
                <a:latin typeface="Calibri"/>
              </a:rPr>
              <a:t>! </a:t>
            </a:r>
            <a:endParaRPr lang="fr-FR" sz="2300" dirty="0" smtClean="0">
              <a:ln>
                <a:solidFill>
                  <a:schemeClr val="tx1"/>
                </a:solidFill>
              </a:ln>
              <a:latin typeface="Calibri"/>
            </a:endParaRPr>
          </a:p>
        </p:txBody>
      </p:sp>
      <p:cxnSp>
        <p:nvCxnSpPr>
          <p:cNvPr id="17" name="直線コネクタ 14"/>
          <p:cNvCxnSpPr>
            <a:cxnSpLocks noChangeShapeType="1"/>
          </p:cNvCxnSpPr>
          <p:nvPr/>
        </p:nvCxnSpPr>
        <p:spPr bwMode="auto">
          <a:xfrm>
            <a:off x="0" y="90872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pic>
        <p:nvPicPr>
          <p:cNvPr id="18" name="Picture 17" descr="CC-B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7"/>
          <p:cNvSpPr txBox="1">
            <a:spLocks/>
          </p:cNvSpPr>
          <p:nvPr/>
        </p:nvSpPr>
        <p:spPr>
          <a:xfrm>
            <a:off x="395536" y="980728"/>
            <a:ext cx="8208912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buClr>
                <a:srgbClr val="BD575C"/>
              </a:buClr>
              <a:defRPr/>
            </a:pPr>
            <a:r>
              <a:rPr lang="fr-FR" sz="2400" dirty="0" smtClean="0">
                <a:solidFill>
                  <a:srgbClr val="3366FF"/>
                </a:solidFill>
              </a:rPr>
              <a:t>Aujourd’hui les maisons d'édition possèdent</a:t>
            </a:r>
            <a:r>
              <a:rPr lang="fr-FR" sz="2400" dirty="0" smtClean="0">
                <a:solidFill>
                  <a:srgbClr val="000000"/>
                </a:solidFill>
              </a:rPr>
              <a:t> les </a:t>
            </a:r>
            <a:r>
              <a:rPr lang="fr-FR" sz="2400" dirty="0" smtClean="0">
                <a:solidFill>
                  <a:srgbClr val="3366FF"/>
                </a:solidFill>
              </a:rPr>
              <a:t>revues</a:t>
            </a:r>
            <a:r>
              <a:rPr lang="fr-FR" sz="2400" dirty="0" smtClean="0"/>
              <a:t>,</a:t>
            </a:r>
            <a:r>
              <a:rPr lang="fr-FR" sz="2400" dirty="0" smtClean="0">
                <a:solidFill>
                  <a:srgbClr val="3366FF"/>
                </a:solidFill>
              </a:rPr>
              <a:t> </a:t>
            </a:r>
            <a:r>
              <a:rPr lang="fr-FR" sz="2400" dirty="0" smtClean="0">
                <a:solidFill>
                  <a:srgbClr val="000000"/>
                </a:solidFill>
              </a:rPr>
              <a:t>les</a:t>
            </a:r>
            <a:r>
              <a:rPr lang="fr-FR" sz="2400" dirty="0" smtClean="0">
                <a:solidFill>
                  <a:srgbClr val="3366FF"/>
                </a:solidFill>
              </a:rPr>
              <a:t> </a:t>
            </a:r>
            <a:r>
              <a:rPr lang="fr-FR" sz="2400" dirty="0" smtClean="0">
                <a:solidFill>
                  <a:srgbClr val="3366FF"/>
                </a:solidFill>
              </a:rPr>
              <a:t>plateformes</a:t>
            </a:r>
            <a:r>
              <a:rPr lang="fr-FR" sz="2400" dirty="0" smtClean="0">
                <a:solidFill>
                  <a:srgbClr val="3366FF"/>
                </a:solidFill>
              </a:rPr>
              <a:t>, </a:t>
            </a:r>
            <a:r>
              <a:rPr lang="fr-FR" sz="2400" dirty="0" smtClean="0">
                <a:solidFill>
                  <a:srgbClr val="000000"/>
                </a:solidFill>
              </a:rPr>
              <a:t>qui sont utilisées pour </a:t>
            </a:r>
            <a:r>
              <a:rPr lang="fr-FR" sz="2400" dirty="0"/>
              <a:t>l</a:t>
            </a:r>
            <a:r>
              <a:rPr lang="fr-FR" sz="2400" dirty="0" smtClean="0"/>
              <a:t>’évaluation </a:t>
            </a:r>
            <a:r>
              <a:rPr lang="fr-FR" sz="2400" dirty="0"/>
              <a:t>et la diffusion des </a:t>
            </a:r>
            <a:r>
              <a:rPr lang="fr-FR" sz="2400" dirty="0" smtClean="0"/>
              <a:t>articles, et le plus souvent </a:t>
            </a:r>
            <a:r>
              <a:rPr lang="fr-FR" sz="2400" dirty="0" smtClean="0">
                <a:solidFill>
                  <a:srgbClr val="000000"/>
                </a:solidFill>
              </a:rPr>
              <a:t>les </a:t>
            </a:r>
            <a:r>
              <a:rPr lang="fr-FR" sz="2400" dirty="0" smtClean="0">
                <a:solidFill>
                  <a:srgbClr val="3366FF"/>
                </a:solidFill>
              </a:rPr>
              <a:t>articles </a:t>
            </a:r>
            <a:r>
              <a:rPr lang="fr-FR" sz="2400" dirty="0" smtClean="0"/>
              <a:t>car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>
                <a:solidFill>
                  <a:srgbClr val="3366FF"/>
                </a:solidFill>
              </a:rPr>
              <a:t>elles obligent les chercheurs à leur céder gratuitement leurs droits d’auteur</a:t>
            </a:r>
            <a:r>
              <a:rPr lang="fr-FR" sz="2400" dirty="0" smtClean="0"/>
              <a:t>. </a:t>
            </a:r>
            <a:endParaRPr kumimoji="0" lang="fr-FR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2996952"/>
            <a:ext cx="8280920" cy="1200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400" dirty="0" smtClean="0"/>
              <a:t>Ce </a:t>
            </a:r>
            <a:r>
              <a:rPr lang="fr-FR" sz="2400" dirty="0">
                <a:solidFill>
                  <a:srgbClr val="FF0000"/>
                </a:solidFill>
              </a:rPr>
              <a:t>modèle économique </a:t>
            </a:r>
            <a:r>
              <a:rPr lang="fr-FR" sz="2400" dirty="0"/>
              <a:t>date </a:t>
            </a:r>
            <a:r>
              <a:rPr lang="fr-FR" sz="2400" dirty="0" smtClean="0">
                <a:solidFill>
                  <a:srgbClr val="FF0000"/>
                </a:solidFill>
              </a:rPr>
              <a:t>de l’ère de l’imprimerie</a:t>
            </a:r>
            <a:r>
              <a:rPr lang="fr-FR" sz="2400" dirty="0"/>
              <a:t>,</a:t>
            </a:r>
            <a:r>
              <a:rPr lang="fr-FR" sz="2400" dirty="0" smtClean="0">
                <a:solidFill>
                  <a:srgbClr val="FF0000"/>
                </a:solidFill>
              </a:rPr>
              <a:t> quand </a:t>
            </a:r>
            <a:r>
              <a:rPr lang="fr-FR" sz="2400" dirty="0">
                <a:solidFill>
                  <a:srgbClr val="FF0000"/>
                </a:solidFill>
              </a:rPr>
              <a:t>on </a:t>
            </a:r>
            <a:r>
              <a:rPr lang="fr-FR" sz="2400" dirty="0" smtClean="0">
                <a:solidFill>
                  <a:srgbClr val="FF0000"/>
                </a:solidFill>
              </a:rPr>
              <a:t>n’avait pas I</a:t>
            </a:r>
            <a:r>
              <a:rPr lang="fr-FR" sz="2400" i="1" dirty="0" smtClean="0">
                <a:solidFill>
                  <a:srgbClr val="FF0000"/>
                </a:solidFill>
              </a:rPr>
              <a:t>nternet</a:t>
            </a:r>
            <a:r>
              <a:rPr lang="fr-FR" sz="2400" dirty="0"/>
              <a:t>, </a:t>
            </a:r>
            <a:r>
              <a:rPr lang="fr-FR" sz="2400" dirty="0" smtClean="0">
                <a:solidFill>
                  <a:srgbClr val="FF0000"/>
                </a:solidFill>
              </a:rPr>
              <a:t>mais n’a plus de sens à l’ère numérique, </a:t>
            </a:r>
            <a:r>
              <a:rPr lang="fr-FR" sz="2400" dirty="0" smtClean="0"/>
              <a:t>sinon d’augmenter le profit des ‘majors’ et de leurs actionnaires.</a:t>
            </a:r>
            <a:endParaRPr lang="en-US" dirty="0"/>
          </a:p>
        </p:txBody>
      </p:sp>
      <p:sp>
        <p:nvSpPr>
          <p:cNvPr id="9" name="ZoneTexte 14"/>
          <p:cNvSpPr txBox="1"/>
          <p:nvPr/>
        </p:nvSpPr>
        <p:spPr>
          <a:xfrm>
            <a:off x="2123728" y="5877272"/>
            <a:ext cx="5112568" cy="830997"/>
          </a:xfrm>
          <a:prstGeom prst="rect">
            <a:avLst/>
          </a:prstGeom>
          <a:solidFill>
            <a:srgbClr val="38E3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 smtClean="0">
                <a:latin typeface="Times"/>
              </a:rPr>
              <a:t>Pour en savoir plus, voir sur </a:t>
            </a:r>
            <a:r>
              <a:rPr lang="fr-FR" sz="2400" i="1" dirty="0" err="1" smtClean="0">
                <a:latin typeface="Times"/>
              </a:rPr>
              <a:t>YouTube</a:t>
            </a:r>
            <a:r>
              <a:rPr lang="fr-FR" sz="2400" i="1" dirty="0" smtClean="0">
                <a:latin typeface="Times"/>
              </a:rPr>
              <a:t> :</a:t>
            </a:r>
          </a:p>
          <a:p>
            <a:pPr algn="ctr"/>
            <a:r>
              <a:rPr lang="fr-FR" sz="2400" i="1" dirty="0" smtClean="0">
                <a:latin typeface="Times"/>
              </a:rPr>
              <a:t>#</a:t>
            </a:r>
            <a:r>
              <a:rPr lang="fr-FR" sz="2400" i="1" dirty="0" err="1" smtClean="0">
                <a:latin typeface="Times"/>
              </a:rPr>
              <a:t>DataGueule</a:t>
            </a:r>
            <a:r>
              <a:rPr lang="fr-FR" sz="2400" i="1" dirty="0" smtClean="0">
                <a:latin typeface="Times"/>
              </a:rPr>
              <a:t> 63, Privés de savoir?</a:t>
            </a:r>
          </a:p>
        </p:txBody>
      </p:sp>
      <p:pic>
        <p:nvPicPr>
          <p:cNvPr id="5" name="Picture 4" descr="CC-B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55" y="6482236"/>
            <a:ext cx="946449" cy="33114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-360040" y="-90264"/>
            <a:ext cx="99005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fr-FR" sz="3300" b="1" dirty="0" smtClean="0">
                <a:solidFill>
                  <a:srgbClr val="FF0000"/>
                </a:solidFill>
                <a:latin typeface="Arial"/>
              </a:rPr>
              <a:t>Les chercheurs doivent reprendre le contrôle</a:t>
            </a:r>
            <a:endParaRPr lang="fr-FR" sz="3300" b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0" name="直線コネクタ 14"/>
          <p:cNvCxnSpPr>
            <a:cxnSpLocks noChangeShapeType="1"/>
          </p:cNvCxnSpPr>
          <p:nvPr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11" name="Espace réservé du contenu 27"/>
          <p:cNvSpPr>
            <a:spLocks noGrp="1"/>
          </p:cNvSpPr>
          <p:nvPr>
            <p:ph idx="1"/>
          </p:nvPr>
        </p:nvSpPr>
        <p:spPr>
          <a:xfrm>
            <a:off x="395536" y="4365104"/>
            <a:ext cx="8496944" cy="1477327"/>
          </a:xfrm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dirty="0">
                <a:solidFill>
                  <a:srgbClr val="28C191"/>
                </a:solidFill>
              </a:rPr>
              <a:t>L</a:t>
            </a:r>
            <a:r>
              <a:rPr lang="fr-FR" sz="2400" dirty="0" smtClean="0">
                <a:solidFill>
                  <a:srgbClr val="28C191"/>
                </a:solidFill>
              </a:rPr>
              <a:t>es chercheurs doivent reprendre le contrôle des revues</a:t>
            </a:r>
            <a:r>
              <a:rPr lang="fr-FR" sz="2400" dirty="0" smtClean="0">
                <a:solidFill>
                  <a:srgbClr val="000000"/>
                </a:solidFill>
              </a:rPr>
              <a:t>,</a:t>
            </a:r>
            <a:r>
              <a:rPr lang="fr-FR" sz="2400" dirty="0" smtClean="0">
                <a:solidFill>
                  <a:srgbClr val="28C19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fr-FR" sz="2400" dirty="0"/>
              <a:t>d</a:t>
            </a:r>
            <a:r>
              <a:rPr lang="fr-FR" sz="2400" dirty="0" smtClean="0"/>
              <a:t>ont ils assurent l’évaluation par les pairs, et des </a:t>
            </a:r>
            <a:r>
              <a:rPr lang="fr-FR" sz="2400" dirty="0" smtClean="0">
                <a:solidFill>
                  <a:srgbClr val="28C191"/>
                </a:solidFill>
              </a:rPr>
              <a:t>articles </a:t>
            </a:r>
            <a:r>
              <a:rPr lang="fr-FR" sz="2400" dirty="0" smtClean="0">
                <a:solidFill>
                  <a:srgbClr val="000000"/>
                </a:solidFill>
              </a:rPr>
              <a:t>qu’ils publient, </a:t>
            </a:r>
            <a:r>
              <a:rPr lang="fr-FR" sz="2400" dirty="0" smtClean="0"/>
              <a:t>afin de </a:t>
            </a:r>
            <a:r>
              <a:rPr lang="fr-FR" sz="2400" dirty="0" smtClean="0">
                <a:solidFill>
                  <a:srgbClr val="28C191"/>
                </a:solidFill>
              </a:rPr>
              <a:t>maximiser leur dissémination grâce à </a:t>
            </a:r>
            <a:r>
              <a:rPr lang="fr-FR" sz="2400" i="1" dirty="0" smtClean="0">
                <a:solidFill>
                  <a:srgbClr val="28C191"/>
                </a:solidFill>
              </a:rPr>
              <a:t>Internet</a:t>
            </a:r>
            <a:r>
              <a:rPr lang="fr-FR" sz="2400" dirty="0" smtClean="0"/>
              <a:t>. </a:t>
            </a:r>
          </a:p>
          <a:p>
            <a:pPr marL="0" indent="0">
              <a:lnSpc>
                <a:spcPct val="110000"/>
              </a:lnSpc>
              <a:buNone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53783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5808</TotalTime>
  <Words>1866</Words>
  <Application>Microsoft Macintosh PowerPoint</Application>
  <PresentationFormat>On-screen Show (4:3)</PresentationFormat>
  <Paragraphs>246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</dc:creator>
  <cp:lastModifiedBy>Marie Farge</cp:lastModifiedBy>
  <cp:revision>651</cp:revision>
  <cp:lastPrinted>2017-05-27T14:18:45Z</cp:lastPrinted>
  <dcterms:created xsi:type="dcterms:W3CDTF">2016-05-09T15:32:15Z</dcterms:created>
  <dcterms:modified xsi:type="dcterms:W3CDTF">2017-07-04T16:14:56Z</dcterms:modified>
</cp:coreProperties>
</file>