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handoutMasterIdLst>
    <p:handoutMasterId r:id="rId27"/>
  </p:handoutMasterIdLst>
  <p:sldIdLst>
    <p:sldId id="423" r:id="rId2"/>
    <p:sldId id="465" r:id="rId3"/>
    <p:sldId id="469" r:id="rId4"/>
    <p:sldId id="483" r:id="rId5"/>
    <p:sldId id="484" r:id="rId6"/>
    <p:sldId id="347" r:id="rId7"/>
    <p:sldId id="470" r:id="rId8"/>
    <p:sldId id="485" r:id="rId9"/>
    <p:sldId id="486" r:id="rId10"/>
    <p:sldId id="414" r:id="rId11"/>
    <p:sldId id="416" r:id="rId12"/>
    <p:sldId id="276" r:id="rId13"/>
    <p:sldId id="265" r:id="rId14"/>
    <p:sldId id="438" r:id="rId15"/>
    <p:sldId id="378" r:id="rId16"/>
    <p:sldId id="391" r:id="rId17"/>
    <p:sldId id="384" r:id="rId18"/>
    <p:sldId id="363" r:id="rId19"/>
    <p:sldId id="477" r:id="rId20"/>
    <p:sldId id="487" r:id="rId21"/>
    <p:sldId id="478" r:id="rId22"/>
    <p:sldId id="342" r:id="rId23"/>
    <p:sldId id="458" r:id="rId24"/>
    <p:sldId id="302" r:id="rId25"/>
  </p:sldIdLst>
  <p:sldSz cx="9144000" cy="6858000" type="screen4x3"/>
  <p:notesSz cx="7099300" cy="10234613"/>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EFF"/>
    <a:srgbClr val="808080"/>
    <a:srgbClr val="FFD624"/>
    <a:srgbClr val="0F5494"/>
    <a:srgbClr val="3166CF"/>
    <a:srgbClr val="3E6FD2"/>
    <a:srgbClr val="2D5EC1"/>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0354" autoAdjust="0"/>
  </p:normalViewPr>
  <p:slideViewPr>
    <p:cSldViewPr>
      <p:cViewPr varScale="1">
        <p:scale>
          <a:sx n="105" d="100"/>
          <a:sy n="105" d="100"/>
        </p:scale>
        <p:origin x="20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96" y="-108"/>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3077137"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4" tIns="47382" rIns="94764" bIns="47382" numCol="1" anchor="t" anchorCtr="0" compatLnSpc="1">
            <a:prstTxWarp prst="textNoShape">
              <a:avLst/>
            </a:prstTxWarp>
          </a:bodyPr>
          <a:lstStyle>
            <a:lvl1pPr>
              <a:defRPr>
                <a:solidFill>
                  <a:schemeClr val="tx1"/>
                </a:solidFill>
                <a:latin typeface="Arial" charset="0"/>
              </a:defRPr>
            </a:lvl1pPr>
          </a:lstStyle>
          <a:p>
            <a:endParaRPr lang="en-GB"/>
          </a:p>
        </p:txBody>
      </p:sp>
      <p:sp>
        <p:nvSpPr>
          <p:cNvPr id="37891" name="Rectangle 3"/>
          <p:cNvSpPr>
            <a:spLocks noGrp="1" noChangeArrowheads="1"/>
          </p:cNvSpPr>
          <p:nvPr>
            <p:ph type="dt" sz="quarter" idx="1"/>
          </p:nvPr>
        </p:nvSpPr>
        <p:spPr bwMode="auto">
          <a:xfrm>
            <a:off x="4020506" y="0"/>
            <a:ext cx="3077137"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4" tIns="47382" rIns="94764" bIns="47382" numCol="1" anchor="t" anchorCtr="0" compatLnSpc="1">
            <a:prstTxWarp prst="textNoShape">
              <a:avLst/>
            </a:prstTxWarp>
          </a:bodyPr>
          <a:lstStyle>
            <a:lvl1pPr algn="r">
              <a:defRPr>
                <a:solidFill>
                  <a:schemeClr val="tx1"/>
                </a:solidFill>
                <a:latin typeface="Arial" charset="0"/>
              </a:defRPr>
            </a:lvl1pPr>
          </a:lstStyle>
          <a:p>
            <a:endParaRPr lang="en-GB"/>
          </a:p>
        </p:txBody>
      </p:sp>
      <p:sp>
        <p:nvSpPr>
          <p:cNvPr id="37892" name="Rectangle 4"/>
          <p:cNvSpPr>
            <a:spLocks noGrp="1" noChangeArrowheads="1"/>
          </p:cNvSpPr>
          <p:nvPr>
            <p:ph type="ftr" sz="quarter" idx="2"/>
          </p:nvPr>
        </p:nvSpPr>
        <p:spPr bwMode="auto">
          <a:xfrm>
            <a:off x="1" y="9720674"/>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4" tIns="47382" rIns="94764" bIns="47382" numCol="1" anchor="b" anchorCtr="0" compatLnSpc="1">
            <a:prstTxWarp prst="textNoShape">
              <a:avLst/>
            </a:prstTxWarp>
          </a:bodyPr>
          <a:lstStyle>
            <a:lvl1pPr>
              <a:defRPr>
                <a:solidFill>
                  <a:schemeClr val="tx1"/>
                </a:solidFill>
                <a:latin typeface="Arial" charset="0"/>
              </a:defRPr>
            </a:lvl1pPr>
          </a:lstStyle>
          <a:p>
            <a:endParaRPr lang="en-GB"/>
          </a:p>
        </p:txBody>
      </p:sp>
      <p:sp>
        <p:nvSpPr>
          <p:cNvPr id="37893" name="Rectangle 5"/>
          <p:cNvSpPr>
            <a:spLocks noGrp="1" noChangeArrowheads="1"/>
          </p:cNvSpPr>
          <p:nvPr>
            <p:ph type="sldNum" sz="quarter" idx="3"/>
          </p:nvPr>
        </p:nvSpPr>
        <p:spPr bwMode="auto">
          <a:xfrm>
            <a:off x="4020506" y="9720674"/>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4" tIns="47382" rIns="94764" bIns="47382" numCol="1" anchor="b" anchorCtr="0" compatLnSpc="1">
            <a:prstTxWarp prst="textNoShape">
              <a:avLst/>
            </a:prstTxWarp>
          </a:bodyPr>
          <a:lstStyle>
            <a:lvl1pPr algn="r">
              <a:defRPr>
                <a:solidFill>
                  <a:schemeClr val="tx1"/>
                </a:solidFill>
                <a:latin typeface="Arial" charset="0"/>
              </a:defRPr>
            </a:lvl1pPr>
          </a:lstStyle>
          <a:p>
            <a:fld id="{4AD743A2-2536-41EF-8D61-25A105EF4033}" type="slidenum">
              <a:rPr lang="en-GB"/>
              <a:pPr/>
              <a:t>‹#›</a:t>
            </a:fld>
            <a:endParaRPr lang="en-GB"/>
          </a:p>
        </p:txBody>
      </p:sp>
    </p:spTree>
    <p:extLst>
      <p:ext uri="{BB962C8B-B14F-4D97-AF65-F5344CB8AC3E}">
        <p14:creationId xmlns:p14="http://schemas.microsoft.com/office/powerpoint/2010/main" val="2924307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077137"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4" tIns="47382" rIns="94764" bIns="47382" numCol="1" anchor="t" anchorCtr="0" compatLnSpc="1">
            <a:prstTxWarp prst="textNoShape">
              <a:avLst/>
            </a:prstTxWarp>
          </a:bodyPr>
          <a:lstStyle>
            <a:lvl1pPr>
              <a:defRPr>
                <a:solidFill>
                  <a:schemeClr val="tx1"/>
                </a:solidFill>
                <a:latin typeface="Arial" charset="0"/>
              </a:defRPr>
            </a:lvl1pPr>
          </a:lstStyle>
          <a:p>
            <a:endParaRPr lang="en-GB"/>
          </a:p>
        </p:txBody>
      </p:sp>
      <p:sp>
        <p:nvSpPr>
          <p:cNvPr id="36867" name="Rectangle 3"/>
          <p:cNvSpPr>
            <a:spLocks noGrp="1" noChangeArrowheads="1"/>
          </p:cNvSpPr>
          <p:nvPr>
            <p:ph type="dt" idx="1"/>
          </p:nvPr>
        </p:nvSpPr>
        <p:spPr bwMode="auto">
          <a:xfrm>
            <a:off x="4020506" y="0"/>
            <a:ext cx="3077137"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4" tIns="47382" rIns="94764" bIns="47382" numCol="1" anchor="t" anchorCtr="0" compatLnSpc="1">
            <a:prstTxWarp prst="textNoShape">
              <a:avLst/>
            </a:prstTxWarp>
          </a:bodyPr>
          <a:lstStyle>
            <a:lvl1pPr algn="r">
              <a:defRPr>
                <a:solidFill>
                  <a:schemeClr val="tx1"/>
                </a:solidFill>
                <a:latin typeface="Arial" charset="0"/>
              </a:defRPr>
            </a:lvl1pPr>
          </a:lstStyle>
          <a:p>
            <a:endParaRPr lang="en-GB"/>
          </a:p>
        </p:txBody>
      </p:sp>
      <p:sp>
        <p:nvSpPr>
          <p:cNvPr id="3686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709599" y="4861156"/>
            <a:ext cx="5680103"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4" tIns="47382" rIns="94764" bIns="4738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6870" name="Rectangle 6"/>
          <p:cNvSpPr>
            <a:spLocks noGrp="1" noChangeArrowheads="1"/>
          </p:cNvSpPr>
          <p:nvPr>
            <p:ph type="ftr" sz="quarter" idx="4"/>
          </p:nvPr>
        </p:nvSpPr>
        <p:spPr bwMode="auto">
          <a:xfrm>
            <a:off x="1" y="9720674"/>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4" tIns="47382" rIns="94764" bIns="47382" numCol="1" anchor="b" anchorCtr="0" compatLnSpc="1">
            <a:prstTxWarp prst="textNoShape">
              <a:avLst/>
            </a:prstTxWarp>
          </a:bodyPr>
          <a:lstStyle>
            <a:lvl1pPr>
              <a:defRPr>
                <a:solidFill>
                  <a:schemeClr val="tx1"/>
                </a:solidFill>
                <a:latin typeface="Arial" charset="0"/>
              </a:defRPr>
            </a:lvl1pPr>
          </a:lstStyle>
          <a:p>
            <a:endParaRPr lang="en-GB"/>
          </a:p>
        </p:txBody>
      </p:sp>
      <p:sp>
        <p:nvSpPr>
          <p:cNvPr id="36871" name="Rectangle 7"/>
          <p:cNvSpPr>
            <a:spLocks noGrp="1" noChangeArrowheads="1"/>
          </p:cNvSpPr>
          <p:nvPr>
            <p:ph type="sldNum" sz="quarter" idx="5"/>
          </p:nvPr>
        </p:nvSpPr>
        <p:spPr bwMode="auto">
          <a:xfrm>
            <a:off x="4020506" y="9720674"/>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4" tIns="47382" rIns="94764" bIns="47382" numCol="1" anchor="b" anchorCtr="0" compatLnSpc="1">
            <a:prstTxWarp prst="textNoShape">
              <a:avLst/>
            </a:prstTxWarp>
          </a:bodyPr>
          <a:lstStyle>
            <a:lvl1pPr algn="r">
              <a:defRPr>
                <a:solidFill>
                  <a:schemeClr val="tx1"/>
                </a:solidFill>
                <a:latin typeface="Arial" charset="0"/>
              </a:defRPr>
            </a:lvl1pPr>
          </a:lstStyle>
          <a:p>
            <a:fld id="{1681D366-1AC9-41C6-A555-F9189920BB43}" type="slidenum">
              <a:rPr lang="en-GB"/>
              <a:pPr/>
              <a:t>‹#›</a:t>
            </a:fld>
            <a:endParaRPr lang="en-GB"/>
          </a:p>
        </p:txBody>
      </p:sp>
    </p:spTree>
    <p:extLst>
      <p:ext uri="{BB962C8B-B14F-4D97-AF65-F5344CB8AC3E}">
        <p14:creationId xmlns:p14="http://schemas.microsoft.com/office/powerpoint/2010/main" val="20652930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7900" b="1">
                <a:solidFill>
                  <a:srgbClr val="FFD624"/>
                </a:solidFill>
                <a:latin typeface="Verdana" pitchFamily="34" charset="0"/>
              </a:defRPr>
            </a:lvl1pPr>
            <a:lvl2pPr marL="769993" indent="-296151" eaLnBrk="0" hangingPunct="0">
              <a:defRPr sz="7900" b="1">
                <a:solidFill>
                  <a:srgbClr val="FFD624"/>
                </a:solidFill>
                <a:latin typeface="Verdana" pitchFamily="34" charset="0"/>
              </a:defRPr>
            </a:lvl2pPr>
            <a:lvl3pPr marL="1184605" indent="-236921" eaLnBrk="0" hangingPunct="0">
              <a:defRPr sz="7900" b="1">
                <a:solidFill>
                  <a:srgbClr val="FFD624"/>
                </a:solidFill>
                <a:latin typeface="Verdana" pitchFamily="34" charset="0"/>
              </a:defRPr>
            </a:lvl3pPr>
            <a:lvl4pPr marL="1658447" indent="-236921" eaLnBrk="0" hangingPunct="0">
              <a:defRPr sz="7900" b="1">
                <a:solidFill>
                  <a:srgbClr val="FFD624"/>
                </a:solidFill>
                <a:latin typeface="Verdana" pitchFamily="34" charset="0"/>
              </a:defRPr>
            </a:lvl4pPr>
            <a:lvl5pPr marL="2132289" indent="-236921" eaLnBrk="0" hangingPunct="0">
              <a:defRPr sz="7900" b="1">
                <a:solidFill>
                  <a:srgbClr val="FFD624"/>
                </a:solidFill>
                <a:latin typeface="Verdana" pitchFamily="34" charset="0"/>
              </a:defRPr>
            </a:lvl5pPr>
            <a:lvl6pPr marL="2606131" indent="-236921" eaLnBrk="0" fontAlgn="base" hangingPunct="0">
              <a:spcBef>
                <a:spcPct val="0"/>
              </a:spcBef>
              <a:spcAft>
                <a:spcPct val="0"/>
              </a:spcAft>
              <a:defRPr sz="7900" b="1">
                <a:solidFill>
                  <a:srgbClr val="FFD624"/>
                </a:solidFill>
                <a:latin typeface="Verdana" pitchFamily="34" charset="0"/>
              </a:defRPr>
            </a:lvl6pPr>
            <a:lvl7pPr marL="3079974" indent="-236921" eaLnBrk="0" fontAlgn="base" hangingPunct="0">
              <a:spcBef>
                <a:spcPct val="0"/>
              </a:spcBef>
              <a:spcAft>
                <a:spcPct val="0"/>
              </a:spcAft>
              <a:defRPr sz="7900" b="1">
                <a:solidFill>
                  <a:srgbClr val="FFD624"/>
                </a:solidFill>
                <a:latin typeface="Verdana" pitchFamily="34" charset="0"/>
              </a:defRPr>
            </a:lvl7pPr>
            <a:lvl8pPr marL="3553816" indent="-236921" eaLnBrk="0" fontAlgn="base" hangingPunct="0">
              <a:spcBef>
                <a:spcPct val="0"/>
              </a:spcBef>
              <a:spcAft>
                <a:spcPct val="0"/>
              </a:spcAft>
              <a:defRPr sz="7900" b="1">
                <a:solidFill>
                  <a:srgbClr val="FFD624"/>
                </a:solidFill>
                <a:latin typeface="Verdana" pitchFamily="34" charset="0"/>
              </a:defRPr>
            </a:lvl8pPr>
            <a:lvl9pPr marL="4027658" indent="-236921" eaLnBrk="0" fontAlgn="base" hangingPunct="0">
              <a:spcBef>
                <a:spcPct val="0"/>
              </a:spcBef>
              <a:spcAft>
                <a:spcPct val="0"/>
              </a:spcAft>
              <a:defRPr sz="7900" b="1">
                <a:solidFill>
                  <a:srgbClr val="FFD624"/>
                </a:solidFill>
                <a:latin typeface="Verdana" pitchFamily="34" charset="0"/>
              </a:defRPr>
            </a:lvl9pPr>
          </a:lstStyle>
          <a:p>
            <a:pPr eaLnBrk="1" hangingPunct="1"/>
            <a:fld id="{28441583-AEA2-413E-93D7-CF8D1EC219BD}" type="slidenum">
              <a:rPr lang="en-GB" altLang="en-US" sz="1200" b="0">
                <a:solidFill>
                  <a:schemeClr val="tx1"/>
                </a:solidFill>
                <a:latin typeface="Arial" charset="0"/>
              </a:rPr>
              <a:pPr eaLnBrk="1" hangingPunct="1"/>
              <a:t>1</a:t>
            </a:fld>
            <a:endParaRPr lang="en-GB" altLang="en-US" sz="1200" b="0">
              <a:solidFill>
                <a:schemeClr val="tx1"/>
              </a:solidFill>
              <a:latin typeface="Arial" charset="0"/>
            </a:endParaRPr>
          </a:p>
        </p:txBody>
      </p:sp>
      <p:sp>
        <p:nvSpPr>
          <p:cNvPr id="75779" name="Rectangle 2"/>
          <p:cNvSpPr>
            <a:spLocks noGrp="1" noRot="1" noChangeAspect="1" noChangeArrowheads="1" noTextEdit="1"/>
          </p:cNvSpPr>
          <p:nvPr>
            <p:ph type="sldImg"/>
          </p:nvPr>
        </p:nvSpPr>
        <p:spPr>
          <a:xfrm>
            <a:off x="1028700" y="796925"/>
            <a:ext cx="5108575" cy="3830638"/>
          </a:xfrm>
          <a:ln/>
        </p:spPr>
      </p:sp>
      <p:sp>
        <p:nvSpPr>
          <p:cNvPr id="75780" name="Rectangle 3"/>
          <p:cNvSpPr>
            <a:spLocks noGrp="1" noChangeArrowheads="1"/>
          </p:cNvSpPr>
          <p:nvPr>
            <p:ph type="body" idx="1"/>
          </p:nvPr>
        </p:nvSpPr>
        <p:spPr>
          <a:xfrm>
            <a:off x="963264" y="4869339"/>
            <a:ext cx="5152878" cy="4627098"/>
          </a:xfrm>
          <a:noFill/>
        </p:spPr>
        <p:txBody>
          <a:bodyPr/>
          <a:lstStyle/>
          <a:p>
            <a:pPr marL="276408" indent="-276408"/>
            <a:endParaRPr lang="fr-FR" altLang="en-US" sz="1500"/>
          </a:p>
        </p:txBody>
      </p:sp>
    </p:spTree>
    <p:extLst>
      <p:ext uri="{BB962C8B-B14F-4D97-AF65-F5344CB8AC3E}">
        <p14:creationId xmlns:p14="http://schemas.microsoft.com/office/powerpoint/2010/main" val="132941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7900" b="1">
                <a:solidFill>
                  <a:srgbClr val="FFD624"/>
                </a:solidFill>
                <a:latin typeface="Verdana" pitchFamily="34" charset="0"/>
              </a:defRPr>
            </a:lvl1pPr>
            <a:lvl2pPr marL="769957" indent="-296138" eaLnBrk="0" hangingPunct="0">
              <a:defRPr sz="7900" b="1">
                <a:solidFill>
                  <a:srgbClr val="FFD624"/>
                </a:solidFill>
                <a:latin typeface="Verdana" pitchFamily="34" charset="0"/>
              </a:defRPr>
            </a:lvl2pPr>
            <a:lvl3pPr marL="1184551" indent="-236910" eaLnBrk="0" hangingPunct="0">
              <a:defRPr sz="7900" b="1">
                <a:solidFill>
                  <a:srgbClr val="FFD624"/>
                </a:solidFill>
                <a:latin typeface="Verdana" pitchFamily="34" charset="0"/>
              </a:defRPr>
            </a:lvl3pPr>
            <a:lvl4pPr marL="1658370" indent="-236910" eaLnBrk="0" hangingPunct="0">
              <a:defRPr sz="7900" b="1">
                <a:solidFill>
                  <a:srgbClr val="FFD624"/>
                </a:solidFill>
                <a:latin typeface="Verdana" pitchFamily="34" charset="0"/>
              </a:defRPr>
            </a:lvl4pPr>
            <a:lvl5pPr marL="2132191" indent="-236910" eaLnBrk="0" hangingPunct="0">
              <a:defRPr sz="7900" b="1">
                <a:solidFill>
                  <a:srgbClr val="FFD624"/>
                </a:solidFill>
                <a:latin typeface="Verdana" pitchFamily="34" charset="0"/>
              </a:defRPr>
            </a:lvl5pPr>
            <a:lvl6pPr marL="2606011" indent="-236910" eaLnBrk="0" fontAlgn="base" hangingPunct="0">
              <a:spcBef>
                <a:spcPct val="0"/>
              </a:spcBef>
              <a:spcAft>
                <a:spcPct val="0"/>
              </a:spcAft>
              <a:defRPr sz="7900" b="1">
                <a:solidFill>
                  <a:srgbClr val="FFD624"/>
                </a:solidFill>
                <a:latin typeface="Verdana" pitchFamily="34" charset="0"/>
              </a:defRPr>
            </a:lvl6pPr>
            <a:lvl7pPr marL="3079832" indent="-236910" eaLnBrk="0" fontAlgn="base" hangingPunct="0">
              <a:spcBef>
                <a:spcPct val="0"/>
              </a:spcBef>
              <a:spcAft>
                <a:spcPct val="0"/>
              </a:spcAft>
              <a:defRPr sz="7900" b="1">
                <a:solidFill>
                  <a:srgbClr val="FFD624"/>
                </a:solidFill>
                <a:latin typeface="Verdana" pitchFamily="34" charset="0"/>
              </a:defRPr>
            </a:lvl7pPr>
            <a:lvl8pPr marL="3553652" indent="-236910" eaLnBrk="0" fontAlgn="base" hangingPunct="0">
              <a:spcBef>
                <a:spcPct val="0"/>
              </a:spcBef>
              <a:spcAft>
                <a:spcPct val="0"/>
              </a:spcAft>
              <a:defRPr sz="7900" b="1">
                <a:solidFill>
                  <a:srgbClr val="FFD624"/>
                </a:solidFill>
                <a:latin typeface="Verdana" pitchFamily="34" charset="0"/>
              </a:defRPr>
            </a:lvl8pPr>
            <a:lvl9pPr marL="4027472" indent="-236910" eaLnBrk="0" fontAlgn="base" hangingPunct="0">
              <a:spcBef>
                <a:spcPct val="0"/>
              </a:spcBef>
              <a:spcAft>
                <a:spcPct val="0"/>
              </a:spcAft>
              <a:defRPr sz="7900" b="1">
                <a:solidFill>
                  <a:srgbClr val="FFD624"/>
                </a:solidFill>
                <a:latin typeface="Verdana" pitchFamily="34" charset="0"/>
              </a:defRPr>
            </a:lvl9pPr>
          </a:lstStyle>
          <a:p>
            <a:pPr eaLnBrk="1" hangingPunct="1"/>
            <a:fld id="{B8DDD704-580D-4CB1-A503-6C72415097EA}" type="slidenum">
              <a:rPr lang="en-GB" sz="1200" b="0">
                <a:solidFill>
                  <a:schemeClr val="tx1"/>
                </a:solidFill>
                <a:latin typeface="Arial" charset="0"/>
              </a:rPr>
              <a:pPr eaLnBrk="1" hangingPunct="1"/>
              <a:t>4</a:t>
            </a:fld>
            <a:endParaRPr lang="en-GB" sz="1200" b="0">
              <a:solidFill>
                <a:schemeClr val="tx1"/>
              </a:solidFill>
              <a:latin typeface="Arial" charset="0"/>
            </a:endParaRPr>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noFill/>
        </p:spPr>
        <p:txBody>
          <a:bodyPr/>
          <a:lstStyle/>
          <a:p>
            <a:pPr eaLnBrk="1" hangingPunct="1"/>
            <a:endParaRPr lang="fr-CA" smtClean="0"/>
          </a:p>
        </p:txBody>
      </p:sp>
    </p:spTree>
    <p:extLst>
      <p:ext uri="{BB962C8B-B14F-4D97-AF65-F5344CB8AC3E}">
        <p14:creationId xmlns:p14="http://schemas.microsoft.com/office/powerpoint/2010/main" val="403544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7900" b="1">
                <a:solidFill>
                  <a:srgbClr val="FFD624"/>
                </a:solidFill>
                <a:latin typeface="Verdana" pitchFamily="34" charset="0"/>
              </a:defRPr>
            </a:lvl1pPr>
            <a:lvl2pPr marL="769957" indent="-296138" eaLnBrk="0" hangingPunct="0">
              <a:defRPr sz="7900" b="1">
                <a:solidFill>
                  <a:srgbClr val="FFD624"/>
                </a:solidFill>
                <a:latin typeface="Verdana" pitchFamily="34" charset="0"/>
              </a:defRPr>
            </a:lvl2pPr>
            <a:lvl3pPr marL="1184551" indent="-236910" eaLnBrk="0" hangingPunct="0">
              <a:defRPr sz="7900" b="1">
                <a:solidFill>
                  <a:srgbClr val="FFD624"/>
                </a:solidFill>
                <a:latin typeface="Verdana" pitchFamily="34" charset="0"/>
              </a:defRPr>
            </a:lvl3pPr>
            <a:lvl4pPr marL="1658370" indent="-236910" eaLnBrk="0" hangingPunct="0">
              <a:defRPr sz="7900" b="1">
                <a:solidFill>
                  <a:srgbClr val="FFD624"/>
                </a:solidFill>
                <a:latin typeface="Verdana" pitchFamily="34" charset="0"/>
              </a:defRPr>
            </a:lvl4pPr>
            <a:lvl5pPr marL="2132191" indent="-236910" eaLnBrk="0" hangingPunct="0">
              <a:defRPr sz="7900" b="1">
                <a:solidFill>
                  <a:srgbClr val="FFD624"/>
                </a:solidFill>
                <a:latin typeface="Verdana" pitchFamily="34" charset="0"/>
              </a:defRPr>
            </a:lvl5pPr>
            <a:lvl6pPr marL="2606011" indent="-236910" eaLnBrk="0" fontAlgn="base" hangingPunct="0">
              <a:spcBef>
                <a:spcPct val="0"/>
              </a:spcBef>
              <a:spcAft>
                <a:spcPct val="0"/>
              </a:spcAft>
              <a:defRPr sz="7900" b="1">
                <a:solidFill>
                  <a:srgbClr val="FFD624"/>
                </a:solidFill>
                <a:latin typeface="Verdana" pitchFamily="34" charset="0"/>
              </a:defRPr>
            </a:lvl6pPr>
            <a:lvl7pPr marL="3079832" indent="-236910" eaLnBrk="0" fontAlgn="base" hangingPunct="0">
              <a:spcBef>
                <a:spcPct val="0"/>
              </a:spcBef>
              <a:spcAft>
                <a:spcPct val="0"/>
              </a:spcAft>
              <a:defRPr sz="7900" b="1">
                <a:solidFill>
                  <a:srgbClr val="FFD624"/>
                </a:solidFill>
                <a:latin typeface="Verdana" pitchFamily="34" charset="0"/>
              </a:defRPr>
            </a:lvl7pPr>
            <a:lvl8pPr marL="3553652" indent="-236910" eaLnBrk="0" fontAlgn="base" hangingPunct="0">
              <a:spcBef>
                <a:spcPct val="0"/>
              </a:spcBef>
              <a:spcAft>
                <a:spcPct val="0"/>
              </a:spcAft>
              <a:defRPr sz="7900" b="1">
                <a:solidFill>
                  <a:srgbClr val="FFD624"/>
                </a:solidFill>
                <a:latin typeface="Verdana" pitchFamily="34" charset="0"/>
              </a:defRPr>
            </a:lvl8pPr>
            <a:lvl9pPr marL="4027472" indent="-236910" eaLnBrk="0" fontAlgn="base" hangingPunct="0">
              <a:spcBef>
                <a:spcPct val="0"/>
              </a:spcBef>
              <a:spcAft>
                <a:spcPct val="0"/>
              </a:spcAft>
              <a:defRPr sz="7900" b="1">
                <a:solidFill>
                  <a:srgbClr val="FFD624"/>
                </a:solidFill>
                <a:latin typeface="Verdana" pitchFamily="34" charset="0"/>
              </a:defRPr>
            </a:lvl9pPr>
          </a:lstStyle>
          <a:p>
            <a:pPr eaLnBrk="1" hangingPunct="1"/>
            <a:fld id="{B8DDD704-580D-4CB1-A503-6C72415097EA}" type="slidenum">
              <a:rPr lang="en-GB" sz="1200" b="0">
                <a:solidFill>
                  <a:schemeClr val="tx1"/>
                </a:solidFill>
                <a:latin typeface="Arial" charset="0"/>
              </a:rPr>
              <a:pPr eaLnBrk="1" hangingPunct="1"/>
              <a:t>5</a:t>
            </a:fld>
            <a:endParaRPr lang="en-GB" sz="1200" b="0">
              <a:solidFill>
                <a:schemeClr val="tx1"/>
              </a:solidFill>
              <a:latin typeface="Arial" charset="0"/>
            </a:endParaRPr>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noFill/>
        </p:spPr>
        <p:txBody>
          <a:bodyPr/>
          <a:lstStyle/>
          <a:p>
            <a:pPr eaLnBrk="1" hangingPunct="1"/>
            <a:endParaRPr lang="fr-CA" smtClean="0"/>
          </a:p>
        </p:txBody>
      </p:sp>
    </p:spTree>
    <p:extLst>
      <p:ext uri="{BB962C8B-B14F-4D97-AF65-F5344CB8AC3E}">
        <p14:creationId xmlns:p14="http://schemas.microsoft.com/office/powerpoint/2010/main" val="417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mtClean="0"/>
          </a:p>
        </p:txBody>
      </p:sp>
      <p:sp>
        <p:nvSpPr>
          <p:cNvPr id="18436" name="Slide Number Placeholder 3"/>
          <p:cNvSpPr>
            <a:spLocks noGrp="1"/>
          </p:cNvSpPr>
          <p:nvPr>
            <p:ph type="sldNum" sz="quarter" idx="5"/>
          </p:nvPr>
        </p:nvSpPr>
        <p:spPr>
          <a:noFill/>
        </p:spPr>
        <p:txBody>
          <a:bodyPr/>
          <a:lstStyle>
            <a:lvl1pPr eaLnBrk="0" hangingPunct="0">
              <a:defRPr sz="7900" b="1">
                <a:solidFill>
                  <a:srgbClr val="FFD624"/>
                </a:solidFill>
                <a:latin typeface="Verdana" pitchFamily="34" charset="0"/>
              </a:defRPr>
            </a:lvl1pPr>
            <a:lvl2pPr marL="768625" indent="-295626" eaLnBrk="0" hangingPunct="0">
              <a:defRPr sz="7900" b="1">
                <a:solidFill>
                  <a:srgbClr val="FFD624"/>
                </a:solidFill>
                <a:latin typeface="Verdana" pitchFamily="34" charset="0"/>
              </a:defRPr>
            </a:lvl2pPr>
            <a:lvl3pPr marL="1182501" indent="-236499" eaLnBrk="0" hangingPunct="0">
              <a:defRPr sz="7900" b="1">
                <a:solidFill>
                  <a:srgbClr val="FFD624"/>
                </a:solidFill>
                <a:latin typeface="Verdana" pitchFamily="34" charset="0"/>
              </a:defRPr>
            </a:lvl3pPr>
            <a:lvl4pPr marL="1655502" indent="-236499" eaLnBrk="0" hangingPunct="0">
              <a:defRPr sz="7900" b="1">
                <a:solidFill>
                  <a:srgbClr val="FFD624"/>
                </a:solidFill>
                <a:latin typeface="Verdana" pitchFamily="34" charset="0"/>
              </a:defRPr>
            </a:lvl4pPr>
            <a:lvl5pPr marL="2128503" indent="-236499" eaLnBrk="0" hangingPunct="0">
              <a:defRPr sz="7900" b="1">
                <a:solidFill>
                  <a:srgbClr val="FFD624"/>
                </a:solidFill>
                <a:latin typeface="Verdana" pitchFamily="34" charset="0"/>
              </a:defRPr>
            </a:lvl5pPr>
            <a:lvl6pPr marL="2601503" indent="-236499" eaLnBrk="0" fontAlgn="base" hangingPunct="0">
              <a:spcBef>
                <a:spcPct val="0"/>
              </a:spcBef>
              <a:spcAft>
                <a:spcPct val="0"/>
              </a:spcAft>
              <a:defRPr sz="7900" b="1">
                <a:solidFill>
                  <a:srgbClr val="FFD624"/>
                </a:solidFill>
                <a:latin typeface="Verdana" pitchFamily="34" charset="0"/>
              </a:defRPr>
            </a:lvl6pPr>
            <a:lvl7pPr marL="3074504" indent="-236499" eaLnBrk="0" fontAlgn="base" hangingPunct="0">
              <a:spcBef>
                <a:spcPct val="0"/>
              </a:spcBef>
              <a:spcAft>
                <a:spcPct val="0"/>
              </a:spcAft>
              <a:defRPr sz="7900" b="1">
                <a:solidFill>
                  <a:srgbClr val="FFD624"/>
                </a:solidFill>
                <a:latin typeface="Verdana" pitchFamily="34" charset="0"/>
              </a:defRPr>
            </a:lvl7pPr>
            <a:lvl8pPr marL="3547504" indent="-236499" eaLnBrk="0" fontAlgn="base" hangingPunct="0">
              <a:spcBef>
                <a:spcPct val="0"/>
              </a:spcBef>
              <a:spcAft>
                <a:spcPct val="0"/>
              </a:spcAft>
              <a:defRPr sz="7900" b="1">
                <a:solidFill>
                  <a:srgbClr val="FFD624"/>
                </a:solidFill>
                <a:latin typeface="Verdana" pitchFamily="34" charset="0"/>
              </a:defRPr>
            </a:lvl8pPr>
            <a:lvl9pPr marL="4020504" indent="-236499" eaLnBrk="0" fontAlgn="base" hangingPunct="0">
              <a:spcBef>
                <a:spcPct val="0"/>
              </a:spcBef>
              <a:spcAft>
                <a:spcPct val="0"/>
              </a:spcAft>
              <a:defRPr sz="7900" b="1">
                <a:solidFill>
                  <a:srgbClr val="FFD624"/>
                </a:solidFill>
                <a:latin typeface="Verdana" pitchFamily="34" charset="0"/>
              </a:defRPr>
            </a:lvl9pPr>
          </a:lstStyle>
          <a:p>
            <a:pPr eaLnBrk="1" hangingPunct="1"/>
            <a:fld id="{550AF042-9ADD-4ACE-A239-4E20289B91F8}" type="slidenum">
              <a:rPr lang="en-GB" altLang="en-US" sz="1200" b="0">
                <a:solidFill>
                  <a:schemeClr val="tx1"/>
                </a:solidFill>
                <a:latin typeface="Arial" charset="0"/>
              </a:rPr>
              <a:pPr eaLnBrk="1" hangingPunct="1"/>
              <a:t>14</a:t>
            </a:fld>
            <a:endParaRPr lang="en-GB" altLang="en-US" sz="1200" b="0">
              <a:solidFill>
                <a:schemeClr val="tx1"/>
              </a:solidFill>
              <a:latin typeface="Arial" charset="0"/>
            </a:endParaRPr>
          </a:p>
        </p:txBody>
      </p:sp>
    </p:spTree>
    <p:extLst>
      <p:ext uri="{BB962C8B-B14F-4D97-AF65-F5344CB8AC3E}">
        <p14:creationId xmlns:p14="http://schemas.microsoft.com/office/powerpoint/2010/main" val="299813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81D366-1AC9-41C6-A555-F9189920BB43}" type="slidenum">
              <a:rPr lang="en-GB" smtClean="0"/>
              <a:pPr/>
              <a:t>19</a:t>
            </a:fld>
            <a:endParaRPr lang="en-GB"/>
          </a:p>
        </p:txBody>
      </p:sp>
    </p:spTree>
    <p:extLst>
      <p:ext uri="{BB962C8B-B14F-4D97-AF65-F5344CB8AC3E}">
        <p14:creationId xmlns:p14="http://schemas.microsoft.com/office/powerpoint/2010/main" val="236749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81D366-1AC9-41C6-A555-F9189920BB43}" type="slidenum">
              <a:rPr lang="en-GB" smtClean="0"/>
              <a:pPr/>
              <a:t>20</a:t>
            </a:fld>
            <a:endParaRPr lang="en-GB"/>
          </a:p>
        </p:txBody>
      </p:sp>
    </p:spTree>
    <p:extLst>
      <p:ext uri="{BB962C8B-B14F-4D97-AF65-F5344CB8AC3E}">
        <p14:creationId xmlns:p14="http://schemas.microsoft.com/office/powerpoint/2010/main" val="2367499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81D366-1AC9-41C6-A555-F9189920BB43}" type="slidenum">
              <a:rPr lang="en-GB" smtClean="0"/>
              <a:pPr/>
              <a:t>21</a:t>
            </a:fld>
            <a:endParaRPr lang="en-GB"/>
          </a:p>
        </p:txBody>
      </p:sp>
    </p:spTree>
    <p:extLst>
      <p:ext uri="{BB962C8B-B14F-4D97-AF65-F5344CB8AC3E}">
        <p14:creationId xmlns:p14="http://schemas.microsoft.com/office/powerpoint/2010/main" val="2723285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5400">
                <a:solidFill>
                  <a:srgbClr val="FFD624"/>
                </a:solidFill>
              </a:defRPr>
            </a:lvl1pPr>
          </a:lstStyle>
          <a:p>
            <a:pPr lvl="0"/>
            <a:r>
              <a:rPr lang="en-US" noProof="0" dirty="0" smtClean="0"/>
              <a:t>Click to edit Master title style</a:t>
            </a:r>
            <a:endParaRPr lang="en-GB" noProof="0" dirty="0" smtClean="0"/>
          </a:p>
        </p:txBody>
      </p:sp>
      <p:sp>
        <p:nvSpPr>
          <p:cNvPr id="3077" name="Rectangle 5"/>
          <p:cNvSpPr>
            <a:spLocks noGrp="1" noChangeArrowheads="1"/>
          </p:cNvSpPr>
          <p:nvPr>
            <p:ph type="subTitle" idx="1"/>
          </p:nvPr>
        </p:nvSpPr>
        <p:spPr>
          <a:xfrm>
            <a:off x="583558" y="4221088"/>
            <a:ext cx="8532812" cy="1728787"/>
          </a:xfrm>
        </p:spPr>
        <p:txBody>
          <a:bodyPr/>
          <a:lstStyle>
            <a:lvl1pPr marL="0" indent="0">
              <a:buFontTx/>
              <a:buNone/>
              <a:defRPr sz="3000" b="1" i="0">
                <a:solidFill>
                  <a:schemeClr val="bg1"/>
                </a:solidFill>
              </a:defRPr>
            </a:lvl1pPr>
          </a:lstStyle>
          <a:p>
            <a:pPr lvl="0"/>
            <a:r>
              <a:rPr lang="en-US" noProof="0" dirty="0" smtClean="0"/>
              <a:t>Click to edit Master subtitle style</a:t>
            </a:r>
            <a:endParaRPr lang="en-GB" noProof="0" dirty="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F248F9BB-1E99-452C-A3EB-65D0E90BBB8A}" type="slidenum">
              <a:rPr lang="en-GB"/>
              <a:pPr/>
              <a:t>‹#›</a:t>
            </a:fld>
            <a:endParaRPr lang="en-GB"/>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F16A476-FF79-4645-A3D9-D763CAD53916}" type="slidenum">
              <a:rPr lang="en-GB"/>
              <a:pPr/>
              <a:t>‹#›</a:t>
            </a:fld>
            <a:endParaRPr lang="en-GB"/>
          </a:p>
        </p:txBody>
      </p:sp>
    </p:spTree>
    <p:extLst>
      <p:ext uri="{BB962C8B-B14F-4D97-AF65-F5344CB8AC3E}">
        <p14:creationId xmlns:p14="http://schemas.microsoft.com/office/powerpoint/2010/main" val="192923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F0F5128-0FDB-4881-A01A-9C601990F609}" type="slidenum">
              <a:rPr lang="en-GB"/>
              <a:pPr/>
              <a:t>‹#›</a:t>
            </a:fld>
            <a:endParaRPr lang="en-GB"/>
          </a:p>
        </p:txBody>
      </p:sp>
    </p:spTree>
    <p:extLst>
      <p:ext uri="{BB962C8B-B14F-4D97-AF65-F5344CB8AC3E}">
        <p14:creationId xmlns:p14="http://schemas.microsoft.com/office/powerpoint/2010/main" val="197062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413"/>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2387600"/>
            <a:ext cx="4038600" cy="3633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C2D2E9-E185-4ABB-9DA9-074A76153BB1}" type="slidenum">
              <a:rPr lang="en-GB"/>
              <a:pPr>
                <a:defRPr/>
              </a:pPr>
              <a:t>‹#›</a:t>
            </a:fld>
            <a:endParaRPr lang="en-GB"/>
          </a:p>
        </p:txBody>
      </p:sp>
    </p:spTree>
    <p:extLst>
      <p:ext uri="{BB962C8B-B14F-4D97-AF65-F5344CB8AC3E}">
        <p14:creationId xmlns:p14="http://schemas.microsoft.com/office/powerpoint/2010/main" val="276440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DC7F24-A5FE-4CD1-AA71-E8DB60C40598}" type="slidenum">
              <a:rPr lang="en-GB"/>
              <a:pPr/>
              <a:t>‹#›</a:t>
            </a:fld>
            <a:endParaRPr lang="en-GB"/>
          </a:p>
        </p:txBody>
      </p:sp>
    </p:spTree>
    <p:extLst>
      <p:ext uri="{BB962C8B-B14F-4D97-AF65-F5344CB8AC3E}">
        <p14:creationId xmlns:p14="http://schemas.microsoft.com/office/powerpoint/2010/main" val="103226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0F5A15-382B-45B4-A583-0DA1391190CA}" type="slidenum">
              <a:rPr lang="en-GB"/>
              <a:pPr/>
              <a:t>‹#›</a:t>
            </a:fld>
            <a:endParaRPr lang="en-GB"/>
          </a:p>
        </p:txBody>
      </p:sp>
    </p:spTree>
    <p:extLst>
      <p:ext uri="{BB962C8B-B14F-4D97-AF65-F5344CB8AC3E}">
        <p14:creationId xmlns:p14="http://schemas.microsoft.com/office/powerpoint/2010/main" val="19602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4169B76-3EBA-4E79-B962-2E19E89573BD}" type="slidenum">
              <a:rPr lang="en-GB"/>
              <a:pPr/>
              <a:t>‹#›</a:t>
            </a:fld>
            <a:endParaRPr lang="en-GB"/>
          </a:p>
        </p:txBody>
      </p:sp>
    </p:spTree>
    <p:extLst>
      <p:ext uri="{BB962C8B-B14F-4D97-AF65-F5344CB8AC3E}">
        <p14:creationId xmlns:p14="http://schemas.microsoft.com/office/powerpoint/2010/main" val="52881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4E36BA25-F46E-4179-AD61-30C35B64F737}" type="slidenum">
              <a:rPr lang="en-GB"/>
              <a:pPr/>
              <a:t>‹#›</a:t>
            </a:fld>
            <a:endParaRPr lang="en-GB"/>
          </a:p>
        </p:txBody>
      </p:sp>
    </p:spTree>
    <p:extLst>
      <p:ext uri="{BB962C8B-B14F-4D97-AF65-F5344CB8AC3E}">
        <p14:creationId xmlns:p14="http://schemas.microsoft.com/office/powerpoint/2010/main" val="34970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90DCE09-D3E5-4DE6-891F-426C12531937}" type="slidenum">
              <a:rPr lang="en-GB"/>
              <a:pPr/>
              <a:t>‹#›</a:t>
            </a:fld>
            <a:endParaRPr lang="en-GB"/>
          </a:p>
        </p:txBody>
      </p:sp>
    </p:spTree>
    <p:extLst>
      <p:ext uri="{BB962C8B-B14F-4D97-AF65-F5344CB8AC3E}">
        <p14:creationId xmlns:p14="http://schemas.microsoft.com/office/powerpoint/2010/main" val="86785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E8E5BB7-BD88-486F-80EF-55B30CA48D27}" type="slidenum">
              <a:rPr lang="en-GB"/>
              <a:pPr/>
              <a:t>‹#›</a:t>
            </a:fld>
            <a:endParaRPr lang="en-GB"/>
          </a:p>
        </p:txBody>
      </p:sp>
    </p:spTree>
    <p:extLst>
      <p:ext uri="{BB962C8B-B14F-4D97-AF65-F5344CB8AC3E}">
        <p14:creationId xmlns:p14="http://schemas.microsoft.com/office/powerpoint/2010/main" val="383407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FBFCCB8-85CC-477F-BF32-6AF356F902EB}" type="slidenum">
              <a:rPr lang="en-GB"/>
              <a:pPr/>
              <a:t>‹#›</a:t>
            </a:fld>
            <a:endParaRPr lang="en-GB"/>
          </a:p>
        </p:txBody>
      </p:sp>
    </p:spTree>
    <p:extLst>
      <p:ext uri="{BB962C8B-B14F-4D97-AF65-F5344CB8AC3E}">
        <p14:creationId xmlns:p14="http://schemas.microsoft.com/office/powerpoint/2010/main" val="170541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A16D923-0C4A-4F04-A230-4CFFA7EF5BF8}" type="slidenum">
              <a:rPr lang="en-GB"/>
              <a:pPr/>
              <a:t>‹#›</a:t>
            </a:fld>
            <a:endParaRPr lang="en-GB"/>
          </a:p>
        </p:txBody>
      </p:sp>
    </p:spTree>
    <p:extLst>
      <p:ext uri="{BB962C8B-B14F-4D97-AF65-F5344CB8AC3E}">
        <p14:creationId xmlns:p14="http://schemas.microsoft.com/office/powerpoint/2010/main" val="352785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D5BC760B-D9A6-4310-8B76-CF05A9676440}"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0" indent="0" algn="l" rtl="0" eaLnBrk="1" fontAlgn="base" hangingPunct="1">
        <a:spcBef>
          <a:spcPct val="20000"/>
        </a:spcBef>
        <a:spcAft>
          <a:spcPct val="0"/>
        </a:spcAft>
        <a:buClr>
          <a:schemeClr val="bg1"/>
        </a:buClr>
        <a:buFont typeface="Arial" pitchFamily="34" charset="0"/>
        <a:buNone/>
        <a:defRPr sz="2400" b="1" i="0">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0">
          <a:solidFill>
            <a:srgbClr val="0F5494"/>
          </a:solidFill>
          <a:latin typeface="+mn-lt"/>
        </a:defRPr>
      </a:lvl2pPr>
      <a:lvl3pPr marL="1143000" indent="-228600" algn="l" rtl="0" eaLnBrk="1" fontAlgn="base" hangingPunct="1">
        <a:spcBef>
          <a:spcPct val="20000"/>
        </a:spcBef>
        <a:spcAft>
          <a:spcPct val="0"/>
        </a:spcAft>
        <a:defRPr sz="16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el.spichtinger@ec.europa.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research/science-society/document_library/pdf_06/recommendation-access-and-preservation-scientific-information_en.pdf" TargetMode="External"/><Relationship Id="rId2" Type="http://schemas.openxmlformats.org/officeDocument/2006/relationships/hyperlink" Target="http://ec.europa.eu/research/science-society/document_library/pdf_06/era-communication-partnership-excellence-growth_en.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research/openscience/pdf/openaccess/npr_report.pdf#view=fit&amp;pagemode=none" TargetMode="External"/><Relationship Id="rId2" Type="http://schemas.openxmlformats.org/officeDocument/2006/relationships/hyperlink" Target="http://bookshop.europa.eu/en/open-innovation-open-science-open-to-the-world-pbKI0416263/" TargetMode="External"/><Relationship Id="rId1" Type="http://schemas.openxmlformats.org/officeDocument/2006/relationships/slideLayout" Target="../slideLayouts/slideLayout2.xml"/><Relationship Id="rId6" Type="http://schemas.openxmlformats.org/officeDocument/2006/relationships/hyperlink" Target="https://data.europa.eu/euodp/data/dataset/open-access-to-scientific-publications-horizon2020" TargetMode="External"/><Relationship Id="rId5" Type="http://schemas.openxmlformats.org/officeDocument/2006/relationships/hyperlink" Target="http://data.consilium.europa.eu/doc/document/ST-9526-2016-INIT/en/pdf" TargetMode="External"/><Relationship Id="rId4" Type="http://schemas.openxmlformats.org/officeDocument/2006/relationships/hyperlink" Target="http://ec.europa.eu/research/participants/docs/h2020-funding-guide/cross-cutting-issues/open-access-dissemination_en.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c.europa.eu/research/openscience/index.cfm" TargetMode="External"/><Relationship Id="rId2" Type="http://schemas.openxmlformats.org/officeDocument/2006/relationships/hyperlink" Target="mailto:RTD-open-access@ec.europa.eu" TargetMode="Externa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hyperlink" Target="https://twitter.com/OpenAccessE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611188" y="1341438"/>
            <a:ext cx="8066087"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buFont typeface="Wingdings" pitchFamily="2" charset="2"/>
              <a:buNone/>
            </a:pPr>
            <a:r>
              <a:rPr lang="en-GB" altLang="en-US" sz="4000" dirty="0" smtClean="0">
                <a:solidFill>
                  <a:schemeClr val="bg1"/>
                </a:solidFill>
              </a:rPr>
              <a:t>Open Access in a European policy context </a:t>
            </a:r>
          </a:p>
          <a:p>
            <a:pPr algn="ctr" eaLnBrk="1" hangingPunct="1">
              <a:buFont typeface="Wingdings" pitchFamily="2" charset="2"/>
              <a:buNone/>
            </a:pPr>
            <a:endParaRPr lang="en-GB" altLang="en-US" sz="3200" dirty="0" smtClean="0">
              <a:solidFill>
                <a:schemeClr val="bg1"/>
              </a:solidFill>
            </a:endParaRPr>
          </a:p>
          <a:p>
            <a:pPr algn="ctr" eaLnBrk="1" hangingPunct="1">
              <a:buFont typeface="Wingdings" pitchFamily="2" charset="2"/>
              <a:buNone/>
            </a:pPr>
            <a:r>
              <a:rPr lang="en-GB" altLang="en-US" sz="2400" dirty="0" smtClean="0">
                <a:solidFill>
                  <a:schemeClr val="bg1"/>
                </a:solidFill>
              </a:rPr>
              <a:t>Daniel Spichtinger</a:t>
            </a:r>
          </a:p>
          <a:p>
            <a:pPr algn="ctr" eaLnBrk="1" hangingPunct="1">
              <a:buFont typeface="Wingdings" pitchFamily="2" charset="2"/>
              <a:buNone/>
            </a:pPr>
            <a:r>
              <a:rPr lang="en-GB" altLang="en-US" sz="2400" dirty="0" smtClean="0">
                <a:solidFill>
                  <a:schemeClr val="bg1"/>
                </a:solidFill>
              </a:rPr>
              <a:t>Senior Policy Officer, European Commission DG RTD, Unit A.6.</a:t>
            </a:r>
          </a:p>
          <a:p>
            <a:pPr algn="ctr" eaLnBrk="1" hangingPunct="1">
              <a:buFont typeface="Wingdings" pitchFamily="2" charset="2"/>
              <a:buNone/>
            </a:pPr>
            <a:r>
              <a:rPr lang="en-GB" altLang="en-US" sz="2400" dirty="0" smtClean="0">
                <a:solidFill>
                  <a:schemeClr val="bg1"/>
                </a:solidFill>
                <a:hlinkClick r:id="rId3"/>
              </a:rPr>
              <a:t>Daniel.spichtinger@ec.europa.eu</a:t>
            </a:r>
            <a:endParaRPr lang="en-GB" altLang="en-US" sz="2400" dirty="0" smtClean="0">
              <a:solidFill>
                <a:schemeClr val="bg1"/>
              </a:solidFill>
            </a:endParaRPr>
          </a:p>
          <a:p>
            <a:pPr algn="ctr"/>
            <a:endParaRPr lang="en-GB" sz="3200" dirty="0" smtClean="0"/>
          </a:p>
          <a:p>
            <a:pPr algn="ctr"/>
            <a:r>
              <a:rPr lang="en-GB" sz="2800" dirty="0"/>
              <a:t>OPEN SCIENCE AS A COMMON </a:t>
            </a:r>
            <a:r>
              <a:rPr lang="en-GB" sz="2800" dirty="0" smtClean="0"/>
              <a:t>GOOD, May 3, 2017 </a:t>
            </a:r>
            <a:endParaRPr lang="en-GB" altLang="en-US" sz="2800" dirty="0" smtClean="0">
              <a:solidFill>
                <a:schemeClr val="bg1"/>
              </a:solidFill>
            </a:endParaRPr>
          </a:p>
        </p:txBody>
      </p:sp>
    </p:spTree>
    <p:extLst>
      <p:ext uri="{BB962C8B-B14F-4D97-AF65-F5344CB8AC3E}">
        <p14:creationId xmlns:p14="http://schemas.microsoft.com/office/powerpoint/2010/main" val="10735911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indent="0" algn="ctr" eaLnBrk="1" hangingPunct="1"/>
            <a:r>
              <a:rPr lang="fr-BE" altLang="en-US" dirty="0" smtClean="0"/>
              <a:t>The EU &amp; open </a:t>
            </a:r>
            <a:r>
              <a:rPr lang="fr-BE" altLang="en-US" dirty="0" err="1" smtClean="0"/>
              <a:t>access</a:t>
            </a:r>
            <a:endParaRPr lang="en-GB" altLang="en-US" dirty="0" smtClean="0"/>
          </a:p>
        </p:txBody>
      </p:sp>
      <p:pic>
        <p:nvPicPr>
          <p:cNvPr id="203787" name="Picture 11" descr="OpenAccessEC_logo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205038"/>
            <a:ext cx="496570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737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03787"/>
                                        </p:tgtEl>
                                        <p:attrNameLst>
                                          <p:attrName>style.visibility</p:attrName>
                                        </p:attrNameLst>
                                      </p:cBhvr>
                                      <p:to>
                                        <p:strVal val="visible"/>
                                      </p:to>
                                    </p:set>
                                    <p:anim calcmode="lin" valueType="num">
                                      <p:cBhvr additive="base">
                                        <p:cTn id="7" dur="500" fill="hold"/>
                                        <p:tgtEl>
                                          <p:spTgt spid="203787"/>
                                        </p:tgtEl>
                                        <p:attrNameLst>
                                          <p:attrName>ppt_x</p:attrName>
                                        </p:attrNameLst>
                                      </p:cBhvr>
                                      <p:tavLst>
                                        <p:tav tm="0">
                                          <p:val>
                                            <p:strVal val="#ppt_x"/>
                                          </p:val>
                                        </p:tav>
                                        <p:tav tm="100000">
                                          <p:val>
                                            <p:strVal val="#ppt_x"/>
                                          </p:val>
                                        </p:tav>
                                      </p:tavLst>
                                    </p:anim>
                                    <p:anim calcmode="lin" valueType="num">
                                      <p:cBhvr additive="base">
                                        <p:cTn id="8" dur="500" fill="hold"/>
                                        <p:tgtEl>
                                          <p:spTgt spid="203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9512" y="980728"/>
            <a:ext cx="8229600" cy="936625"/>
          </a:xfrm>
        </p:spPr>
        <p:txBody>
          <a:bodyPr/>
          <a:lstStyle/>
          <a:p>
            <a:r>
              <a:rPr lang="en-GB" dirty="0" smtClean="0">
                <a:ea typeface="MS PGothic" pitchFamily="34" charset="-128"/>
              </a:rPr>
              <a:t>The Commission objective</a:t>
            </a:r>
          </a:p>
        </p:txBody>
      </p:sp>
      <p:sp>
        <p:nvSpPr>
          <p:cNvPr id="8195" name="Content Placeholder 2"/>
          <p:cNvSpPr>
            <a:spLocks noGrp="1"/>
          </p:cNvSpPr>
          <p:nvPr>
            <p:ph idx="1"/>
          </p:nvPr>
        </p:nvSpPr>
        <p:spPr>
          <a:xfrm>
            <a:off x="251520" y="1700808"/>
            <a:ext cx="8712968" cy="5040560"/>
          </a:xfrm>
        </p:spPr>
        <p:txBody>
          <a:bodyPr/>
          <a:lstStyle/>
          <a:p>
            <a:pPr marL="0" indent="0">
              <a:buFontTx/>
              <a:buNone/>
            </a:pPr>
            <a:r>
              <a:rPr lang="en-GB" sz="2000" b="1" dirty="0" smtClean="0">
                <a:solidFill>
                  <a:srgbClr val="FF0000"/>
                </a:solidFill>
                <a:ea typeface="MS PGothic" pitchFamily="34" charset="-128"/>
              </a:rPr>
              <a:t>optimise the impact of publicly-funded scientific research</a:t>
            </a:r>
          </a:p>
          <a:p>
            <a:pPr lvl="1"/>
            <a:r>
              <a:rPr lang="en-GB" b="0" dirty="0" smtClean="0">
                <a:ea typeface="MS PGothic" pitchFamily="34" charset="-128"/>
              </a:rPr>
              <a:t>At European level (Horizon 2020)</a:t>
            </a:r>
          </a:p>
          <a:p>
            <a:pPr lvl="1"/>
            <a:r>
              <a:rPr lang="en-GB" b="0" dirty="0" smtClean="0">
                <a:ea typeface="MS PGothic" pitchFamily="34" charset="-128"/>
              </a:rPr>
              <a:t>At Member State level (ERA)</a:t>
            </a:r>
            <a:endParaRPr lang="fr-BE" b="0" dirty="0" smtClean="0">
              <a:ea typeface="MS PGothic" pitchFamily="34" charset="-128"/>
            </a:endParaRPr>
          </a:p>
          <a:p>
            <a:pPr marL="0" indent="0" algn="r">
              <a:buFontTx/>
              <a:buNone/>
            </a:pPr>
            <a:endParaRPr lang="fr-BE" sz="1050" dirty="0">
              <a:ea typeface="MS PGothic" pitchFamily="34" charset="-128"/>
              <a:sym typeface="Wingdings" pitchFamily="2" charset="2"/>
            </a:endParaRPr>
          </a:p>
          <a:p>
            <a:pPr marL="0" indent="0">
              <a:buFontTx/>
              <a:buNone/>
            </a:pPr>
            <a:r>
              <a:rPr lang="fr-BE" sz="2000" b="1" dirty="0" smtClean="0">
                <a:ea typeface="MS PGothic" pitchFamily="34" charset="-128"/>
              </a:rPr>
              <a:t>One </a:t>
            </a:r>
            <a:r>
              <a:rPr lang="fr-BE" sz="2000" b="1" dirty="0" err="1" smtClean="0">
                <a:ea typeface="MS PGothic" pitchFamily="34" charset="-128"/>
              </a:rPr>
              <a:t>way</a:t>
            </a:r>
            <a:r>
              <a:rPr lang="fr-BE" sz="2000" b="1" dirty="0" smtClean="0">
                <a:ea typeface="MS PGothic" pitchFamily="34" charset="-128"/>
              </a:rPr>
              <a:t> to </a:t>
            </a:r>
            <a:r>
              <a:rPr lang="fr-BE" sz="2000" b="1" dirty="0" err="1" smtClean="0">
                <a:ea typeface="MS PGothic" pitchFamily="34" charset="-128"/>
              </a:rPr>
              <a:t>get</a:t>
            </a:r>
            <a:r>
              <a:rPr lang="fr-BE" sz="2000" b="1" dirty="0" smtClean="0">
                <a:ea typeface="MS PGothic" pitchFamily="34" charset="-128"/>
              </a:rPr>
              <a:t> </a:t>
            </a:r>
            <a:r>
              <a:rPr lang="fr-BE" sz="2000" b="1" dirty="0" err="1" smtClean="0">
                <a:ea typeface="MS PGothic" pitchFamily="34" charset="-128"/>
              </a:rPr>
              <a:t>there</a:t>
            </a:r>
            <a:r>
              <a:rPr lang="fr-BE" sz="2000" b="1" dirty="0" smtClean="0">
                <a:ea typeface="MS PGothic" pitchFamily="34" charset="-128"/>
              </a:rPr>
              <a:t>:</a:t>
            </a:r>
            <a:r>
              <a:rPr lang="fr-BE" sz="2000" dirty="0" smtClean="0">
                <a:ea typeface="MS PGothic" pitchFamily="34" charset="-128"/>
              </a:rPr>
              <a:t> open </a:t>
            </a:r>
            <a:r>
              <a:rPr lang="fr-BE" sz="2000" dirty="0" err="1" smtClean="0">
                <a:ea typeface="MS PGothic" pitchFamily="34" charset="-128"/>
              </a:rPr>
              <a:t>access</a:t>
            </a:r>
            <a:r>
              <a:rPr lang="fr-BE" sz="2000" dirty="0" smtClean="0">
                <a:ea typeface="MS PGothic" pitchFamily="34" charset="-128"/>
              </a:rPr>
              <a:t>        </a:t>
            </a:r>
            <a:endParaRPr lang="fr-BE" sz="2000" b="1" dirty="0" smtClean="0">
              <a:ea typeface="MS PGothic" pitchFamily="34" charset="-128"/>
            </a:endParaRPr>
          </a:p>
          <a:p>
            <a:pPr marL="0" indent="0">
              <a:buFontTx/>
              <a:buNone/>
            </a:pPr>
            <a:endParaRPr lang="en-GB" sz="1050" b="1" dirty="0" smtClean="0">
              <a:ea typeface="MS PGothic" pitchFamily="34" charset="-128"/>
            </a:endParaRPr>
          </a:p>
          <a:p>
            <a:pPr marL="0" indent="0">
              <a:buFontTx/>
              <a:buNone/>
            </a:pPr>
            <a:r>
              <a:rPr lang="en-GB" sz="2000" b="1" dirty="0" smtClean="0">
                <a:ea typeface="MS PGothic" pitchFamily="34" charset="-128"/>
              </a:rPr>
              <a:t>Expected benefits: </a:t>
            </a:r>
          </a:p>
          <a:p>
            <a:pPr lvl="1"/>
            <a:r>
              <a:rPr lang="en-GB" b="0" dirty="0" smtClean="0">
                <a:ea typeface="MS PGothic" pitchFamily="34" charset="-128"/>
              </a:rPr>
              <a:t>Better and more efficient science </a:t>
            </a:r>
          </a:p>
          <a:p>
            <a:pPr lvl="1"/>
            <a:r>
              <a:rPr lang="en-GB" b="0" dirty="0" smtClean="0">
                <a:ea typeface="MS PGothic" pitchFamily="34" charset="-128"/>
              </a:rPr>
              <a:t>Economic growth </a:t>
            </a:r>
          </a:p>
          <a:p>
            <a:pPr lvl="1"/>
            <a:r>
              <a:rPr lang="en-GB" b="0" dirty="0" smtClean="0">
                <a:ea typeface="MS PGothic" pitchFamily="34" charset="-128"/>
              </a:rPr>
              <a:t>Broader, faster, more transparent and equal access</a:t>
            </a:r>
            <a:r>
              <a:rPr lang="en-GB" dirty="0" smtClean="0">
                <a:ea typeface="MS PGothic" pitchFamily="34" charset="-128"/>
              </a:rPr>
              <a:t> for </a:t>
            </a:r>
            <a:r>
              <a:rPr lang="en-GB" dirty="0">
                <a:ea typeface="MS PGothic" pitchFamily="34" charset="-128"/>
              </a:rPr>
              <a:t>the benefit of researchers, industry and </a:t>
            </a:r>
            <a:r>
              <a:rPr lang="en-GB" dirty="0" smtClean="0">
                <a:ea typeface="MS PGothic" pitchFamily="34" charset="-128"/>
              </a:rPr>
              <a:t>citizens</a:t>
            </a:r>
          </a:p>
          <a:p>
            <a:pPr marL="457200" lvl="1" indent="0">
              <a:buNone/>
            </a:pPr>
            <a:endParaRPr lang="en-GB" i="1" dirty="0">
              <a:ea typeface="MS PGothic" pitchFamily="34" charset="-128"/>
              <a:sym typeface="Wingdings" pitchFamily="2" charset="2"/>
            </a:endParaRPr>
          </a:p>
          <a:p>
            <a:pPr marL="457200" lvl="1" indent="0">
              <a:buNone/>
            </a:pPr>
            <a:r>
              <a:rPr lang="en-GB" dirty="0" smtClean="0">
                <a:ea typeface="MS PGothic" pitchFamily="34" charset="-128"/>
                <a:sym typeface="Wingdings" pitchFamily="2" charset="2"/>
              </a:rPr>
              <a:t>…</a:t>
            </a:r>
            <a:r>
              <a:rPr lang="en-GB" dirty="0">
                <a:ea typeface="MS PGothic" pitchFamily="34" charset="-128"/>
                <a:sym typeface="Wingdings" pitchFamily="2" charset="2"/>
              </a:rPr>
              <a:t> </a:t>
            </a:r>
            <a:r>
              <a:rPr lang="en-GB" dirty="0" smtClean="0">
                <a:ea typeface="MS PGothic" pitchFamily="34" charset="-128"/>
                <a:sym typeface="Wingdings" pitchFamily="2" charset="2"/>
              </a:rPr>
              <a:t>in the European Research Area and beyond </a:t>
            </a:r>
          </a:p>
        </p:txBody>
      </p:sp>
    </p:spTree>
    <p:extLst>
      <p:ext uri="{BB962C8B-B14F-4D97-AF65-F5344CB8AC3E}">
        <p14:creationId xmlns:p14="http://schemas.microsoft.com/office/powerpoint/2010/main" val="3997394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625"/>
          </a:xfrm>
        </p:spPr>
        <p:txBody>
          <a:bodyPr/>
          <a:lstStyle/>
          <a:p>
            <a:r>
              <a:rPr lang="en-GB" dirty="0" smtClean="0"/>
              <a:t>The European Commission is a...</a:t>
            </a:r>
            <a:endParaRPr lang="en-GB" dirty="0"/>
          </a:p>
        </p:txBody>
      </p:sp>
      <p:sp>
        <p:nvSpPr>
          <p:cNvPr id="3" name="Content Placeholder 2"/>
          <p:cNvSpPr>
            <a:spLocks noGrp="1"/>
          </p:cNvSpPr>
          <p:nvPr>
            <p:ph sz="half" idx="1"/>
          </p:nvPr>
        </p:nvSpPr>
        <p:spPr>
          <a:xfrm>
            <a:off x="251520" y="1988840"/>
            <a:ext cx="5616624" cy="4248472"/>
          </a:xfrm>
        </p:spPr>
        <p:txBody>
          <a:bodyPr/>
          <a:lstStyle/>
          <a:p>
            <a:pPr>
              <a:lnSpc>
                <a:spcPct val="80000"/>
              </a:lnSpc>
              <a:spcBef>
                <a:spcPts val="600"/>
              </a:spcBef>
            </a:pPr>
            <a:r>
              <a:rPr lang="en-GB" sz="1800" dirty="0"/>
              <a:t>Policy maker</a:t>
            </a:r>
          </a:p>
          <a:p>
            <a:pPr lvl="1">
              <a:lnSpc>
                <a:spcPct val="80000"/>
              </a:lnSpc>
              <a:spcBef>
                <a:spcPts val="600"/>
              </a:spcBef>
            </a:pPr>
            <a:r>
              <a:rPr lang="en-GB" sz="1800" dirty="0" smtClean="0"/>
              <a:t>It proposes </a:t>
            </a:r>
            <a:r>
              <a:rPr lang="en-GB" sz="1800" dirty="0"/>
              <a:t>EU legislation &amp; legislates with other EU institutions</a:t>
            </a:r>
          </a:p>
          <a:p>
            <a:pPr lvl="1">
              <a:lnSpc>
                <a:spcPct val="80000"/>
              </a:lnSpc>
              <a:spcBef>
                <a:spcPts val="600"/>
              </a:spcBef>
            </a:pPr>
            <a:r>
              <a:rPr lang="en-GB" sz="1800" dirty="0" smtClean="0"/>
              <a:t>It invites </a:t>
            </a:r>
            <a:r>
              <a:rPr lang="en-GB" sz="1800" dirty="0"/>
              <a:t>Member States to act</a:t>
            </a:r>
          </a:p>
          <a:p>
            <a:pPr lvl="1">
              <a:lnSpc>
                <a:spcPct val="80000"/>
              </a:lnSpc>
              <a:spcBef>
                <a:spcPts val="600"/>
              </a:spcBef>
            </a:pPr>
            <a:endParaRPr lang="en-GB" sz="800" dirty="0"/>
          </a:p>
          <a:p>
            <a:pPr>
              <a:lnSpc>
                <a:spcPct val="80000"/>
              </a:lnSpc>
              <a:spcBef>
                <a:spcPts val="600"/>
              </a:spcBef>
            </a:pPr>
            <a:r>
              <a:rPr lang="en-GB" sz="1800" dirty="0"/>
              <a:t>Funding agency</a:t>
            </a:r>
          </a:p>
          <a:p>
            <a:pPr lvl="1">
              <a:lnSpc>
                <a:spcPct val="80000"/>
              </a:lnSpc>
              <a:spcBef>
                <a:spcPts val="600"/>
              </a:spcBef>
            </a:pPr>
            <a:r>
              <a:rPr lang="en-GB" sz="1800" dirty="0" smtClean="0"/>
              <a:t>It sets its own access </a:t>
            </a:r>
            <a:r>
              <a:rPr lang="en-GB" sz="1800" dirty="0"/>
              <a:t>and dissemination rules for EC-funded research</a:t>
            </a:r>
          </a:p>
          <a:p>
            <a:pPr lvl="1">
              <a:lnSpc>
                <a:spcPct val="80000"/>
              </a:lnSpc>
              <a:spcBef>
                <a:spcPts val="600"/>
              </a:spcBef>
            </a:pPr>
            <a:endParaRPr lang="en-GB" sz="800" dirty="0"/>
          </a:p>
          <a:p>
            <a:pPr>
              <a:lnSpc>
                <a:spcPct val="80000"/>
              </a:lnSpc>
              <a:spcBef>
                <a:spcPts val="600"/>
              </a:spcBef>
            </a:pPr>
            <a:r>
              <a:rPr lang="en-GB" sz="1800" dirty="0"/>
              <a:t>Capacity builder</a:t>
            </a:r>
          </a:p>
          <a:p>
            <a:pPr lvl="1">
              <a:lnSpc>
                <a:spcPct val="80000"/>
              </a:lnSpc>
              <a:spcBef>
                <a:spcPts val="600"/>
              </a:spcBef>
            </a:pPr>
            <a:r>
              <a:rPr lang="en-GB" sz="1800" dirty="0" smtClean="0"/>
              <a:t>It funds </a:t>
            </a:r>
            <a:r>
              <a:rPr lang="en-GB" sz="1800" dirty="0"/>
              <a:t>projects that support EC/EU </a:t>
            </a:r>
            <a:r>
              <a:rPr lang="en-GB" sz="1800" dirty="0" smtClean="0"/>
              <a:t>policy</a:t>
            </a:r>
            <a:endParaRPr lang="en-GB" sz="1800" dirty="0"/>
          </a:p>
          <a:p>
            <a:pPr marL="457200" lvl="1" indent="0">
              <a:lnSpc>
                <a:spcPct val="80000"/>
              </a:lnSpc>
              <a:spcBef>
                <a:spcPts val="600"/>
              </a:spcBef>
              <a:buNone/>
            </a:pPr>
            <a:endParaRPr lang="en-GB" sz="1800" dirty="0" smtClean="0"/>
          </a:p>
        </p:txBody>
      </p:sp>
      <p:pic>
        <p:nvPicPr>
          <p:cNvPr id="5" name="Picture 1" descr="C:\Users\DECHADE\AppData\Local\Microsoft\Windows\Temporary Internet Files\Content.IE5\HQMMYDMQ\P024204004001-870937.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204864"/>
            <a:ext cx="2065713" cy="309649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49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268413"/>
            <a:ext cx="8675687" cy="936625"/>
          </a:xfrm>
        </p:spPr>
        <p:txBody>
          <a:bodyPr/>
          <a:lstStyle/>
          <a:p>
            <a:pPr eaLnBrk="1" hangingPunct="1"/>
            <a:r>
              <a:rPr lang="en-GB" dirty="0" smtClean="0"/>
              <a:t>Three key documents (16.07.2012)</a:t>
            </a:r>
          </a:p>
        </p:txBody>
      </p:sp>
      <p:sp>
        <p:nvSpPr>
          <p:cNvPr id="14339" name="Rectangle 3"/>
          <p:cNvSpPr>
            <a:spLocks noGrp="1" noChangeArrowheads="1"/>
          </p:cNvSpPr>
          <p:nvPr>
            <p:ph type="body" idx="1"/>
          </p:nvPr>
        </p:nvSpPr>
        <p:spPr/>
        <p:txBody>
          <a:bodyPr/>
          <a:lstStyle/>
          <a:p>
            <a:pPr eaLnBrk="1" hangingPunct="1"/>
            <a:r>
              <a:rPr lang="en-GB" sz="2000" dirty="0" smtClean="0">
                <a:hlinkClick r:id="rId2"/>
              </a:rPr>
              <a:t>Communication </a:t>
            </a:r>
            <a:r>
              <a:rPr lang="en-GB" sz="2000" dirty="0" smtClean="0"/>
              <a:t>'A reinforced European Research Area partnership for excellence and growth'</a:t>
            </a:r>
          </a:p>
          <a:p>
            <a:pPr eaLnBrk="1" hangingPunct="1"/>
            <a:endParaRPr lang="en-GB" sz="2000" dirty="0" smtClean="0">
              <a:hlinkClick r:id=""/>
            </a:endParaRPr>
          </a:p>
          <a:p>
            <a:pPr eaLnBrk="1" hangingPunct="1"/>
            <a:r>
              <a:rPr lang="en-GB" sz="2000" dirty="0" smtClean="0">
                <a:hlinkClick r:id=""/>
              </a:rPr>
              <a:t>Communication </a:t>
            </a:r>
            <a:r>
              <a:rPr lang="en-GB" sz="2000" dirty="0" smtClean="0"/>
              <a:t>'Towards better access to scientific information: boosting the benefits of public investments in research' </a:t>
            </a:r>
          </a:p>
          <a:p>
            <a:pPr eaLnBrk="1" hangingPunct="1"/>
            <a:endParaRPr lang="en-GB" sz="2000" dirty="0" smtClean="0"/>
          </a:p>
          <a:p>
            <a:pPr eaLnBrk="1" hangingPunct="1"/>
            <a:r>
              <a:rPr lang="en-GB" sz="2000" dirty="0" smtClean="0">
                <a:hlinkClick r:id="rId3"/>
              </a:rPr>
              <a:t>Recommendation </a:t>
            </a:r>
            <a:r>
              <a:rPr lang="en-GB" sz="2000" dirty="0" smtClean="0"/>
              <a:t>on access to and preservation of scientific information</a:t>
            </a:r>
          </a:p>
          <a:p>
            <a:pPr eaLnBrk="1" hangingPunct="1"/>
            <a:endParaRPr lang="en-GB" sz="2000" dirty="0"/>
          </a:p>
          <a:p>
            <a:pPr eaLnBrk="1" hangingPunct="1"/>
            <a:endParaRPr lang="en-GB" sz="2000" dirty="0" smtClean="0"/>
          </a:p>
        </p:txBody>
      </p:sp>
    </p:spTree>
    <p:extLst>
      <p:ext uri="{BB962C8B-B14F-4D97-AF65-F5344CB8AC3E}">
        <p14:creationId xmlns:p14="http://schemas.microsoft.com/office/powerpoint/2010/main" val="4181412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11771" y="1268760"/>
            <a:ext cx="8609013" cy="936625"/>
          </a:xfrm>
        </p:spPr>
        <p:txBody>
          <a:bodyPr/>
          <a:lstStyle/>
          <a:p>
            <a:pPr marL="0" algn="ctr"/>
            <a:r>
              <a:rPr lang="en-GB" altLang="en-US" dirty="0" smtClean="0">
                <a:ea typeface="MS PGothic" pitchFamily="34" charset="-128"/>
              </a:rPr>
              <a:t>Political Support</a:t>
            </a:r>
            <a:br>
              <a:rPr lang="en-GB" altLang="en-US" dirty="0" smtClean="0">
                <a:ea typeface="MS PGothic" pitchFamily="34" charset="-128"/>
              </a:rPr>
            </a:br>
            <a:r>
              <a:rPr lang="en-GB" altLang="en-US" dirty="0" smtClean="0">
                <a:ea typeface="MS PGothic" pitchFamily="34" charset="-128"/>
              </a:rPr>
              <a:t>Council Conclusions 27 May 2016 </a:t>
            </a:r>
            <a:endParaRPr lang="en-GB" altLang="en-US" dirty="0" smtClean="0">
              <a:solidFill>
                <a:srgbClr val="FF0000"/>
              </a:solidFill>
              <a:ea typeface="MS PGothic" pitchFamily="34" charset="-128"/>
            </a:endParaRPr>
          </a:p>
        </p:txBody>
      </p:sp>
      <p:sp>
        <p:nvSpPr>
          <p:cNvPr id="14340" name="Content Placeholder 3"/>
          <p:cNvSpPr>
            <a:spLocks noGrp="1"/>
          </p:cNvSpPr>
          <p:nvPr>
            <p:ph sz="half" idx="2"/>
          </p:nvPr>
        </p:nvSpPr>
        <p:spPr>
          <a:xfrm>
            <a:off x="251519" y="2276872"/>
            <a:ext cx="8568953" cy="4392488"/>
          </a:xfrm>
        </p:spPr>
        <p:txBody>
          <a:bodyPr lIns="0" rIns="18000"/>
          <a:lstStyle/>
          <a:p>
            <a:r>
              <a:rPr lang="en-GB" sz="2000" b="0" dirty="0">
                <a:solidFill>
                  <a:srgbClr val="FF0000"/>
                </a:solidFill>
              </a:rPr>
              <a:t>WELCOMES </a:t>
            </a:r>
            <a:r>
              <a:rPr lang="en-GB" sz="2000" b="0" dirty="0" smtClean="0">
                <a:solidFill>
                  <a:srgbClr val="FF0000"/>
                </a:solidFill>
              </a:rPr>
              <a:t>OA to scientific publications as the default. Target of 100% OA by 2020</a:t>
            </a:r>
          </a:p>
          <a:p>
            <a:endParaRPr lang="en-GB" sz="2000" b="0" dirty="0" smtClean="0"/>
          </a:p>
          <a:p>
            <a:r>
              <a:rPr lang="en-GB" altLang="en-US" sz="2000" b="0" dirty="0"/>
              <a:t>SUPPORTs optimal re-use of data with the underlying principle of "as open as possible as closed as necessary</a:t>
            </a:r>
            <a:r>
              <a:rPr lang="en-GB" altLang="en-US" sz="2000" b="0" dirty="0" smtClean="0"/>
              <a:t>"</a:t>
            </a:r>
          </a:p>
          <a:p>
            <a:endParaRPr lang="en-GB" altLang="en-US" sz="2000" b="0" dirty="0"/>
          </a:p>
          <a:p>
            <a:r>
              <a:rPr lang="en-GB" altLang="en-US" sz="2000" b="0" dirty="0"/>
              <a:t>WELCOMES the intention of the Commission to make research data produced by Horizon 2020 open by default, whilst recognising the right of opting out </a:t>
            </a:r>
            <a:endParaRPr lang="en-GB" altLang="en-US" sz="2000" b="0" dirty="0" smtClean="0"/>
          </a:p>
          <a:p>
            <a:endParaRPr lang="en-GB" altLang="en-US" sz="2000" b="0" dirty="0"/>
          </a:p>
          <a:p>
            <a:r>
              <a:rPr lang="en-GB" altLang="en-US" sz="2000" b="0" dirty="0" smtClean="0"/>
              <a:t>CALLS </a:t>
            </a:r>
            <a:r>
              <a:rPr lang="en-GB" altLang="en-US" sz="2000" b="0" dirty="0"/>
              <a:t>on the Commission to promote data stewardship, including DMPs – importance of making data findable, accessible, interoperable and re-usable (FAIR)</a:t>
            </a:r>
          </a:p>
          <a:p>
            <a:endParaRPr lang="en-GB" altLang="en-US" sz="2000" b="0" dirty="0"/>
          </a:p>
        </p:txBody>
      </p:sp>
    </p:spTree>
    <p:extLst>
      <p:ext uri="{BB962C8B-B14F-4D97-AF65-F5344CB8AC3E}">
        <p14:creationId xmlns:p14="http://schemas.microsoft.com/office/powerpoint/2010/main" val="3194305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980728"/>
            <a:ext cx="8964488" cy="936625"/>
          </a:xfrm>
        </p:spPr>
        <p:txBody>
          <a:bodyPr/>
          <a:lstStyle/>
          <a:p>
            <a:r>
              <a:rPr lang="fr-BE" dirty="0" smtClean="0">
                <a:ea typeface="MS PGothic" pitchFamily="34" charset="-128"/>
              </a:rPr>
              <a:t>Open </a:t>
            </a:r>
            <a:r>
              <a:rPr lang="fr-BE" dirty="0" err="1" smtClean="0">
                <a:ea typeface="MS PGothic" pitchFamily="34" charset="-128"/>
              </a:rPr>
              <a:t>access</a:t>
            </a:r>
            <a:r>
              <a:rPr lang="fr-BE" dirty="0" smtClean="0">
                <a:ea typeface="MS PGothic" pitchFamily="34" charset="-128"/>
              </a:rPr>
              <a:t> </a:t>
            </a:r>
            <a:r>
              <a:rPr lang="fr-BE" dirty="0" err="1" smtClean="0">
                <a:ea typeface="MS PGothic" pitchFamily="34" charset="-128"/>
              </a:rPr>
              <a:t>policies</a:t>
            </a:r>
            <a:r>
              <a:rPr lang="fr-BE" dirty="0" smtClean="0">
                <a:ea typeface="MS PGothic" pitchFamily="34" charset="-128"/>
              </a:rPr>
              <a:t> </a:t>
            </a:r>
            <a:r>
              <a:rPr lang="fr-BE" dirty="0" err="1" smtClean="0">
                <a:ea typeface="MS PGothic" pitchFamily="34" charset="-128"/>
              </a:rPr>
              <a:t>across</a:t>
            </a:r>
            <a:r>
              <a:rPr lang="fr-BE" dirty="0" smtClean="0">
                <a:ea typeface="MS PGothic" pitchFamily="34" charset="-128"/>
              </a:rPr>
              <a:t> the EU</a:t>
            </a:r>
            <a:endParaRPr lang="en-GB" dirty="0" smtClean="0">
              <a:ea typeface="MS PGothic" pitchFamily="34" charset="-128"/>
            </a:endParaRPr>
          </a:p>
        </p:txBody>
      </p:sp>
      <p:sp>
        <p:nvSpPr>
          <p:cNvPr id="3" name="Content Placeholder 2"/>
          <p:cNvSpPr>
            <a:spLocks noGrp="1"/>
          </p:cNvSpPr>
          <p:nvPr>
            <p:ph idx="1"/>
          </p:nvPr>
        </p:nvSpPr>
        <p:spPr>
          <a:xfrm>
            <a:off x="0" y="1700808"/>
            <a:ext cx="9036496" cy="4968552"/>
          </a:xfrm>
        </p:spPr>
        <p:txBody>
          <a:bodyPr>
            <a:noAutofit/>
          </a:bodyPr>
          <a:lstStyle/>
          <a:p>
            <a:endParaRPr lang="en-GB" sz="1800" b="0" dirty="0" smtClean="0"/>
          </a:p>
          <a:p>
            <a:r>
              <a:rPr lang="en-GB" sz="1800" b="0" dirty="0" smtClean="0"/>
              <a:t>most </a:t>
            </a:r>
            <a:r>
              <a:rPr lang="en-GB" sz="1800" b="0" dirty="0"/>
              <a:t>EU Member States reported a national preference for one of the two types of open access, </a:t>
            </a:r>
            <a:endParaRPr lang="en-GB" sz="1800" b="0" dirty="0" smtClean="0"/>
          </a:p>
          <a:p>
            <a:pPr marL="285750"/>
            <a:r>
              <a:rPr lang="en-GB" sz="1800" b="0" dirty="0" smtClean="0"/>
              <a:t>Preference </a:t>
            </a:r>
            <a:r>
              <a:rPr lang="en-GB" sz="1800" b="0" dirty="0"/>
              <a:t>for the Green </a:t>
            </a:r>
            <a:r>
              <a:rPr lang="en-GB" sz="1800" b="0" dirty="0" smtClean="0"/>
              <a:t>model: </a:t>
            </a:r>
            <a:r>
              <a:rPr lang="en-GB" sz="1800" b="0" dirty="0"/>
              <a:t>Belgium, Cyprus, Denmark, Estonia, Greece, Ireland, Lithuania, Malta, Norway, Portugal, Slovakia and Spain. </a:t>
            </a:r>
            <a:endParaRPr lang="en-GB" sz="1800" b="0" dirty="0" smtClean="0"/>
          </a:p>
          <a:p>
            <a:pPr marL="285750"/>
            <a:r>
              <a:rPr lang="en-GB" sz="1800" b="0" dirty="0"/>
              <a:t>P</a:t>
            </a:r>
            <a:r>
              <a:rPr lang="en-GB" sz="1800" b="0" dirty="0" smtClean="0"/>
              <a:t>reference </a:t>
            </a:r>
            <a:r>
              <a:rPr lang="en-GB" sz="1800" b="0" dirty="0"/>
              <a:t>for the Gold </a:t>
            </a:r>
            <a:r>
              <a:rPr lang="en-GB" sz="1800" b="0" dirty="0" smtClean="0"/>
              <a:t>model: Hungary</a:t>
            </a:r>
            <a:r>
              <a:rPr lang="en-GB" sz="1800" b="0" dirty="0"/>
              <a:t>, the Netherlands, Romania, Sweden and the United Kingdom. </a:t>
            </a:r>
            <a:endParaRPr lang="en-GB" sz="1800" b="0" dirty="0" smtClean="0"/>
          </a:p>
          <a:p>
            <a:pPr marL="285750"/>
            <a:r>
              <a:rPr lang="en-GB" sz="1800" b="0" dirty="0" smtClean="0"/>
              <a:t>Other </a:t>
            </a:r>
            <a:r>
              <a:rPr lang="en-GB" sz="1800" b="0" dirty="0"/>
              <a:t>Member States support both models equally, such as Germany, France, Croatia, Italy, Luxembourg, Poland and Finland. </a:t>
            </a:r>
            <a:endParaRPr lang="en-GB" sz="1800" b="0" dirty="0" smtClean="0"/>
          </a:p>
          <a:p>
            <a:pPr marL="285750"/>
            <a:endParaRPr lang="en-GB" sz="1800" b="0" dirty="0" smtClean="0"/>
          </a:p>
          <a:p>
            <a:pPr marL="285750"/>
            <a:r>
              <a:rPr lang="en-GB" sz="1800" b="0" dirty="0" smtClean="0"/>
              <a:t>However, </a:t>
            </a:r>
            <a:r>
              <a:rPr lang="en-GB" sz="1800" b="0" dirty="0"/>
              <a:t>there is generally a system of predominance of one model with the possibility of using the other model, so a mixture of both routes results. </a:t>
            </a:r>
            <a:endParaRPr lang="en-GB" sz="1800" b="0" dirty="0" smtClean="0"/>
          </a:p>
          <a:p>
            <a:pPr marL="285750"/>
            <a:endParaRPr lang="en-GB" sz="1800" b="0" dirty="0" smtClean="0"/>
          </a:p>
          <a:p>
            <a:pPr marL="285750"/>
            <a:r>
              <a:rPr lang="en-GB" sz="1800" b="0" dirty="0" smtClean="0"/>
              <a:t>In most cases based on soft-law, not national legislation</a:t>
            </a:r>
            <a:endParaRPr lang="en-GB" sz="1800" b="0" dirty="0"/>
          </a:p>
        </p:txBody>
      </p:sp>
    </p:spTree>
    <p:extLst>
      <p:ext uri="{BB962C8B-B14F-4D97-AF65-F5344CB8AC3E}">
        <p14:creationId xmlns:p14="http://schemas.microsoft.com/office/powerpoint/2010/main" val="3998395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528" y="1124744"/>
            <a:ext cx="8497192" cy="936625"/>
          </a:xfrm>
        </p:spPr>
        <p:txBody>
          <a:bodyPr/>
          <a:lstStyle/>
          <a:p>
            <a:r>
              <a:rPr lang="fr-BE" dirty="0" smtClean="0"/>
              <a:t>The international </a:t>
            </a:r>
            <a:r>
              <a:rPr lang="fr-BE" dirty="0" err="1" smtClean="0"/>
              <a:t>landscape</a:t>
            </a:r>
            <a:endParaRPr lang="en-GB" dirty="0" smtClean="0"/>
          </a:p>
        </p:txBody>
      </p:sp>
      <p:sp>
        <p:nvSpPr>
          <p:cNvPr id="18435" name="Content Placeholder 2"/>
          <p:cNvSpPr>
            <a:spLocks noGrp="1"/>
          </p:cNvSpPr>
          <p:nvPr>
            <p:ph idx="1"/>
          </p:nvPr>
        </p:nvSpPr>
        <p:spPr>
          <a:xfrm>
            <a:off x="107504" y="1844824"/>
            <a:ext cx="8784976" cy="4608512"/>
          </a:xfrm>
        </p:spPr>
        <p:txBody>
          <a:bodyPr/>
          <a:lstStyle/>
          <a:p>
            <a:pPr marL="0" indent="0" eaLnBrk="1" hangingPunct="1">
              <a:buFontTx/>
              <a:buNone/>
            </a:pPr>
            <a:r>
              <a:rPr lang="en-GB" sz="2000" dirty="0" smtClean="0"/>
              <a:t>Robust open access policies around the world – not invented in Europe </a:t>
            </a:r>
          </a:p>
          <a:p>
            <a:pPr marL="0" indent="0" algn="just" eaLnBrk="1" hangingPunct="1">
              <a:buFontTx/>
              <a:buNone/>
            </a:pPr>
            <a:endParaRPr lang="en-GB" sz="1800" dirty="0" smtClean="0"/>
          </a:p>
          <a:p>
            <a:pPr lvl="1" algn="just"/>
            <a:r>
              <a:rPr lang="en-GB" sz="1800" dirty="0" smtClean="0"/>
              <a:t>Strong US OA mandate for federally funded research (agencies with budget of over 100 million €), most notably NIH</a:t>
            </a:r>
          </a:p>
          <a:p>
            <a:pPr marL="457200" lvl="1" indent="0" algn="just">
              <a:buNone/>
            </a:pPr>
            <a:endParaRPr lang="en-GB" sz="1800" dirty="0"/>
          </a:p>
          <a:p>
            <a:pPr lvl="1" algn="just"/>
            <a:r>
              <a:rPr lang="en-GB" sz="1800" dirty="0" smtClean="0"/>
              <a:t>Strong green open access mandate in Latin America (SCIELO)</a:t>
            </a:r>
          </a:p>
          <a:p>
            <a:pPr marL="457200" lvl="1" indent="0" algn="just">
              <a:buNone/>
            </a:pPr>
            <a:endParaRPr lang="en-GB" sz="1800" dirty="0"/>
          </a:p>
          <a:p>
            <a:pPr lvl="1" algn="just"/>
            <a:r>
              <a:rPr lang="en-GB" sz="1800" dirty="0" smtClean="0"/>
              <a:t>Strong open access policies also in Canada, Australia and Japan</a:t>
            </a:r>
          </a:p>
          <a:p>
            <a:pPr marL="457200" lvl="1" indent="0" algn="just">
              <a:buNone/>
            </a:pPr>
            <a:endParaRPr lang="en-GB" sz="1800" dirty="0" smtClean="0"/>
          </a:p>
          <a:p>
            <a:pPr lvl="1" algn="just"/>
            <a:r>
              <a:rPr lang="en-GB" sz="1800" dirty="0" smtClean="0"/>
              <a:t>Developing policies in other countries, e.g. China, Russia…</a:t>
            </a:r>
          </a:p>
          <a:p>
            <a:pPr marL="457200" lvl="1" indent="0" algn="just">
              <a:buNone/>
            </a:pPr>
            <a:endParaRPr lang="en-GB" sz="1800" dirty="0" smtClean="0"/>
          </a:p>
          <a:p>
            <a:pPr lvl="1" algn="just"/>
            <a:r>
              <a:rPr lang="en-GB" sz="1800" dirty="0" smtClean="0"/>
              <a:t>Key non-state funders also have robust mandates (</a:t>
            </a:r>
            <a:r>
              <a:rPr lang="en-GB" sz="1800" dirty="0" err="1" smtClean="0"/>
              <a:t>Wellcome</a:t>
            </a:r>
            <a:r>
              <a:rPr lang="en-GB" sz="1800" dirty="0"/>
              <a:t> </a:t>
            </a:r>
            <a:r>
              <a:rPr lang="en-GB" sz="1800" dirty="0" smtClean="0"/>
              <a:t>Trust, Gates Foundation)</a:t>
            </a:r>
          </a:p>
          <a:p>
            <a:pPr lvl="1" algn="just"/>
            <a:endParaRPr lang="en-GB" sz="1800" dirty="0" smtClean="0"/>
          </a:p>
          <a:p>
            <a:pPr lvl="1" algn="just"/>
            <a:endParaRPr lang="en-GB" sz="1800" dirty="0" smtClean="0"/>
          </a:p>
          <a:p>
            <a:pPr marL="457200" lvl="1" indent="0" algn="just">
              <a:buNone/>
            </a:pPr>
            <a:endParaRPr lang="en-GB" sz="1800" dirty="0" smtClean="0"/>
          </a:p>
          <a:p>
            <a:pPr lvl="1" algn="just"/>
            <a:endParaRPr lang="en-GB" sz="1800" dirty="0" smtClean="0"/>
          </a:p>
          <a:p>
            <a:pPr lvl="2"/>
            <a:endParaRPr lang="en-GB" dirty="0"/>
          </a:p>
        </p:txBody>
      </p:sp>
    </p:spTree>
    <p:extLst>
      <p:ext uri="{BB962C8B-B14F-4D97-AF65-F5344CB8AC3E}">
        <p14:creationId xmlns:p14="http://schemas.microsoft.com/office/powerpoint/2010/main" val="3809960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84784"/>
            <a:ext cx="8229600" cy="1440681"/>
          </a:xfrm>
        </p:spPr>
        <p:txBody>
          <a:bodyPr/>
          <a:lstStyle/>
          <a:p>
            <a:pPr marL="0" algn="ctr"/>
            <a:r>
              <a:rPr lang="fr-BE" dirty="0"/>
              <a:t>Open </a:t>
            </a:r>
            <a:r>
              <a:rPr lang="fr-BE" dirty="0" err="1"/>
              <a:t>access</a:t>
            </a:r>
            <a:r>
              <a:rPr lang="fr-BE" dirty="0"/>
              <a:t> in Horizon 2020</a:t>
            </a:r>
            <a:endParaRPr lang="en-GB" dirty="0"/>
          </a:p>
        </p:txBody>
      </p:sp>
      <p:pic>
        <p:nvPicPr>
          <p:cNvPr id="1026" name="Picture 2" descr="U:\Open Access\horizon2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140968"/>
            <a:ext cx="554461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3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5288" y="1268413"/>
            <a:ext cx="8229600" cy="936625"/>
          </a:xfrm>
        </p:spPr>
        <p:txBody>
          <a:bodyPr/>
          <a:lstStyle/>
          <a:p>
            <a:pPr eaLnBrk="1" hangingPunct="1"/>
            <a:r>
              <a:rPr lang="fr-BE" dirty="0" smtClean="0"/>
              <a:t>Open </a:t>
            </a:r>
            <a:r>
              <a:rPr lang="fr-BE" dirty="0" err="1" smtClean="0"/>
              <a:t>access</a:t>
            </a:r>
            <a:r>
              <a:rPr lang="fr-BE" dirty="0" smtClean="0"/>
              <a:t> in Horizon 2020</a:t>
            </a:r>
            <a:endParaRPr lang="en-GB" dirty="0" smtClean="0"/>
          </a:p>
        </p:txBody>
      </p:sp>
      <p:sp>
        <p:nvSpPr>
          <p:cNvPr id="22531" name="Content Placeholder 2"/>
          <p:cNvSpPr>
            <a:spLocks noGrp="1"/>
          </p:cNvSpPr>
          <p:nvPr>
            <p:ph idx="1"/>
          </p:nvPr>
        </p:nvSpPr>
        <p:spPr>
          <a:xfrm>
            <a:off x="457200" y="2171700"/>
            <a:ext cx="8229600" cy="4352925"/>
          </a:xfrm>
        </p:spPr>
        <p:txBody>
          <a:bodyPr/>
          <a:lstStyle/>
          <a:p>
            <a:pPr marL="88900" lvl="1" indent="0" eaLnBrk="1" hangingPunct="1">
              <a:spcBef>
                <a:spcPct val="0"/>
              </a:spcBef>
              <a:spcAft>
                <a:spcPts val="600"/>
              </a:spcAft>
              <a:buFontTx/>
              <a:buNone/>
              <a:defRPr/>
            </a:pPr>
            <a:r>
              <a:rPr lang="fr-BE" b="1" dirty="0" err="1" smtClean="0"/>
              <a:t>Regulation</a:t>
            </a:r>
            <a:r>
              <a:rPr lang="fr-BE" b="1" dirty="0" smtClean="0"/>
              <a:t> </a:t>
            </a:r>
            <a:r>
              <a:rPr lang="fr-BE" b="1" dirty="0" err="1" smtClean="0"/>
              <a:t>establishing</a:t>
            </a:r>
            <a:r>
              <a:rPr lang="fr-BE" b="1" dirty="0" smtClean="0"/>
              <a:t> Horizon 2020</a:t>
            </a:r>
            <a:endParaRPr lang="fr-BE" b="1" dirty="0"/>
          </a:p>
          <a:p>
            <a:pPr marL="488950" lvl="2" indent="0" algn="just" eaLnBrk="1" hangingPunct="1">
              <a:spcBef>
                <a:spcPct val="0"/>
              </a:spcBef>
              <a:spcAft>
                <a:spcPts val="600"/>
              </a:spcAft>
              <a:defRPr/>
            </a:pPr>
            <a:endParaRPr lang="en-GB" sz="1800" i="1" dirty="0" smtClean="0"/>
          </a:p>
          <a:p>
            <a:pPr marL="488950" lvl="2" indent="0" algn="just" eaLnBrk="1" hangingPunct="1">
              <a:spcBef>
                <a:spcPct val="0"/>
              </a:spcBef>
              <a:spcAft>
                <a:spcPts val="600"/>
              </a:spcAft>
              <a:defRPr/>
            </a:pPr>
            <a:r>
              <a:rPr lang="en-GB" sz="1800" i="1" dirty="0" smtClean="0"/>
              <a:t>"To </a:t>
            </a:r>
            <a:r>
              <a:rPr lang="en-GB" sz="1800" i="1" dirty="0"/>
              <a:t>increase the circulation and exploitation of knowledge, open access to scientific publications should be ensured. Furthermore, open access to research data resulting from publicly funded research under Horizon 2020 should be promoted, taking into account constraints pertaining to privacy, national security and intellectual property </a:t>
            </a:r>
            <a:r>
              <a:rPr lang="en-GB" sz="1800" i="1" dirty="0" smtClean="0"/>
              <a:t>rights"</a:t>
            </a:r>
            <a:endParaRPr lang="fr-BE" sz="1800" dirty="0"/>
          </a:p>
          <a:p>
            <a:pPr marL="488950" lvl="2" indent="0" algn="just" eaLnBrk="1" hangingPunct="1">
              <a:spcBef>
                <a:spcPct val="0"/>
              </a:spcBef>
              <a:spcAft>
                <a:spcPts val="600"/>
              </a:spcAft>
              <a:defRPr/>
            </a:pPr>
            <a:r>
              <a:rPr lang="en-US" sz="1800" i="1" dirty="0">
                <a:solidFill>
                  <a:srgbClr val="FF0000"/>
                </a:solidFill>
              </a:rPr>
              <a:t>Open access to </a:t>
            </a:r>
            <a:r>
              <a:rPr lang="en-US" sz="1800" b="1" i="1" dirty="0">
                <a:solidFill>
                  <a:srgbClr val="FF0000"/>
                </a:solidFill>
              </a:rPr>
              <a:t>scientific publications </a:t>
            </a:r>
            <a:r>
              <a:rPr lang="en-US" sz="1800" i="1" dirty="0">
                <a:solidFill>
                  <a:srgbClr val="FF0000"/>
                </a:solidFill>
              </a:rPr>
              <a:t>resulting from publicly funded research under Horizon 2020 shall be </a:t>
            </a:r>
            <a:r>
              <a:rPr lang="en-US" sz="1800" b="1" i="1" dirty="0">
                <a:solidFill>
                  <a:srgbClr val="FF0000"/>
                </a:solidFill>
              </a:rPr>
              <a:t>ensured</a:t>
            </a:r>
            <a:r>
              <a:rPr lang="en-US" sz="1800" i="1" dirty="0">
                <a:solidFill>
                  <a:srgbClr val="FF0000"/>
                </a:solidFill>
              </a:rPr>
              <a:t> [...].</a:t>
            </a:r>
          </a:p>
          <a:p>
            <a:pPr marL="488950" lvl="2" indent="0" algn="just" eaLnBrk="1" hangingPunct="1">
              <a:spcBef>
                <a:spcPct val="0"/>
              </a:spcBef>
              <a:spcAft>
                <a:spcPts val="600"/>
              </a:spcAft>
              <a:defRPr/>
            </a:pPr>
            <a:r>
              <a:rPr lang="en-US" sz="1800" i="1" dirty="0"/>
              <a:t>Open access to </a:t>
            </a:r>
            <a:r>
              <a:rPr lang="en-US" sz="1800" b="1" i="1" dirty="0"/>
              <a:t>research data </a:t>
            </a:r>
            <a:r>
              <a:rPr lang="en-US" sz="1800" i="1" dirty="0"/>
              <a:t>resulting from publicly funded research under Horizon 2020 shall be </a:t>
            </a:r>
            <a:r>
              <a:rPr lang="en-US" sz="1800" b="1" i="1" dirty="0"/>
              <a:t>promoted</a:t>
            </a:r>
            <a:r>
              <a:rPr lang="en-US" sz="1800" i="1" dirty="0"/>
              <a:t>. </a:t>
            </a:r>
            <a:r>
              <a:rPr lang="en-US" sz="1800" i="1" dirty="0" smtClean="0"/>
              <a:t>[...].</a:t>
            </a:r>
          </a:p>
          <a:p>
            <a:pPr marL="355600" lvl="1" indent="-266700" eaLnBrk="1" hangingPunct="1">
              <a:spcBef>
                <a:spcPct val="0"/>
              </a:spcBef>
              <a:spcAft>
                <a:spcPts val="1200"/>
              </a:spcAft>
              <a:defRPr/>
            </a:pPr>
            <a:endParaRPr lang="fr-BE" b="0" dirty="0"/>
          </a:p>
        </p:txBody>
      </p:sp>
    </p:spTree>
    <p:extLst>
      <p:ext uri="{BB962C8B-B14F-4D97-AF65-F5344CB8AC3E}">
        <p14:creationId xmlns:p14="http://schemas.microsoft.com/office/powerpoint/2010/main" val="93921249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3528" y="1268760"/>
            <a:ext cx="8609458" cy="936625"/>
          </a:xfrm>
        </p:spPr>
        <p:txBody>
          <a:bodyPr/>
          <a:lstStyle/>
          <a:p>
            <a:pPr marL="0" algn="ctr"/>
            <a:r>
              <a:rPr lang="en-GB" sz="3200" dirty="0">
                <a:latin typeface="Century Gothic" panose="020B0502020202020204" pitchFamily="34" charset="0"/>
                <a:ea typeface="MS PGothic" pitchFamily="34" charset="-128"/>
              </a:rPr>
              <a:t>F</a:t>
            </a:r>
            <a:r>
              <a:rPr lang="en-GB" sz="3200" dirty="0" smtClean="0">
                <a:latin typeface="Century Gothic" panose="020B0502020202020204" pitchFamily="34" charset="0"/>
                <a:ea typeface="MS PGothic" pitchFamily="34" charset="-128"/>
              </a:rPr>
              <a:t>rom FP7 </a:t>
            </a:r>
            <a:r>
              <a:rPr lang="en-GB" sz="3200" dirty="0">
                <a:latin typeface="Century Gothic" panose="020B0502020202020204" pitchFamily="34" charset="0"/>
                <a:ea typeface="MS PGothic" pitchFamily="34" charset="-128"/>
              </a:rPr>
              <a:t>to </a:t>
            </a:r>
            <a:r>
              <a:rPr lang="en-GB" sz="3200" dirty="0" smtClean="0">
                <a:latin typeface="Century Gothic" panose="020B0502020202020204" pitchFamily="34" charset="0"/>
                <a:ea typeface="MS PGothic" pitchFamily="34" charset="-128"/>
              </a:rPr>
              <a:t>H2020: OA </a:t>
            </a:r>
            <a:r>
              <a:rPr lang="en-GB" sz="3200" dirty="0">
                <a:latin typeface="Century Gothic" panose="020B0502020202020204" pitchFamily="34" charset="0"/>
                <a:ea typeface="MS PGothic" pitchFamily="34" charset="-128"/>
              </a:rPr>
              <a:t>to </a:t>
            </a:r>
            <a:r>
              <a:rPr lang="en-GB" sz="3200" dirty="0" smtClean="0">
                <a:latin typeface="Century Gothic" panose="020B0502020202020204" pitchFamily="34" charset="0"/>
                <a:ea typeface="MS PGothic" pitchFamily="34" charset="-128"/>
              </a:rPr>
              <a:t>publications</a:t>
            </a:r>
            <a:br>
              <a:rPr lang="en-GB" sz="3200" dirty="0" smtClean="0">
                <a:latin typeface="Century Gothic" panose="020B0502020202020204" pitchFamily="34" charset="0"/>
                <a:ea typeface="MS PGothic" pitchFamily="34" charset="-128"/>
              </a:rPr>
            </a:br>
            <a:r>
              <a:rPr lang="en-GB" sz="3200" dirty="0" smtClean="0">
                <a:solidFill>
                  <a:srgbClr val="FF9933"/>
                </a:solidFill>
                <a:effectLst>
                  <a:outerShdw blurRad="38100" dist="38100" dir="2700000" algn="tl">
                    <a:srgbClr val="000000">
                      <a:alpha val="43137"/>
                    </a:srgbClr>
                  </a:outerShdw>
                </a:effectLst>
                <a:latin typeface="Century Gothic" panose="020B0502020202020204" pitchFamily="34" charset="0"/>
                <a:ea typeface="MS PGothic" pitchFamily="34" charset="-128"/>
              </a:rPr>
              <a:t>from pilot to underlying principle </a:t>
            </a:r>
          </a:p>
        </p:txBody>
      </p:sp>
      <p:sp>
        <p:nvSpPr>
          <p:cNvPr id="20484" name="Content Placeholder 3"/>
          <p:cNvSpPr>
            <a:spLocks noGrp="1"/>
          </p:cNvSpPr>
          <p:nvPr>
            <p:ph sz="half" idx="2"/>
          </p:nvPr>
        </p:nvSpPr>
        <p:spPr>
          <a:xfrm>
            <a:off x="179512" y="2348880"/>
            <a:ext cx="8435279" cy="4210050"/>
          </a:xfrm>
        </p:spPr>
        <p:txBody>
          <a:bodyPr lIns="0" rIns="18000"/>
          <a:lstStyle/>
          <a:p>
            <a:pPr lvl="1" algn="just">
              <a:buClr>
                <a:srgbClr val="FF9933"/>
              </a:buClr>
            </a:pPr>
            <a:r>
              <a:rPr lang="en-GB" sz="2200" dirty="0">
                <a:solidFill>
                  <a:schemeClr val="tx1"/>
                </a:solidFill>
                <a:latin typeface="Calibri Light" panose="020F0302020204030204" pitchFamily="34" charset="0"/>
                <a:ea typeface="MS PGothic" pitchFamily="34" charset="-128"/>
              </a:rPr>
              <a:t>Obligation to provide OA, either through the Green or Gold way in all areas (deposition mandatory either way</a:t>
            </a:r>
            <a:r>
              <a:rPr lang="en-GB" sz="2200" dirty="0" smtClean="0">
                <a:solidFill>
                  <a:schemeClr val="tx1"/>
                </a:solidFill>
                <a:latin typeface="Calibri Light" panose="020F0302020204030204" pitchFamily="34" charset="0"/>
                <a:ea typeface="MS PGothic" pitchFamily="34" charset="-128"/>
              </a:rPr>
              <a:t>)</a:t>
            </a:r>
          </a:p>
          <a:p>
            <a:pPr marL="457200" lvl="1" indent="0" algn="just">
              <a:buClr>
                <a:srgbClr val="FF9933"/>
              </a:buClr>
              <a:buNone/>
            </a:pPr>
            <a:endParaRPr lang="en-GB" sz="2200" dirty="0">
              <a:solidFill>
                <a:schemeClr val="tx1"/>
              </a:solidFill>
              <a:latin typeface="Calibri Light" panose="020F0302020204030204" pitchFamily="34" charset="0"/>
              <a:ea typeface="MS PGothic" pitchFamily="34" charset="-128"/>
            </a:endParaRPr>
          </a:p>
          <a:p>
            <a:pPr lvl="1" algn="just">
              <a:buClr>
                <a:srgbClr val="FF9933"/>
              </a:buClr>
            </a:pPr>
            <a:r>
              <a:rPr lang="en-GB" sz="2200" dirty="0">
                <a:solidFill>
                  <a:schemeClr val="tx1"/>
                </a:solidFill>
                <a:latin typeface="Calibri Light" panose="020F0302020204030204" pitchFamily="34" charset="0"/>
                <a:ea typeface="MS PGothic" pitchFamily="34" charset="-128"/>
              </a:rPr>
              <a:t>Allowed embargoes: 6/12m </a:t>
            </a:r>
            <a:endParaRPr lang="en-GB" sz="2200" dirty="0" smtClean="0">
              <a:solidFill>
                <a:schemeClr val="tx1"/>
              </a:solidFill>
              <a:latin typeface="Calibri Light" panose="020F0302020204030204" pitchFamily="34" charset="0"/>
              <a:ea typeface="MS PGothic" pitchFamily="34" charset="-128"/>
            </a:endParaRPr>
          </a:p>
          <a:p>
            <a:pPr marL="457200" lvl="1" indent="0" algn="just">
              <a:buClr>
                <a:srgbClr val="FF9933"/>
              </a:buClr>
              <a:buNone/>
            </a:pPr>
            <a:endParaRPr lang="en-GB" sz="2200" dirty="0" smtClean="0">
              <a:solidFill>
                <a:schemeClr val="tx1"/>
              </a:solidFill>
              <a:latin typeface="Calibri Light" panose="020F0302020204030204" pitchFamily="34" charset="0"/>
              <a:ea typeface="MS PGothic" pitchFamily="34" charset="-128"/>
            </a:endParaRPr>
          </a:p>
          <a:p>
            <a:pPr lvl="1" algn="just">
              <a:buClr>
                <a:srgbClr val="FF9933"/>
              </a:buClr>
            </a:pPr>
            <a:r>
              <a:rPr lang="en-GB" sz="2200" dirty="0" smtClean="0">
                <a:solidFill>
                  <a:schemeClr val="tx1"/>
                </a:solidFill>
                <a:latin typeface="Calibri Light" panose="020F0302020204030204" pitchFamily="34" charset="0"/>
                <a:ea typeface="MS PGothic" pitchFamily="34" charset="-128"/>
              </a:rPr>
              <a:t>Gold </a:t>
            </a:r>
            <a:r>
              <a:rPr lang="en-GB" sz="2200" dirty="0">
                <a:solidFill>
                  <a:schemeClr val="tx1"/>
                </a:solidFill>
                <a:latin typeface="Calibri Light" panose="020F0302020204030204" pitchFamily="34" charset="0"/>
                <a:ea typeface="MS PGothic" pitchFamily="34" charset="-128"/>
              </a:rPr>
              <a:t>open access costs eligible for reimbursement as part of the project budget while the project runs &amp; post-grant support being piloted through </a:t>
            </a:r>
            <a:r>
              <a:rPr lang="en-GB" sz="2200" dirty="0" smtClean="0">
                <a:solidFill>
                  <a:schemeClr val="tx1"/>
                </a:solidFill>
                <a:latin typeface="Calibri Light" panose="020F0302020204030204" pitchFamily="34" charset="0"/>
                <a:ea typeface="MS PGothic" pitchFamily="34" charset="-128"/>
              </a:rPr>
              <a:t>OpenAIRE</a:t>
            </a:r>
          </a:p>
          <a:p>
            <a:pPr marL="457200" lvl="1" indent="0" algn="just">
              <a:buClr>
                <a:srgbClr val="FF9933"/>
              </a:buClr>
              <a:buNone/>
            </a:pPr>
            <a:endParaRPr lang="en-GB" sz="2200" dirty="0">
              <a:solidFill>
                <a:schemeClr val="tx1"/>
              </a:solidFill>
              <a:latin typeface="Calibri Light" panose="020F0302020204030204" pitchFamily="34" charset="0"/>
              <a:ea typeface="MS PGothic" pitchFamily="34" charset="-128"/>
            </a:endParaRPr>
          </a:p>
          <a:p>
            <a:pPr lvl="1" algn="just">
              <a:buClr>
                <a:srgbClr val="FF9933"/>
              </a:buClr>
            </a:pPr>
            <a:r>
              <a:rPr lang="en-GB" sz="2200" dirty="0">
                <a:solidFill>
                  <a:schemeClr val="tx1"/>
                </a:solidFill>
                <a:latin typeface="Calibri Light" panose="020F0302020204030204" pitchFamily="34" charset="0"/>
                <a:ea typeface="MS PGothic" pitchFamily="34" charset="-128"/>
              </a:rPr>
              <a:t>Authors encouraged to retain copyright and grant licences </a:t>
            </a:r>
            <a:r>
              <a:rPr lang="en-GB" sz="2200" dirty="0" smtClean="0">
                <a:solidFill>
                  <a:schemeClr val="tx1"/>
                </a:solidFill>
                <a:latin typeface="Calibri Light" panose="020F0302020204030204" pitchFamily="34" charset="0"/>
                <a:ea typeface="MS PGothic" pitchFamily="34" charset="-128"/>
              </a:rPr>
              <a:t>instead</a:t>
            </a:r>
          </a:p>
          <a:p>
            <a:pPr marL="457200" lvl="1" indent="0" algn="just">
              <a:buClr>
                <a:srgbClr val="FF9933"/>
              </a:buClr>
              <a:buNone/>
            </a:pPr>
            <a:endParaRPr lang="en-GB" sz="2200" b="1" dirty="0" smtClean="0">
              <a:solidFill>
                <a:schemeClr val="tx1"/>
              </a:solidFill>
              <a:latin typeface="Calibri Light" panose="020F0302020204030204" pitchFamily="34" charset="0"/>
              <a:ea typeface="MS PGothic" pitchFamily="34" charset="-128"/>
            </a:endParaRPr>
          </a:p>
        </p:txBody>
      </p:sp>
    </p:spTree>
    <p:extLst>
      <p:ext uri="{BB962C8B-B14F-4D97-AF65-F5344CB8AC3E}">
        <p14:creationId xmlns:p14="http://schemas.microsoft.com/office/powerpoint/2010/main" val="59169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980728"/>
            <a:ext cx="8229600" cy="936625"/>
          </a:xfrm>
        </p:spPr>
        <p:txBody>
          <a:bodyPr/>
          <a:lstStyle/>
          <a:p>
            <a:pPr indent="0" eaLnBrk="1" hangingPunct="1"/>
            <a:r>
              <a:rPr lang="en-GB" altLang="en-US" dirty="0" smtClean="0"/>
              <a:t>Agenda</a:t>
            </a:r>
          </a:p>
        </p:txBody>
      </p:sp>
      <p:sp>
        <p:nvSpPr>
          <p:cNvPr id="6147" name="Rectangle 3"/>
          <p:cNvSpPr>
            <a:spLocks noGrp="1" noChangeArrowheads="1"/>
          </p:cNvSpPr>
          <p:nvPr>
            <p:ph type="body" idx="1"/>
          </p:nvPr>
        </p:nvSpPr>
        <p:spPr>
          <a:xfrm>
            <a:off x="179512" y="1772816"/>
            <a:ext cx="8568952" cy="4608512"/>
          </a:xfrm>
        </p:spPr>
        <p:txBody>
          <a:bodyPr/>
          <a:lstStyle/>
          <a:p>
            <a:pPr algn="just"/>
            <a:r>
              <a:rPr lang="en-GB" i="0" dirty="0" smtClean="0"/>
              <a:t> </a:t>
            </a:r>
          </a:p>
          <a:p>
            <a:pPr algn="just"/>
            <a:r>
              <a:rPr lang="en-GB" i="0" dirty="0" smtClean="0"/>
              <a:t>Open </a:t>
            </a:r>
            <a:r>
              <a:rPr lang="en-GB" i="0" dirty="0"/>
              <a:t>Access </a:t>
            </a:r>
            <a:r>
              <a:rPr lang="en-GB" i="0" dirty="0" smtClean="0"/>
              <a:t>- The </a:t>
            </a:r>
            <a:r>
              <a:rPr lang="en-GB" i="0" dirty="0"/>
              <a:t>general concept</a:t>
            </a:r>
          </a:p>
          <a:p>
            <a:pPr marL="0" lvl="1" indent="0" algn="just">
              <a:buClr>
                <a:schemeClr val="bg1"/>
              </a:buClr>
              <a:buNone/>
            </a:pPr>
            <a:endParaRPr lang="en-GB" sz="2400" b="1" dirty="0" smtClean="0">
              <a:ea typeface="+mn-ea"/>
              <a:cs typeface="+mn-cs"/>
            </a:endParaRPr>
          </a:p>
          <a:p>
            <a:pPr marL="0" lvl="1" indent="0" algn="just">
              <a:buClr>
                <a:schemeClr val="bg1"/>
              </a:buClr>
              <a:buNone/>
            </a:pPr>
            <a:r>
              <a:rPr lang="en-GB" sz="2400" b="1" dirty="0" smtClean="0">
                <a:ea typeface="+mn-ea"/>
                <a:cs typeface="+mn-cs"/>
              </a:rPr>
              <a:t>National </a:t>
            </a:r>
            <a:r>
              <a:rPr lang="en-GB" sz="2400" b="1" dirty="0">
                <a:ea typeface="+mn-ea"/>
                <a:cs typeface="+mn-cs"/>
              </a:rPr>
              <a:t>and international policies</a:t>
            </a:r>
          </a:p>
          <a:p>
            <a:pPr marL="0" lvl="1" indent="0" algn="just">
              <a:buClr>
                <a:schemeClr val="bg1"/>
              </a:buClr>
              <a:buNone/>
            </a:pPr>
            <a:endParaRPr lang="en-GB" sz="2400" b="1" dirty="0" smtClean="0">
              <a:ea typeface="+mn-ea"/>
              <a:cs typeface="+mn-cs"/>
            </a:endParaRPr>
          </a:p>
          <a:p>
            <a:pPr marL="0" lvl="1" indent="0" algn="just">
              <a:buClr>
                <a:schemeClr val="bg1"/>
              </a:buClr>
              <a:buNone/>
            </a:pPr>
            <a:r>
              <a:rPr lang="en-GB" sz="2400" b="1" dirty="0" smtClean="0">
                <a:ea typeface="+mn-ea"/>
                <a:cs typeface="+mn-cs"/>
              </a:rPr>
              <a:t>Open </a:t>
            </a:r>
            <a:r>
              <a:rPr lang="en-GB" sz="2400" b="1" dirty="0">
                <a:ea typeface="+mn-ea"/>
                <a:cs typeface="+mn-cs"/>
              </a:rPr>
              <a:t>access to scientific peer reviewed publications  in Horizon 2020</a:t>
            </a:r>
          </a:p>
          <a:p>
            <a:pPr algn="just"/>
            <a:endParaRPr lang="en-GB" i="0" dirty="0" smtClean="0"/>
          </a:p>
          <a:p>
            <a:pPr marL="0" indent="0" eaLnBrk="1" hangingPunct="1">
              <a:buFontTx/>
              <a:buNone/>
              <a:defRPr/>
            </a:pPr>
            <a:endParaRPr lang="en-GB" dirty="0" smtClean="0"/>
          </a:p>
        </p:txBody>
      </p:sp>
    </p:spTree>
    <p:extLst>
      <p:ext uri="{BB962C8B-B14F-4D97-AF65-F5344CB8AC3E}">
        <p14:creationId xmlns:p14="http://schemas.microsoft.com/office/powerpoint/2010/main" val="32016964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3528" y="1268760"/>
            <a:ext cx="8609458" cy="936625"/>
          </a:xfrm>
        </p:spPr>
        <p:txBody>
          <a:bodyPr/>
          <a:lstStyle/>
          <a:p>
            <a:pPr marL="0" algn="ctr"/>
            <a:r>
              <a:rPr lang="en-GB" sz="3200" dirty="0" smtClean="0">
                <a:latin typeface="Century Gothic" panose="020B0502020202020204" pitchFamily="34" charset="0"/>
                <a:ea typeface="MS PGothic" pitchFamily="34" charset="-128"/>
              </a:rPr>
              <a:t>OA </a:t>
            </a:r>
            <a:r>
              <a:rPr lang="en-GB" sz="3200" dirty="0">
                <a:latin typeface="Century Gothic" panose="020B0502020202020204" pitchFamily="34" charset="0"/>
                <a:ea typeface="MS PGothic" pitchFamily="34" charset="-128"/>
              </a:rPr>
              <a:t>to </a:t>
            </a:r>
            <a:r>
              <a:rPr lang="en-GB" sz="3200" dirty="0" smtClean="0">
                <a:latin typeface="Century Gothic" panose="020B0502020202020204" pitchFamily="34" charset="0"/>
                <a:ea typeface="MS PGothic" pitchFamily="34" charset="-128"/>
              </a:rPr>
              <a:t>publications in H2020: first results </a:t>
            </a:r>
            <a:br>
              <a:rPr lang="en-GB" sz="3200" dirty="0" smtClean="0">
                <a:latin typeface="Century Gothic" panose="020B0502020202020204" pitchFamily="34" charset="0"/>
                <a:ea typeface="MS PGothic" pitchFamily="34" charset="-128"/>
              </a:rPr>
            </a:br>
            <a:endParaRPr lang="en-GB" sz="3200" dirty="0" smtClean="0">
              <a:solidFill>
                <a:srgbClr val="FF9933"/>
              </a:solidFill>
              <a:effectLst>
                <a:outerShdw blurRad="38100" dist="38100" dir="2700000" algn="tl">
                  <a:srgbClr val="000000">
                    <a:alpha val="43137"/>
                  </a:srgbClr>
                </a:outerShdw>
              </a:effectLst>
              <a:latin typeface="Century Gothic" panose="020B0502020202020204" pitchFamily="34" charset="0"/>
              <a:ea typeface="MS PGothic" pitchFamily="34" charset="-128"/>
            </a:endParaRPr>
          </a:p>
        </p:txBody>
      </p:sp>
      <p:sp>
        <p:nvSpPr>
          <p:cNvPr id="20484" name="Content Placeholder 3"/>
          <p:cNvSpPr>
            <a:spLocks noGrp="1"/>
          </p:cNvSpPr>
          <p:nvPr>
            <p:ph sz="half" idx="2"/>
          </p:nvPr>
        </p:nvSpPr>
        <p:spPr>
          <a:xfrm>
            <a:off x="179512" y="1844824"/>
            <a:ext cx="8435279" cy="4210050"/>
          </a:xfrm>
        </p:spPr>
        <p:txBody>
          <a:bodyPr lIns="0" rIns="18000"/>
          <a:lstStyle/>
          <a:p>
            <a:pPr lvl="1" algn="just">
              <a:buClr>
                <a:srgbClr val="FF9933"/>
              </a:buClr>
            </a:pPr>
            <a:endParaRPr lang="en-GB" sz="2200" dirty="0" smtClean="0">
              <a:solidFill>
                <a:schemeClr val="tx1"/>
              </a:solidFill>
              <a:latin typeface="Calibri Light" panose="020F0302020204030204" pitchFamily="34" charset="0"/>
              <a:ea typeface="MS PGothic" pitchFamily="34" charset="-128"/>
            </a:endParaRPr>
          </a:p>
          <a:p>
            <a:pPr lvl="1" algn="just">
              <a:buClr>
                <a:srgbClr val="FF9933"/>
              </a:buClr>
            </a:pPr>
            <a:r>
              <a:rPr lang="en-GB" dirty="0" smtClean="0">
                <a:solidFill>
                  <a:schemeClr val="tx1"/>
                </a:solidFill>
                <a:latin typeface="Calibri Light" panose="020F0302020204030204" pitchFamily="34" charset="0"/>
                <a:ea typeface="MS PGothic" pitchFamily="34" charset="-128"/>
              </a:rPr>
              <a:t>87% of Horizon 2020 projects have not yet produced publications  </a:t>
            </a:r>
          </a:p>
          <a:p>
            <a:pPr lvl="1" algn="just">
              <a:buClr>
                <a:srgbClr val="FF9933"/>
              </a:buClr>
            </a:pPr>
            <a:r>
              <a:rPr lang="en-GB" dirty="0" smtClean="0">
                <a:solidFill>
                  <a:schemeClr val="tx1"/>
                </a:solidFill>
                <a:latin typeface="Calibri Light" panose="020F0302020204030204" pitchFamily="34" charset="0"/>
                <a:ea typeface="MS PGothic" pitchFamily="34" charset="-128"/>
              </a:rPr>
              <a:t>1639 </a:t>
            </a:r>
            <a:r>
              <a:rPr lang="en-GB" dirty="0">
                <a:solidFill>
                  <a:schemeClr val="tx1"/>
                </a:solidFill>
                <a:latin typeface="Calibri Light" panose="020F0302020204030204" pitchFamily="34" charset="0"/>
                <a:ea typeface="MS PGothic" pitchFamily="34" charset="-128"/>
              </a:rPr>
              <a:t>projects have already produced a total number of 7376 publications, </a:t>
            </a:r>
            <a:endParaRPr lang="en-GB" dirty="0" smtClean="0">
              <a:solidFill>
                <a:schemeClr val="tx1"/>
              </a:solidFill>
              <a:latin typeface="Calibri Light" panose="020F0302020204030204" pitchFamily="34" charset="0"/>
              <a:ea typeface="MS PGothic" pitchFamily="34" charset="-128"/>
            </a:endParaRPr>
          </a:p>
          <a:p>
            <a:pPr lvl="1" algn="just">
              <a:buClr>
                <a:srgbClr val="FF9933"/>
              </a:buClr>
            </a:pPr>
            <a:r>
              <a:rPr lang="en-GB" dirty="0" smtClean="0">
                <a:solidFill>
                  <a:schemeClr val="tx1"/>
                </a:solidFill>
                <a:latin typeface="Calibri Light" panose="020F0302020204030204" pitchFamily="34" charset="0"/>
                <a:ea typeface="MS PGothic" pitchFamily="34" charset="-128"/>
              </a:rPr>
              <a:t>61-68% of scientific publications produced as a result of Horizon 2020 funding are already open access</a:t>
            </a:r>
          </a:p>
          <a:p>
            <a:pPr lvl="1" algn="just">
              <a:buClr>
                <a:srgbClr val="FF9933"/>
              </a:buClr>
            </a:pPr>
            <a:r>
              <a:rPr lang="en-GB" dirty="0" smtClean="0">
                <a:solidFill>
                  <a:schemeClr val="tx1"/>
                </a:solidFill>
                <a:latin typeface="Calibri Light" panose="020F0302020204030204" pitchFamily="34" charset="0"/>
                <a:ea typeface="MS PGothic" pitchFamily="34" charset="-128"/>
              </a:rPr>
              <a:t>Most of them green open access with an average embargo period of 11 months  </a:t>
            </a:r>
          </a:p>
          <a:p>
            <a:pPr lvl="1" algn="just">
              <a:buClr>
                <a:srgbClr val="FF9933"/>
              </a:buClr>
            </a:pPr>
            <a:r>
              <a:rPr lang="en-GB" b="1" dirty="0" smtClean="0">
                <a:solidFill>
                  <a:schemeClr val="tx1"/>
                </a:solidFill>
                <a:latin typeface="Calibri Light" panose="020F0302020204030204" pitchFamily="34" charset="0"/>
                <a:ea typeface="MS PGothic" pitchFamily="34" charset="-128"/>
              </a:rPr>
              <a:t>An encouraging start but more needs to be done  </a:t>
            </a:r>
          </a:p>
          <a:p>
            <a:pPr lvl="1" algn="just">
              <a:buClr>
                <a:srgbClr val="FF9933"/>
              </a:buClr>
            </a:pPr>
            <a:endParaRPr lang="en-GB" dirty="0" smtClean="0">
              <a:solidFill>
                <a:schemeClr val="tx1"/>
              </a:solidFill>
              <a:latin typeface="Calibri Light" panose="020F0302020204030204" pitchFamily="34" charset="0"/>
              <a:ea typeface="MS PGothic" pitchFamily="34" charset="-128"/>
            </a:endParaRPr>
          </a:p>
          <a:p>
            <a:pPr marL="457200" lvl="1" indent="0" algn="just">
              <a:buClr>
                <a:srgbClr val="FF9933"/>
              </a:buClr>
              <a:buNone/>
            </a:pPr>
            <a:endParaRPr lang="en-GB" sz="2200" b="1" dirty="0" smtClean="0">
              <a:solidFill>
                <a:schemeClr val="tx1"/>
              </a:solidFill>
              <a:latin typeface="Calibri Light" panose="020F0302020204030204" pitchFamily="34" charset="0"/>
              <a:ea typeface="MS PGothic" pitchFamily="34" charset="-128"/>
            </a:endParaRPr>
          </a:p>
        </p:txBody>
      </p:sp>
    </p:spTree>
    <p:extLst>
      <p:ext uri="{BB962C8B-B14F-4D97-AF65-F5344CB8AC3E}">
        <p14:creationId xmlns:p14="http://schemas.microsoft.com/office/powerpoint/2010/main" val="1023340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590800" y="2590800"/>
            <a:ext cx="2514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23" name="TextBox 22"/>
          <p:cNvSpPr txBox="1"/>
          <p:nvPr/>
        </p:nvSpPr>
        <p:spPr>
          <a:xfrm>
            <a:off x="3347862" y="1676400"/>
            <a:ext cx="2303633" cy="707886"/>
          </a:xfrm>
          <a:prstGeom prst="rect">
            <a:avLst/>
          </a:prstGeom>
          <a:noFill/>
          <a:ln w="38100">
            <a:solidFill>
              <a:srgbClr val="FFD624"/>
            </a:solidFill>
            <a:prstDash val="sysDash"/>
          </a:ln>
        </p:spPr>
        <p:txBody>
          <a:bodyPr wrap="square" rtlCol="0">
            <a:spAutoFit/>
          </a:bodyPr>
          <a:lstStyle/>
          <a:p>
            <a:pPr algn="ctr"/>
            <a:r>
              <a:rPr lang="en-GB" sz="2000" b="1" dirty="0" smtClean="0">
                <a:latin typeface="EC Square Sans Cond Pro"/>
              </a:rPr>
              <a:t>European Commission</a:t>
            </a:r>
          </a:p>
        </p:txBody>
      </p:sp>
      <p:sp>
        <p:nvSpPr>
          <p:cNvPr id="1032" name="Up-Down Arrow 1031"/>
          <p:cNvSpPr/>
          <p:nvPr/>
        </p:nvSpPr>
        <p:spPr bwMode="auto">
          <a:xfrm>
            <a:off x="862584" y="3212976"/>
            <a:ext cx="484632" cy="616803"/>
          </a:xfrm>
          <a:prstGeom prst="up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49" name="Rectangle 48"/>
          <p:cNvSpPr/>
          <p:nvPr/>
        </p:nvSpPr>
        <p:spPr>
          <a:xfrm>
            <a:off x="420096" y="4343400"/>
            <a:ext cx="2060625" cy="1523494"/>
          </a:xfrm>
          <a:prstGeom prst="rect">
            <a:avLst/>
          </a:prstGeom>
          <a:noFill/>
          <a:ln w="28575">
            <a:solidFill>
              <a:srgbClr val="0F5494"/>
            </a:solidFill>
            <a:prstDash val="sysDot"/>
          </a:ln>
        </p:spPr>
        <p:txBody>
          <a:bodyPr wrap="square">
            <a:spAutoFit/>
          </a:bodyPr>
          <a:lstStyle/>
          <a:p>
            <a:pPr>
              <a:spcAft>
                <a:spcPts val="600"/>
              </a:spcAft>
            </a:pPr>
            <a:r>
              <a:rPr lang="en-GB" sz="1600" dirty="0" smtClean="0">
                <a:latin typeface="EC Square Sans Cond Pro Thin"/>
              </a:rPr>
              <a:t>DSM &amp; framework conditions for data:</a:t>
            </a:r>
          </a:p>
          <a:p>
            <a:pPr marL="285750" indent="-285750">
              <a:buFont typeface="Wingdings" panose="05000000000000000000" pitchFamily="2" charset="2"/>
              <a:buChar char="§"/>
            </a:pPr>
            <a:r>
              <a:rPr lang="en-GB" sz="1400" dirty="0" smtClean="0">
                <a:latin typeface="EC Square Sans Cond Pro Thin"/>
              </a:rPr>
              <a:t>Copyright - TDM</a:t>
            </a:r>
          </a:p>
          <a:p>
            <a:pPr marL="285750" indent="-285750">
              <a:buFont typeface="Wingdings" panose="05000000000000000000" pitchFamily="2" charset="2"/>
              <a:buChar char="§"/>
            </a:pPr>
            <a:r>
              <a:rPr lang="en-GB" sz="1400" dirty="0" smtClean="0">
                <a:latin typeface="EC Square Sans Cond Pro Thin"/>
              </a:rPr>
              <a:t>Data Protection</a:t>
            </a:r>
          </a:p>
          <a:p>
            <a:pPr marL="285750" indent="-285750">
              <a:buFont typeface="Wingdings" panose="05000000000000000000" pitchFamily="2" charset="2"/>
              <a:buChar char="§"/>
            </a:pPr>
            <a:r>
              <a:rPr lang="en-GB" sz="1400" dirty="0" smtClean="0">
                <a:latin typeface="EC Square Sans Cond Pro Thin"/>
              </a:rPr>
              <a:t>Free Flow of Data</a:t>
            </a:r>
          </a:p>
          <a:p>
            <a:pPr marL="285750" indent="-285750">
              <a:buFont typeface="Wingdings" panose="05000000000000000000" pitchFamily="2" charset="2"/>
              <a:buChar char="§"/>
            </a:pPr>
            <a:r>
              <a:rPr lang="en-GB" sz="1400" dirty="0" smtClean="0">
                <a:latin typeface="EC Square Sans Cond Pro Thin"/>
              </a:rPr>
              <a:t>…</a:t>
            </a:r>
          </a:p>
        </p:txBody>
      </p:sp>
      <p:sp>
        <p:nvSpPr>
          <p:cNvPr id="50" name="Rectangle 49"/>
          <p:cNvSpPr/>
          <p:nvPr/>
        </p:nvSpPr>
        <p:spPr>
          <a:xfrm>
            <a:off x="420096" y="2132856"/>
            <a:ext cx="2060625" cy="2169825"/>
          </a:xfrm>
          <a:prstGeom prst="rect">
            <a:avLst/>
          </a:prstGeom>
          <a:noFill/>
          <a:ln w="28575">
            <a:solidFill>
              <a:srgbClr val="0F5494"/>
            </a:solidFill>
            <a:prstDash val="sysDot"/>
          </a:ln>
        </p:spPr>
        <p:txBody>
          <a:bodyPr wrap="square">
            <a:spAutoFit/>
          </a:bodyPr>
          <a:lstStyle/>
          <a:p>
            <a:pPr>
              <a:spcAft>
                <a:spcPts val="600"/>
              </a:spcAft>
            </a:pPr>
            <a:r>
              <a:rPr lang="en-GB" sz="1600" dirty="0" smtClean="0">
                <a:latin typeface="EC Square Sans Cond Pro Thin"/>
              </a:rPr>
              <a:t>ERA &amp; framework conditions for actors:</a:t>
            </a:r>
          </a:p>
          <a:p>
            <a:pPr marL="285750" indent="-285750">
              <a:buFont typeface="Wingdings" panose="05000000000000000000" pitchFamily="2" charset="2"/>
              <a:buChar char="§"/>
            </a:pPr>
            <a:r>
              <a:rPr lang="en-GB" sz="1400" dirty="0" smtClean="0">
                <a:latin typeface="EC Square Sans Cond Pro Thin"/>
              </a:rPr>
              <a:t>European Charter for researchers </a:t>
            </a:r>
          </a:p>
          <a:p>
            <a:pPr marL="285750" indent="-285750">
              <a:buFont typeface="Wingdings" panose="05000000000000000000" pitchFamily="2" charset="2"/>
              <a:buChar char="§"/>
            </a:pPr>
            <a:r>
              <a:rPr lang="en-GB" sz="1400" dirty="0" smtClean="0">
                <a:latin typeface="EC Square Sans Cond Pro Thin"/>
              </a:rPr>
              <a:t>Code of conduct for </a:t>
            </a:r>
            <a:r>
              <a:rPr lang="en-GB" sz="1400" dirty="0">
                <a:latin typeface="EC Square Sans Cond Pro Thin"/>
              </a:rPr>
              <a:t>Research </a:t>
            </a:r>
            <a:r>
              <a:rPr lang="en-GB" sz="1400" dirty="0" smtClean="0">
                <a:latin typeface="EC Square Sans Cond Pro Thin"/>
              </a:rPr>
              <a:t>Integrity</a:t>
            </a:r>
          </a:p>
          <a:p>
            <a:pPr marL="285750" indent="-285750">
              <a:buFont typeface="Wingdings" panose="05000000000000000000" pitchFamily="2" charset="2"/>
              <a:buChar char="§"/>
            </a:pPr>
            <a:r>
              <a:rPr lang="en-GB" sz="1400" dirty="0">
                <a:latin typeface="EC Square Sans Cond Pro Thin"/>
              </a:rPr>
              <a:t>Charter for Access to Research </a:t>
            </a:r>
            <a:r>
              <a:rPr lang="en-GB" sz="1400" dirty="0" smtClean="0">
                <a:latin typeface="EC Square Sans Cond Pro Thin"/>
              </a:rPr>
              <a:t>Infra</a:t>
            </a:r>
          </a:p>
          <a:p>
            <a:pPr marL="285750" indent="-285750">
              <a:buFont typeface="Wingdings" panose="05000000000000000000" pitchFamily="2" charset="2"/>
              <a:buChar char="§"/>
            </a:pPr>
            <a:r>
              <a:rPr lang="en-GB" sz="1400" dirty="0" smtClean="0">
                <a:latin typeface="EC Square Sans Cond Pro Thin"/>
              </a:rPr>
              <a:t>… </a:t>
            </a:r>
          </a:p>
        </p:txBody>
      </p:sp>
      <p:sp>
        <p:nvSpPr>
          <p:cNvPr id="54" name="Rectangle 53"/>
          <p:cNvSpPr/>
          <p:nvPr/>
        </p:nvSpPr>
        <p:spPr>
          <a:xfrm>
            <a:off x="3055445" y="4272171"/>
            <a:ext cx="3024335" cy="1061829"/>
          </a:xfrm>
          <a:prstGeom prst="rect">
            <a:avLst/>
          </a:prstGeom>
          <a:noFill/>
          <a:ln w="28575">
            <a:solidFill>
              <a:srgbClr val="3E6FD2"/>
            </a:solidFill>
          </a:ln>
        </p:spPr>
        <p:txBody>
          <a:bodyPr wrap="square">
            <a:spAutoFit/>
          </a:bodyPr>
          <a:lstStyle/>
          <a:p>
            <a:pPr>
              <a:spcAft>
                <a:spcPts val="600"/>
              </a:spcAft>
            </a:pPr>
            <a:r>
              <a:rPr lang="en-GB" sz="1600" b="1" dirty="0" smtClean="0">
                <a:solidFill>
                  <a:srgbClr val="000000"/>
                </a:solidFill>
                <a:latin typeface="EC Square Sans Cond Pro"/>
              </a:rPr>
              <a:t>Wide input from stakeholders:</a:t>
            </a:r>
          </a:p>
          <a:p>
            <a:pPr marL="285750" indent="-285750">
              <a:buClr>
                <a:srgbClr val="FFC000"/>
              </a:buClr>
              <a:buFont typeface="Wingdings" panose="05000000000000000000" pitchFamily="2" charset="2"/>
              <a:buChar char="§"/>
            </a:pPr>
            <a:r>
              <a:rPr lang="en-GB" sz="1400" dirty="0" smtClean="0">
                <a:solidFill>
                  <a:srgbClr val="000000"/>
                </a:solidFill>
                <a:latin typeface="EC Square Sans Cond Pro Thin"/>
              </a:rPr>
              <a:t>ad-hoc </a:t>
            </a:r>
            <a:r>
              <a:rPr lang="en-GB" sz="1400" dirty="0">
                <a:solidFill>
                  <a:srgbClr val="000000"/>
                </a:solidFill>
                <a:latin typeface="EC Square Sans Cond Pro Thin"/>
              </a:rPr>
              <a:t>meetings and workshops</a:t>
            </a:r>
          </a:p>
          <a:p>
            <a:pPr marL="285750" indent="-285750">
              <a:buClr>
                <a:srgbClr val="FFC000"/>
              </a:buClr>
              <a:buFont typeface="Wingdings" panose="05000000000000000000" pitchFamily="2" charset="2"/>
              <a:buChar char="§"/>
            </a:pPr>
            <a:r>
              <a:rPr lang="en-GB" sz="1400" dirty="0">
                <a:solidFill>
                  <a:srgbClr val="000000"/>
                </a:solidFill>
                <a:latin typeface="EC Square Sans Cond Pro Thin"/>
              </a:rPr>
              <a:t>e-platform with wider community</a:t>
            </a:r>
          </a:p>
          <a:p>
            <a:pPr marL="285750" indent="-285750">
              <a:buClr>
                <a:srgbClr val="FFC000"/>
              </a:buClr>
              <a:buFont typeface="Wingdings" panose="05000000000000000000" pitchFamily="2" charset="2"/>
              <a:buChar char="§"/>
            </a:pPr>
            <a:r>
              <a:rPr lang="en-GB" sz="1400" i="1" dirty="0" smtClean="0">
                <a:solidFill>
                  <a:srgbClr val="000000"/>
                </a:solidFill>
                <a:latin typeface="EC Square Sans Cond Pro Thin"/>
              </a:rPr>
              <a:t>reports </a:t>
            </a:r>
            <a:r>
              <a:rPr lang="en-GB" sz="1400" i="1" dirty="0">
                <a:solidFill>
                  <a:srgbClr val="000000"/>
                </a:solidFill>
                <a:latin typeface="EC Square Sans Cond Pro Thin"/>
              </a:rPr>
              <a:t>and </a:t>
            </a:r>
            <a:r>
              <a:rPr lang="en-GB" sz="1400" i="1" dirty="0" smtClean="0">
                <a:solidFill>
                  <a:srgbClr val="000000"/>
                </a:solidFill>
                <a:latin typeface="EC Square Sans Cond Pro Thin"/>
              </a:rPr>
              <a:t>independent experts </a:t>
            </a:r>
            <a:endParaRPr lang="en-GB" sz="1400" i="1" dirty="0">
              <a:solidFill>
                <a:srgbClr val="000000"/>
              </a:solidFill>
              <a:latin typeface="EC Square Sans Cond Pro Thin"/>
            </a:endParaRPr>
          </a:p>
        </p:txBody>
      </p:sp>
      <p:sp>
        <p:nvSpPr>
          <p:cNvPr id="55" name="Rectangle 54"/>
          <p:cNvSpPr/>
          <p:nvPr/>
        </p:nvSpPr>
        <p:spPr>
          <a:xfrm>
            <a:off x="3115213" y="5410200"/>
            <a:ext cx="2599787" cy="1169551"/>
          </a:xfrm>
          <a:prstGeom prst="rect">
            <a:avLst/>
          </a:prstGeom>
          <a:ln>
            <a:noFill/>
          </a:ln>
        </p:spPr>
        <p:txBody>
          <a:bodyPr wrap="square">
            <a:spAutoFit/>
          </a:bodyPr>
          <a:lstStyle/>
          <a:p>
            <a:pPr marL="742950" lvl="1" indent="-285750">
              <a:buClr>
                <a:srgbClr val="00B050"/>
              </a:buClr>
              <a:buFont typeface="Wingdings" panose="05000000000000000000" pitchFamily="2" charset="2"/>
              <a:buChar char="ü"/>
            </a:pPr>
            <a:r>
              <a:rPr lang="en-GB" sz="1400" dirty="0" smtClean="0">
                <a:latin typeface="EC Square Sans Cond Pro Thin"/>
              </a:rPr>
              <a:t>EG on open science cloud</a:t>
            </a:r>
          </a:p>
          <a:p>
            <a:pPr marL="742950" lvl="1" indent="-285750">
              <a:buClr>
                <a:srgbClr val="00B050"/>
              </a:buClr>
              <a:buFont typeface="Wingdings" panose="05000000000000000000" pitchFamily="2" charset="2"/>
              <a:buChar char="ü"/>
            </a:pPr>
            <a:r>
              <a:rPr lang="en-GB" sz="1400" dirty="0" smtClean="0">
                <a:latin typeface="EC Square Sans Cond Pro Thin"/>
              </a:rPr>
              <a:t>EG on </a:t>
            </a:r>
            <a:r>
              <a:rPr lang="en-GB" sz="1400" dirty="0" err="1" smtClean="0">
                <a:latin typeface="EC Square Sans Cond Pro Thin"/>
              </a:rPr>
              <a:t>altmetrics</a:t>
            </a:r>
            <a:endParaRPr lang="en-GB" sz="1400" dirty="0" smtClean="0">
              <a:latin typeface="EC Square Sans Cond Pro Thin"/>
            </a:endParaRPr>
          </a:p>
          <a:p>
            <a:pPr marL="742950" lvl="1" indent="-285750">
              <a:buClr>
                <a:srgbClr val="00B050"/>
              </a:buClr>
              <a:buFont typeface="Wingdings" panose="05000000000000000000" pitchFamily="2" charset="2"/>
              <a:buChar char="ü"/>
            </a:pPr>
            <a:r>
              <a:rPr lang="en-GB" sz="1400" dirty="0" smtClean="0">
                <a:latin typeface="EC Square Sans Cond Pro Thin"/>
              </a:rPr>
              <a:t>EG on alt. business models for OA publishing</a:t>
            </a:r>
          </a:p>
          <a:p>
            <a:pPr marL="742950" lvl="1" indent="-285750">
              <a:buClr>
                <a:srgbClr val="00B050"/>
              </a:buClr>
              <a:buFont typeface="Wingdings" panose="05000000000000000000" pitchFamily="2" charset="2"/>
              <a:buChar char="ü"/>
            </a:pPr>
            <a:r>
              <a:rPr lang="en-GB" sz="1400" dirty="0" smtClean="0">
                <a:solidFill>
                  <a:srgbClr val="000000"/>
                </a:solidFill>
                <a:latin typeface="EC Square Sans Cond Pro Thin"/>
              </a:rPr>
              <a:t>EG on FAIR open data </a:t>
            </a:r>
            <a:endParaRPr lang="en-GB" sz="1400" dirty="0">
              <a:solidFill>
                <a:srgbClr val="000000"/>
              </a:solidFill>
              <a:latin typeface="EC Square Sans Cond Pro Thin"/>
            </a:endParaRPr>
          </a:p>
        </p:txBody>
      </p:sp>
      <p:sp>
        <p:nvSpPr>
          <p:cNvPr id="67" name="TextBox 66"/>
          <p:cNvSpPr txBox="1"/>
          <p:nvPr/>
        </p:nvSpPr>
        <p:spPr>
          <a:xfrm>
            <a:off x="6602266" y="6370201"/>
            <a:ext cx="990600" cy="307777"/>
          </a:xfrm>
          <a:prstGeom prst="rect">
            <a:avLst/>
          </a:prstGeom>
          <a:noFill/>
          <a:ln>
            <a:solidFill>
              <a:schemeClr val="bg1"/>
            </a:solidFill>
          </a:ln>
        </p:spPr>
        <p:txBody>
          <a:bodyPr wrap="square" rtlCol="0">
            <a:spAutoFit/>
          </a:bodyPr>
          <a:lstStyle/>
          <a:p>
            <a:pPr algn="ctr"/>
            <a:r>
              <a:rPr lang="en-GB" sz="1400" dirty="0" smtClean="0">
                <a:solidFill>
                  <a:srgbClr val="000000"/>
                </a:solidFill>
                <a:latin typeface="EC Square Sans Cond Pro Thin"/>
              </a:rPr>
              <a:t>opinions</a:t>
            </a:r>
          </a:p>
        </p:txBody>
      </p:sp>
      <p:sp>
        <p:nvSpPr>
          <p:cNvPr id="69" name="TextBox 68"/>
          <p:cNvSpPr txBox="1"/>
          <p:nvPr/>
        </p:nvSpPr>
        <p:spPr>
          <a:xfrm>
            <a:off x="6563519" y="5788223"/>
            <a:ext cx="990600" cy="307777"/>
          </a:xfrm>
          <a:prstGeom prst="rect">
            <a:avLst/>
          </a:prstGeom>
          <a:noFill/>
          <a:ln>
            <a:solidFill>
              <a:schemeClr val="bg1"/>
            </a:solidFill>
          </a:ln>
        </p:spPr>
        <p:txBody>
          <a:bodyPr wrap="square" rtlCol="0">
            <a:spAutoFit/>
          </a:bodyPr>
          <a:lstStyle/>
          <a:p>
            <a:pPr algn="ctr"/>
            <a:r>
              <a:rPr lang="en-GB" sz="1400" dirty="0" smtClean="0">
                <a:solidFill>
                  <a:srgbClr val="000000"/>
                </a:solidFill>
                <a:latin typeface="EC Square Sans Cond Pro Thin"/>
              </a:rPr>
              <a:t>advice</a:t>
            </a:r>
          </a:p>
        </p:txBody>
      </p:sp>
      <p:sp>
        <p:nvSpPr>
          <p:cNvPr id="71" name="TextBox 70"/>
          <p:cNvSpPr txBox="1"/>
          <p:nvPr/>
        </p:nvSpPr>
        <p:spPr>
          <a:xfrm>
            <a:off x="7892598" y="5703705"/>
            <a:ext cx="990600" cy="307777"/>
          </a:xfrm>
          <a:prstGeom prst="rect">
            <a:avLst/>
          </a:prstGeom>
          <a:noFill/>
          <a:ln>
            <a:solidFill>
              <a:schemeClr val="bg1"/>
            </a:solidFill>
          </a:ln>
        </p:spPr>
        <p:txBody>
          <a:bodyPr wrap="square" rtlCol="0">
            <a:spAutoFit/>
          </a:bodyPr>
          <a:lstStyle/>
          <a:p>
            <a:pPr algn="ctr"/>
            <a:r>
              <a:rPr lang="en-GB" sz="1400" dirty="0" smtClean="0">
                <a:solidFill>
                  <a:srgbClr val="000000"/>
                </a:solidFill>
                <a:latin typeface="EC Square Sans Cond Pro Thin"/>
              </a:rPr>
              <a:t>context</a:t>
            </a:r>
          </a:p>
        </p:txBody>
      </p:sp>
      <p:sp>
        <p:nvSpPr>
          <p:cNvPr id="10" name="Right Brace 9"/>
          <p:cNvSpPr/>
          <p:nvPr/>
        </p:nvSpPr>
        <p:spPr bwMode="auto">
          <a:xfrm rot="10800000">
            <a:off x="5943601" y="1600201"/>
            <a:ext cx="609599" cy="3504946"/>
          </a:xfrm>
          <a:prstGeom prst="rightBrace">
            <a:avLst>
              <a:gd name="adj1" fmla="val 0"/>
              <a:gd name="adj2" fmla="val 50000"/>
            </a:avLst>
          </a:prstGeom>
          <a:noFill/>
          <a:ln w="38100">
            <a:solidFill>
              <a:schemeClr val="tx1"/>
            </a:solidFill>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43" name="TextBox 42"/>
          <p:cNvSpPr txBox="1"/>
          <p:nvPr/>
        </p:nvSpPr>
        <p:spPr>
          <a:xfrm>
            <a:off x="6331496" y="1626781"/>
            <a:ext cx="2736304" cy="3554819"/>
          </a:xfrm>
          <a:prstGeom prst="rect">
            <a:avLst/>
          </a:prstGeom>
          <a:noFill/>
          <a:ln>
            <a:noFill/>
          </a:ln>
        </p:spPr>
        <p:txBody>
          <a:bodyPr wrap="square" rtlCol="0">
            <a:spAutoFit/>
          </a:bodyPr>
          <a:lstStyle/>
          <a:p>
            <a:pPr>
              <a:spcAft>
                <a:spcPts val="600"/>
              </a:spcAft>
            </a:pPr>
            <a:r>
              <a:rPr lang="en-GB" sz="2000" b="1" dirty="0" smtClean="0">
                <a:latin typeface="EC Square Sans Cond Pro Thin"/>
              </a:rPr>
              <a:t>European Open Science Agenda</a:t>
            </a:r>
            <a:r>
              <a:rPr lang="en-GB" sz="2000" dirty="0" smtClean="0">
                <a:latin typeface="EC Square Sans Cond Pro Thin"/>
              </a:rPr>
              <a:t>:</a:t>
            </a:r>
          </a:p>
          <a:p>
            <a:pPr marL="285750" indent="-285750">
              <a:buFont typeface="Arial" panose="020B0604020202020204" pitchFamily="34" charset="0"/>
              <a:buChar char="•"/>
            </a:pPr>
            <a:r>
              <a:rPr lang="en-GB" sz="2000" dirty="0" smtClean="0">
                <a:latin typeface="EC Square Sans Cond Pro Thin"/>
              </a:rPr>
              <a:t>OA publishing models</a:t>
            </a:r>
          </a:p>
          <a:p>
            <a:pPr marL="285750" indent="-285750">
              <a:buFont typeface="Arial" panose="020B0604020202020204" pitchFamily="34" charset="0"/>
              <a:buChar char="•"/>
            </a:pPr>
            <a:r>
              <a:rPr lang="en-GB" sz="2000" dirty="0" smtClean="0">
                <a:solidFill>
                  <a:srgbClr val="000000"/>
                </a:solidFill>
                <a:latin typeface="EC Square Sans Cond Pro Thin"/>
              </a:rPr>
              <a:t>FAIR open data</a:t>
            </a:r>
          </a:p>
          <a:p>
            <a:pPr marL="285750" indent="-285750">
              <a:buFont typeface="Arial" panose="020B0604020202020204" pitchFamily="34" charset="0"/>
              <a:buChar char="•"/>
            </a:pPr>
            <a:r>
              <a:rPr lang="en-GB" sz="2000" dirty="0" smtClean="0">
                <a:latin typeface="EC Square Sans Cond Pro Thin"/>
              </a:rPr>
              <a:t>Science Cloud</a:t>
            </a:r>
          </a:p>
          <a:p>
            <a:pPr marL="285750" indent="-285750">
              <a:buFont typeface="Arial" panose="020B0604020202020204" pitchFamily="34" charset="0"/>
              <a:buChar char="•"/>
            </a:pPr>
            <a:r>
              <a:rPr lang="en-GB" sz="2000" dirty="0" smtClean="0">
                <a:latin typeface="EC Square Sans Cond Pro Thin"/>
              </a:rPr>
              <a:t>Alternate metrics</a:t>
            </a:r>
          </a:p>
          <a:p>
            <a:pPr marL="285750" indent="-285750">
              <a:buFont typeface="Arial" panose="020B0604020202020204" pitchFamily="34" charset="0"/>
              <a:buChar char="•"/>
            </a:pPr>
            <a:r>
              <a:rPr lang="en-GB" sz="2000" dirty="0" smtClean="0">
                <a:latin typeface="EC Square Sans Cond Pro Thin"/>
              </a:rPr>
              <a:t>Rewards &amp; careers</a:t>
            </a:r>
          </a:p>
          <a:p>
            <a:pPr marL="285750" indent="-285750">
              <a:buFont typeface="Arial" panose="020B0604020202020204" pitchFamily="34" charset="0"/>
              <a:buChar char="•"/>
            </a:pPr>
            <a:r>
              <a:rPr lang="en-GB" sz="2000" dirty="0" smtClean="0">
                <a:latin typeface="EC Square Sans Cond Pro Thin"/>
              </a:rPr>
              <a:t>Education &amp; skills</a:t>
            </a:r>
          </a:p>
          <a:p>
            <a:pPr marL="285750" indent="-285750">
              <a:buFont typeface="Arial" panose="020B0604020202020204" pitchFamily="34" charset="0"/>
              <a:buChar char="•"/>
            </a:pPr>
            <a:r>
              <a:rPr lang="en-GB" sz="2000" dirty="0" smtClean="0">
                <a:latin typeface="EC Square Sans Cond Pro Thin"/>
              </a:rPr>
              <a:t>Citizen Science</a:t>
            </a:r>
          </a:p>
          <a:p>
            <a:pPr marL="285750" indent="-285750">
              <a:buFont typeface="Arial" panose="020B0604020202020204" pitchFamily="34" charset="0"/>
              <a:buChar char="•"/>
            </a:pPr>
            <a:r>
              <a:rPr lang="en-GB" sz="2000" dirty="0" smtClean="0">
                <a:latin typeface="EC Square Sans Cond Pro Thin"/>
              </a:rPr>
              <a:t>Research integrity</a:t>
            </a:r>
          </a:p>
          <a:p>
            <a:pPr marL="285750" indent="-285750">
              <a:buFont typeface="Arial" panose="020B0604020202020204" pitchFamily="34" charset="0"/>
              <a:buChar char="•"/>
            </a:pPr>
            <a:r>
              <a:rPr lang="en-GB" sz="2000" dirty="0" smtClean="0">
                <a:latin typeface="EC Square Sans Cond Pro Thin"/>
              </a:rPr>
              <a:t>…</a:t>
            </a:r>
          </a:p>
        </p:txBody>
      </p:sp>
      <p:sp>
        <p:nvSpPr>
          <p:cNvPr id="25" name="Title 1"/>
          <p:cNvSpPr txBox="1">
            <a:spLocks/>
          </p:cNvSpPr>
          <p:nvPr/>
        </p:nvSpPr>
        <p:spPr bwMode="auto">
          <a:xfrm>
            <a:off x="0" y="457200"/>
            <a:ext cx="3962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en-GB" kern="0" dirty="0"/>
          </a:p>
        </p:txBody>
      </p:sp>
      <p:sp>
        <p:nvSpPr>
          <p:cNvPr id="29" name="Title 1"/>
          <p:cNvSpPr txBox="1">
            <a:spLocks/>
          </p:cNvSpPr>
          <p:nvPr/>
        </p:nvSpPr>
        <p:spPr bwMode="auto">
          <a:xfrm>
            <a:off x="5334000" y="304800"/>
            <a:ext cx="351167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r"/>
            <a:r>
              <a:rPr lang="en-GB" b="0" kern="0" dirty="0" smtClean="0">
                <a:solidFill>
                  <a:srgbClr val="FFFFFF"/>
                </a:solidFill>
              </a:rPr>
              <a:t>Open Science </a:t>
            </a:r>
            <a:br>
              <a:rPr lang="en-GB" b="0" kern="0" dirty="0" smtClean="0">
                <a:solidFill>
                  <a:srgbClr val="FFFFFF"/>
                </a:solidFill>
              </a:rPr>
            </a:br>
            <a:r>
              <a:rPr lang="en-GB" b="0" kern="0" dirty="0" smtClean="0"/>
              <a:t>Policy Platform</a:t>
            </a:r>
            <a:endParaRPr lang="en-GB" sz="2400" b="0" kern="0" dirty="0"/>
          </a:p>
        </p:txBody>
      </p:sp>
      <p:sp>
        <p:nvSpPr>
          <p:cNvPr id="31" name="Up Arrow 30"/>
          <p:cNvSpPr/>
          <p:nvPr/>
        </p:nvSpPr>
        <p:spPr bwMode="auto">
          <a:xfrm>
            <a:off x="6477000" y="5688948"/>
            <a:ext cx="211658" cy="355892"/>
          </a:xfrm>
          <a:prstGeom prst="upArrow">
            <a:avLst>
              <a:gd name="adj1" fmla="val 50000"/>
              <a:gd name="adj2" fmla="val 60710"/>
            </a:avLst>
          </a:prstGeom>
          <a:solidFill>
            <a:schemeClr val="bg2">
              <a:lumMod val="20000"/>
              <a:lumOff val="80000"/>
            </a:schemeClr>
          </a:solidFill>
          <a:ln>
            <a:solidFill>
              <a:schemeClr val="bg2">
                <a:lumMod val="50000"/>
              </a:schemeClr>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3175"/>
            <a:endParaRPr lang="en-GB" smtClean="0">
              <a:solidFill>
                <a:srgbClr val="0F5494"/>
              </a:solidFill>
              <a:latin typeface="Verdana" pitchFamily="34" charset="0"/>
            </a:endParaRPr>
          </a:p>
        </p:txBody>
      </p:sp>
      <p:sp>
        <p:nvSpPr>
          <p:cNvPr id="32" name="Up Arrow 31"/>
          <p:cNvSpPr/>
          <p:nvPr/>
        </p:nvSpPr>
        <p:spPr bwMode="auto">
          <a:xfrm>
            <a:off x="6496437" y="6259851"/>
            <a:ext cx="211658" cy="351275"/>
          </a:xfrm>
          <a:prstGeom prst="upArrow">
            <a:avLst>
              <a:gd name="adj1" fmla="val 50000"/>
              <a:gd name="adj2" fmla="val 6071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33" name="Curved Left Arrow 32"/>
          <p:cNvSpPr/>
          <p:nvPr/>
        </p:nvSpPr>
        <p:spPr bwMode="auto">
          <a:xfrm rot="3749904" flipV="1">
            <a:off x="7714123" y="5597210"/>
            <a:ext cx="220416" cy="517791"/>
          </a:xfrm>
          <a:prstGeom prst="curvedLeftArrow">
            <a:avLst>
              <a:gd name="adj1" fmla="val 62457"/>
              <a:gd name="adj2" fmla="val 117342"/>
              <a:gd name="adj3" fmla="val 25000"/>
            </a:avLst>
          </a:prstGeom>
          <a:solidFill>
            <a:srgbClr val="BDDEFF"/>
          </a:solidFill>
          <a:ln w="28575">
            <a:solidFill>
              <a:srgbClr val="3E6FD2"/>
            </a:solidFill>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2" name="Rounded Rectangle 1"/>
          <p:cNvSpPr/>
          <p:nvPr/>
        </p:nvSpPr>
        <p:spPr bwMode="auto">
          <a:xfrm>
            <a:off x="3347861" y="2971800"/>
            <a:ext cx="2303633" cy="624959"/>
          </a:xfrm>
          <a:prstGeom prst="roundRect">
            <a:avLst/>
          </a:prstGeom>
          <a:solidFill>
            <a:srgbClr val="00B0F0"/>
          </a:solidFill>
          <a:ln w="38100">
            <a:solidFill>
              <a:srgbClr val="00B0F0"/>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3175" algn="ctr"/>
            <a:r>
              <a:rPr lang="en-GB" sz="2000" b="1" dirty="0">
                <a:solidFill>
                  <a:srgbClr val="FFFFFF"/>
                </a:solidFill>
                <a:latin typeface="EC Square Sans Cond Pro"/>
              </a:rPr>
              <a:t>Open Science </a:t>
            </a:r>
          </a:p>
          <a:p>
            <a:pPr marL="3175" algn="ctr"/>
            <a:r>
              <a:rPr lang="en-GB" sz="2000" b="1" dirty="0">
                <a:solidFill>
                  <a:srgbClr val="FFFFFF"/>
                </a:solidFill>
                <a:latin typeface="EC Square Sans Cond Pro"/>
              </a:rPr>
              <a:t>Policy Platform</a:t>
            </a:r>
          </a:p>
        </p:txBody>
      </p:sp>
      <p:sp>
        <p:nvSpPr>
          <p:cNvPr id="27" name="Curved Left Arrow 26"/>
          <p:cNvSpPr/>
          <p:nvPr/>
        </p:nvSpPr>
        <p:spPr bwMode="auto">
          <a:xfrm rot="16846049">
            <a:off x="2844618" y="2304246"/>
            <a:ext cx="294379" cy="1136648"/>
          </a:xfrm>
          <a:prstGeom prst="curvedLeftArrow">
            <a:avLst>
              <a:gd name="adj1" fmla="val 62457"/>
              <a:gd name="adj2" fmla="val 117342"/>
              <a:gd name="adj3" fmla="val 25000"/>
            </a:avLst>
          </a:prstGeom>
          <a:solidFill>
            <a:srgbClr val="BDDEFF"/>
          </a:solidFill>
          <a:ln w="28575">
            <a:solidFill>
              <a:srgbClr val="3E6FD2"/>
            </a:solidFill>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30" name="Curved Left Arrow 29"/>
          <p:cNvSpPr/>
          <p:nvPr/>
        </p:nvSpPr>
        <p:spPr bwMode="auto">
          <a:xfrm rot="3288636" flipV="1">
            <a:off x="2880606" y="3462211"/>
            <a:ext cx="324000" cy="1260000"/>
          </a:xfrm>
          <a:prstGeom prst="curvedLeftArrow">
            <a:avLst>
              <a:gd name="adj1" fmla="val 62457"/>
              <a:gd name="adj2" fmla="val 117342"/>
              <a:gd name="adj3" fmla="val 25000"/>
            </a:avLst>
          </a:prstGeom>
          <a:solidFill>
            <a:srgbClr val="BDDEFF"/>
          </a:solidFill>
          <a:ln w="28575">
            <a:solidFill>
              <a:srgbClr val="3E6FD2"/>
            </a:solidFill>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44" name="Up Arrow 43"/>
          <p:cNvSpPr/>
          <p:nvPr/>
        </p:nvSpPr>
        <p:spPr bwMode="auto">
          <a:xfrm>
            <a:off x="4288020" y="2371762"/>
            <a:ext cx="423316" cy="600038"/>
          </a:xfrm>
          <a:prstGeom prst="upArrow">
            <a:avLst>
              <a:gd name="adj1" fmla="val 50000"/>
              <a:gd name="adj2" fmla="val 60710"/>
            </a:avLst>
          </a:prstGeom>
          <a:solidFill>
            <a:schemeClr val="bg2">
              <a:lumMod val="20000"/>
              <a:lumOff val="80000"/>
            </a:schemeClr>
          </a:solidFill>
          <a:ln>
            <a:solidFill>
              <a:schemeClr val="bg2">
                <a:lumMod val="50000"/>
              </a:schemeClr>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3175"/>
            <a:endParaRPr lang="en-GB" smtClean="0">
              <a:solidFill>
                <a:srgbClr val="0F5494"/>
              </a:solidFill>
              <a:latin typeface="Verdana" pitchFamily="34" charset="0"/>
            </a:endParaRPr>
          </a:p>
        </p:txBody>
      </p:sp>
      <p:sp>
        <p:nvSpPr>
          <p:cNvPr id="28" name="Up Arrow 27"/>
          <p:cNvSpPr/>
          <p:nvPr/>
        </p:nvSpPr>
        <p:spPr bwMode="auto">
          <a:xfrm>
            <a:off x="4288020" y="3581400"/>
            <a:ext cx="423316" cy="600038"/>
          </a:xfrm>
          <a:prstGeom prst="upArrow">
            <a:avLst>
              <a:gd name="adj1" fmla="val 50000"/>
              <a:gd name="adj2" fmla="val 60710"/>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Tree>
    <p:extLst>
      <p:ext uri="{BB962C8B-B14F-4D97-AF65-F5344CB8AC3E}">
        <p14:creationId xmlns:p14="http://schemas.microsoft.com/office/powerpoint/2010/main" val="199825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62" y="908720"/>
            <a:ext cx="8229600" cy="936625"/>
          </a:xfrm>
        </p:spPr>
        <p:txBody>
          <a:bodyPr/>
          <a:lstStyle/>
          <a:p>
            <a:pPr eaLnBrk="1" hangingPunct="1"/>
            <a:r>
              <a:rPr lang="fr-BE" dirty="0" smtClean="0"/>
              <a:t>In </a:t>
            </a:r>
            <a:r>
              <a:rPr lang="fr-BE" dirty="0" err="1" smtClean="0"/>
              <a:t>summary</a:t>
            </a:r>
            <a:r>
              <a:rPr lang="fr-BE" dirty="0" smtClean="0"/>
              <a:t>…</a:t>
            </a:r>
            <a:endParaRPr lang="en-GB" dirty="0" smtClean="0"/>
          </a:p>
        </p:txBody>
      </p:sp>
      <p:sp>
        <p:nvSpPr>
          <p:cNvPr id="22531" name="Content Placeholder 2"/>
          <p:cNvSpPr>
            <a:spLocks noGrp="1"/>
          </p:cNvSpPr>
          <p:nvPr>
            <p:ph idx="1"/>
          </p:nvPr>
        </p:nvSpPr>
        <p:spPr>
          <a:xfrm>
            <a:off x="179512" y="1700808"/>
            <a:ext cx="8507413" cy="4352925"/>
          </a:xfrm>
        </p:spPr>
        <p:txBody>
          <a:bodyPr/>
          <a:lstStyle/>
          <a:p>
            <a:pPr marL="355600" lvl="1" indent="-266700" algn="just" eaLnBrk="1" hangingPunct="1">
              <a:spcBef>
                <a:spcPct val="0"/>
              </a:spcBef>
              <a:spcAft>
                <a:spcPts val="1200"/>
              </a:spcAft>
              <a:defRPr/>
            </a:pPr>
            <a:r>
              <a:rPr lang="fr-BE" b="0" dirty="0" smtClean="0"/>
              <a:t>Open </a:t>
            </a:r>
            <a:r>
              <a:rPr lang="fr-BE" b="0" dirty="0" err="1" smtClean="0"/>
              <a:t>access</a:t>
            </a:r>
            <a:r>
              <a:rPr lang="fr-BE" b="0" dirty="0" smtClean="0"/>
              <a:t> as part of a </a:t>
            </a:r>
            <a:r>
              <a:rPr lang="fr-BE" b="0" dirty="0" err="1" smtClean="0"/>
              <a:t>changing</a:t>
            </a:r>
            <a:r>
              <a:rPr lang="fr-BE" b="0" dirty="0" smtClean="0"/>
              <a:t> </a:t>
            </a:r>
            <a:r>
              <a:rPr lang="fr-BE" b="0" dirty="0" err="1" smtClean="0"/>
              <a:t>scientific</a:t>
            </a:r>
            <a:r>
              <a:rPr lang="fr-BE" b="0" dirty="0" smtClean="0"/>
              <a:t> system (Open Science)</a:t>
            </a:r>
          </a:p>
          <a:p>
            <a:pPr marL="355600" lvl="1" indent="-266700" algn="just" eaLnBrk="1" hangingPunct="1">
              <a:spcBef>
                <a:spcPct val="0"/>
              </a:spcBef>
              <a:spcAft>
                <a:spcPts val="1200"/>
              </a:spcAft>
              <a:defRPr/>
            </a:pPr>
            <a:r>
              <a:rPr lang="fr-BE" b="0" dirty="0" smtClean="0"/>
              <a:t>Open </a:t>
            </a:r>
            <a:r>
              <a:rPr lang="fr-BE" b="0" dirty="0" err="1" smtClean="0"/>
              <a:t>access</a:t>
            </a:r>
            <a:r>
              <a:rPr lang="fr-BE" b="0" dirty="0" smtClean="0"/>
              <a:t> as a </a:t>
            </a:r>
            <a:r>
              <a:rPr lang="fr-BE" b="0" dirty="0" err="1" smtClean="0"/>
              <a:t>means</a:t>
            </a:r>
            <a:r>
              <a:rPr lang="fr-BE" b="0" dirty="0" smtClean="0"/>
              <a:t> to </a:t>
            </a:r>
            <a:r>
              <a:rPr lang="fr-BE" b="0" dirty="0" err="1" smtClean="0"/>
              <a:t>improve</a:t>
            </a:r>
            <a:r>
              <a:rPr lang="fr-BE" b="0" dirty="0" smtClean="0"/>
              <a:t> </a:t>
            </a:r>
            <a:r>
              <a:rPr lang="fr-BE" b="0" dirty="0" err="1" smtClean="0"/>
              <a:t>knowledge</a:t>
            </a:r>
            <a:r>
              <a:rPr lang="fr-BE" b="0" dirty="0" smtClean="0"/>
              <a:t> circulation and </a:t>
            </a:r>
            <a:r>
              <a:rPr lang="fr-BE" b="0" dirty="0" err="1" smtClean="0"/>
              <a:t>provide</a:t>
            </a:r>
            <a:r>
              <a:rPr lang="fr-BE" b="0" dirty="0" smtClean="0"/>
              <a:t> value for the </a:t>
            </a:r>
            <a:r>
              <a:rPr lang="fr-BE" b="0" dirty="0" err="1" smtClean="0"/>
              <a:t>taxpayers</a:t>
            </a:r>
            <a:r>
              <a:rPr lang="fr-BE" b="0" dirty="0" smtClean="0"/>
              <a:t>' money</a:t>
            </a:r>
          </a:p>
          <a:p>
            <a:pPr marL="355600" lvl="1" indent="-266700" algn="just">
              <a:spcBef>
                <a:spcPct val="0"/>
              </a:spcBef>
              <a:spcAft>
                <a:spcPts val="1200"/>
              </a:spcAft>
              <a:defRPr/>
            </a:pPr>
            <a:r>
              <a:rPr lang="fr-BE" dirty="0"/>
              <a:t>Horizon 2020 </a:t>
            </a:r>
            <a:r>
              <a:rPr lang="fr-BE" dirty="0" err="1"/>
              <a:t>ambitious</a:t>
            </a:r>
            <a:r>
              <a:rPr lang="fr-BE" dirty="0"/>
              <a:t> </a:t>
            </a:r>
            <a:r>
              <a:rPr lang="fr-BE" dirty="0" err="1"/>
              <a:t>yet</a:t>
            </a:r>
            <a:r>
              <a:rPr lang="fr-BE" dirty="0"/>
              <a:t> </a:t>
            </a:r>
            <a:r>
              <a:rPr lang="fr-BE" dirty="0" err="1"/>
              <a:t>pragmatic</a:t>
            </a:r>
            <a:r>
              <a:rPr lang="fr-BE" dirty="0"/>
              <a:t> on aspects of open </a:t>
            </a:r>
            <a:r>
              <a:rPr lang="fr-BE" dirty="0" err="1" smtClean="0"/>
              <a:t>access</a:t>
            </a:r>
            <a:endParaRPr lang="fr-BE" dirty="0" smtClean="0"/>
          </a:p>
          <a:p>
            <a:pPr marL="755650" lvl="2" indent="-266700" algn="just">
              <a:spcBef>
                <a:spcPct val="0"/>
              </a:spcBef>
              <a:spcAft>
                <a:spcPts val="1200"/>
              </a:spcAft>
              <a:defRPr/>
            </a:pPr>
            <a:r>
              <a:rPr lang="fr-BE" dirty="0" smtClean="0"/>
              <a:t>Open </a:t>
            </a:r>
            <a:r>
              <a:rPr lang="fr-BE" dirty="0" err="1" smtClean="0"/>
              <a:t>access</a:t>
            </a:r>
            <a:r>
              <a:rPr lang="fr-BE" dirty="0" smtClean="0"/>
              <a:t> to publications </a:t>
            </a:r>
            <a:r>
              <a:rPr lang="fr-BE" dirty="0" err="1" smtClean="0"/>
              <a:t>mandatory</a:t>
            </a:r>
            <a:r>
              <a:rPr lang="fr-BE" dirty="0" smtClean="0"/>
              <a:t> but </a:t>
            </a:r>
            <a:r>
              <a:rPr lang="fr-BE" dirty="0" err="1" smtClean="0"/>
              <a:t>allows</a:t>
            </a:r>
            <a:r>
              <a:rPr lang="fr-BE" dirty="0" smtClean="0"/>
              <a:t> free </a:t>
            </a:r>
            <a:r>
              <a:rPr lang="fr-BE" dirty="0" err="1" smtClean="0"/>
              <a:t>choice</a:t>
            </a:r>
            <a:r>
              <a:rPr lang="fr-BE" dirty="0" smtClean="0"/>
              <a:t> of green or gold</a:t>
            </a:r>
          </a:p>
          <a:p>
            <a:pPr marL="355600" lvl="1" indent="-266700" algn="just" eaLnBrk="1" hangingPunct="1">
              <a:spcBef>
                <a:spcPct val="0"/>
              </a:spcBef>
              <a:spcAft>
                <a:spcPts val="1200"/>
              </a:spcAft>
              <a:defRPr/>
            </a:pPr>
            <a:r>
              <a:rPr lang="fr-BE" b="0" dirty="0" smtClean="0"/>
              <a:t>Support from/for H2020: </a:t>
            </a:r>
            <a:r>
              <a:rPr lang="fr-BE" b="0" dirty="0" err="1" smtClean="0"/>
              <a:t>work</a:t>
            </a:r>
            <a:r>
              <a:rPr lang="fr-BE" b="0" dirty="0" smtClean="0"/>
              <a:t> programmes e-Infrastructure &amp; Science with and for Society (</a:t>
            </a:r>
            <a:r>
              <a:rPr lang="fr-BE" b="0" dirty="0" err="1" smtClean="0"/>
              <a:t>e.g</a:t>
            </a:r>
            <a:r>
              <a:rPr lang="fr-BE" b="0" dirty="0" smtClean="0"/>
              <a:t>. OpenAIRE </a:t>
            </a:r>
            <a:r>
              <a:rPr lang="fr-BE" b="0" dirty="0" err="1" smtClean="0"/>
              <a:t>project</a:t>
            </a:r>
            <a:r>
              <a:rPr lang="fr-BE" b="0" dirty="0" smtClean="0"/>
              <a:t>)</a:t>
            </a:r>
          </a:p>
          <a:p>
            <a:pPr marL="355600" lvl="1" indent="-266700" algn="just" eaLnBrk="1" hangingPunct="1">
              <a:spcBef>
                <a:spcPct val="0"/>
              </a:spcBef>
              <a:spcAft>
                <a:spcPts val="1200"/>
              </a:spcAft>
              <a:defRPr/>
            </a:pPr>
            <a:r>
              <a:rPr lang="fr-BE" b="0" dirty="0" smtClean="0"/>
              <a:t>Open </a:t>
            </a:r>
            <a:r>
              <a:rPr lang="fr-BE" b="0" dirty="0"/>
              <a:t>access must be effective, affordable, competitive and sustainable for researchers and innovative </a:t>
            </a:r>
            <a:r>
              <a:rPr lang="fr-BE" b="0" dirty="0" smtClean="0"/>
              <a:t>businesses</a:t>
            </a:r>
          </a:p>
        </p:txBody>
      </p:sp>
    </p:spTree>
    <p:extLst>
      <p:ext uri="{BB962C8B-B14F-4D97-AF65-F5344CB8AC3E}">
        <p14:creationId xmlns:p14="http://schemas.microsoft.com/office/powerpoint/2010/main" val="81673594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62" y="908720"/>
            <a:ext cx="8229600" cy="936625"/>
          </a:xfrm>
        </p:spPr>
        <p:txBody>
          <a:bodyPr/>
          <a:lstStyle/>
          <a:p>
            <a:pPr eaLnBrk="1" hangingPunct="1"/>
            <a:r>
              <a:rPr lang="fr-BE" dirty="0" smtClean="0"/>
              <a:t>Ressources</a:t>
            </a:r>
            <a:endParaRPr lang="en-GB" dirty="0" smtClean="0"/>
          </a:p>
        </p:txBody>
      </p:sp>
      <p:sp>
        <p:nvSpPr>
          <p:cNvPr id="22531" name="Content Placeholder 2"/>
          <p:cNvSpPr>
            <a:spLocks noGrp="1"/>
          </p:cNvSpPr>
          <p:nvPr>
            <p:ph idx="1"/>
          </p:nvPr>
        </p:nvSpPr>
        <p:spPr>
          <a:xfrm>
            <a:off x="179512" y="1700808"/>
            <a:ext cx="8507413" cy="4352925"/>
          </a:xfrm>
        </p:spPr>
        <p:txBody>
          <a:bodyPr/>
          <a:lstStyle/>
          <a:p>
            <a:pPr algn="just">
              <a:buClr>
                <a:srgbClr val="FFFFFF"/>
              </a:buClr>
            </a:pPr>
            <a:r>
              <a:rPr lang="en-GB" sz="1600" dirty="0" smtClean="0"/>
              <a:t>Open </a:t>
            </a:r>
            <a:r>
              <a:rPr lang="en-GB" sz="1600" dirty="0"/>
              <a:t>innovation, open science, open to the world. A vision for Europe</a:t>
            </a:r>
          </a:p>
          <a:p>
            <a:pPr algn="just">
              <a:buClr>
                <a:srgbClr val="FFFFFF"/>
              </a:buClr>
            </a:pPr>
            <a:r>
              <a:rPr lang="en-GB" sz="1600" b="0" dirty="0">
                <a:hlinkClick r:id="rId2"/>
              </a:rPr>
              <a:t>http://bookshop.europa.eu/en/open-innovation-open-science-open-to-the-world-pbKI0416263/</a:t>
            </a:r>
            <a:endParaRPr lang="en-GB" sz="1600" b="0" dirty="0"/>
          </a:p>
          <a:p>
            <a:pPr algn="just">
              <a:buClr>
                <a:srgbClr val="FFFFFF"/>
              </a:buClr>
            </a:pPr>
            <a:endParaRPr lang="en-GB" sz="1600" dirty="0" smtClean="0"/>
          </a:p>
          <a:p>
            <a:pPr algn="just">
              <a:buClr>
                <a:srgbClr val="FFFFFF"/>
              </a:buClr>
            </a:pPr>
            <a:r>
              <a:rPr lang="en-GB" sz="1600" dirty="0" smtClean="0"/>
              <a:t>NPR </a:t>
            </a:r>
            <a:r>
              <a:rPr lang="en-GB" sz="1600" dirty="0"/>
              <a:t>report </a:t>
            </a:r>
            <a:r>
              <a:rPr lang="en-GB" sz="1600" dirty="0" smtClean="0"/>
              <a:t>(Open Access in the EU Member States)</a:t>
            </a:r>
            <a:endParaRPr lang="en-GB" sz="1600" dirty="0"/>
          </a:p>
          <a:p>
            <a:pPr algn="just">
              <a:buClr>
                <a:srgbClr val="FFFFFF"/>
              </a:buClr>
            </a:pPr>
            <a:r>
              <a:rPr lang="en-GB" sz="1600" b="0" dirty="0">
                <a:hlinkClick r:id="rId3"/>
              </a:rPr>
              <a:t>https://ec.europa.eu/research/openscience/pdf/openaccess/npr_report.pdf#view=fit&amp;pagemode=none</a:t>
            </a:r>
            <a:endParaRPr lang="en-GB" sz="1600" b="0" dirty="0"/>
          </a:p>
          <a:p>
            <a:pPr algn="just">
              <a:buClr>
                <a:srgbClr val="FFFFFF"/>
              </a:buClr>
            </a:pPr>
            <a:endParaRPr lang="en-GB" sz="1600" dirty="0" smtClean="0"/>
          </a:p>
          <a:p>
            <a:pPr algn="just">
              <a:buClr>
                <a:srgbClr val="FFFFFF"/>
              </a:buClr>
            </a:pPr>
            <a:r>
              <a:rPr lang="en-GB" sz="1600" dirty="0" smtClean="0"/>
              <a:t>H2020 </a:t>
            </a:r>
            <a:r>
              <a:rPr lang="en-GB" sz="1600" dirty="0"/>
              <a:t>guidance</a:t>
            </a:r>
          </a:p>
          <a:p>
            <a:pPr algn="just">
              <a:buClr>
                <a:srgbClr val="FFFFFF"/>
              </a:buClr>
            </a:pPr>
            <a:r>
              <a:rPr lang="en-GB" sz="1600" dirty="0">
                <a:hlinkClick r:id="rId4"/>
              </a:rPr>
              <a:t>http://ec.europa.eu/research/participants/docs/h2020-funding-guide/cross-cutting-issues/open-access-dissemination_en.htm</a:t>
            </a:r>
            <a:endParaRPr lang="en-GB" sz="1600" dirty="0"/>
          </a:p>
          <a:p>
            <a:pPr algn="just">
              <a:buClr>
                <a:srgbClr val="FFFFFF"/>
              </a:buClr>
            </a:pPr>
            <a:endParaRPr lang="en-GB" sz="1600" dirty="0" smtClean="0"/>
          </a:p>
          <a:p>
            <a:pPr algn="just">
              <a:buClr>
                <a:srgbClr val="FFFFFF"/>
              </a:buClr>
            </a:pPr>
            <a:r>
              <a:rPr lang="en-GB" sz="1600" dirty="0" smtClean="0"/>
              <a:t>May </a:t>
            </a:r>
            <a:r>
              <a:rPr lang="en-GB" sz="1600" dirty="0"/>
              <a:t>2016 </a:t>
            </a:r>
            <a:r>
              <a:rPr lang="en-GB" sz="1600" dirty="0" smtClean="0"/>
              <a:t>Council </a:t>
            </a:r>
            <a:r>
              <a:rPr lang="en-GB" sz="1600" dirty="0"/>
              <a:t>Conclusions </a:t>
            </a:r>
          </a:p>
          <a:p>
            <a:pPr algn="just">
              <a:buClr>
                <a:srgbClr val="FFFFFF"/>
              </a:buClr>
            </a:pPr>
            <a:r>
              <a:rPr lang="en-GB" sz="1600" b="0" dirty="0">
                <a:hlinkClick r:id="rId5"/>
              </a:rPr>
              <a:t>http://data.consilium.europa.eu/doc/document/ST-9526-2016-INIT/en/pdf</a:t>
            </a:r>
            <a:endParaRPr lang="en-GB" sz="1600" b="0" dirty="0"/>
          </a:p>
          <a:p>
            <a:pPr algn="just">
              <a:buClr>
                <a:srgbClr val="FFFFFF"/>
              </a:buClr>
            </a:pPr>
            <a:endParaRPr lang="en-GB" sz="1600" dirty="0" smtClean="0"/>
          </a:p>
          <a:p>
            <a:pPr algn="just">
              <a:buClr>
                <a:srgbClr val="FFFFFF"/>
              </a:buClr>
            </a:pPr>
            <a:r>
              <a:rPr lang="en-GB" sz="1600" dirty="0" smtClean="0"/>
              <a:t>Uptake of open access to scientific publication in Horizon 2020:</a:t>
            </a:r>
          </a:p>
          <a:p>
            <a:pPr algn="just">
              <a:buClr>
                <a:srgbClr val="FFFFFF"/>
              </a:buClr>
            </a:pPr>
            <a:r>
              <a:rPr lang="en-GB" sz="1600" b="0" dirty="0">
                <a:hlinkClick r:id="rId6"/>
              </a:rPr>
              <a:t>https://</a:t>
            </a:r>
            <a:r>
              <a:rPr lang="en-GB" sz="1600" b="0" dirty="0" smtClean="0">
                <a:hlinkClick r:id="rId6"/>
              </a:rPr>
              <a:t>data.europa.eu/euodp/data/dataset/open-access-to-scientific-publications-horizon2020</a:t>
            </a:r>
            <a:endParaRPr lang="en-GB" sz="1600" b="0" dirty="0" smtClean="0"/>
          </a:p>
          <a:p>
            <a:pPr algn="just">
              <a:buClr>
                <a:srgbClr val="FFFFFF"/>
              </a:buClr>
            </a:pPr>
            <a:endParaRPr lang="en-GB" sz="1600" b="0" dirty="0"/>
          </a:p>
          <a:p>
            <a:pPr marL="342900" lvl="1" indent="-342900" algn="r">
              <a:lnSpc>
                <a:spcPct val="80000"/>
              </a:lnSpc>
              <a:buClr>
                <a:schemeClr val="bg1"/>
              </a:buClr>
              <a:buFontTx/>
              <a:buNone/>
              <a:defRPr/>
            </a:pPr>
            <a:endParaRPr lang="en-GB" sz="1400" dirty="0">
              <a:ea typeface="MS PGothic" pitchFamily="34" charset="-128"/>
            </a:endParaRPr>
          </a:p>
          <a:p>
            <a:pPr marL="342900" lvl="1" indent="-342900" algn="r">
              <a:lnSpc>
                <a:spcPct val="80000"/>
              </a:lnSpc>
              <a:buClr>
                <a:schemeClr val="bg1"/>
              </a:buClr>
              <a:buFontTx/>
              <a:buNone/>
              <a:defRPr/>
            </a:pPr>
            <a:endParaRPr lang="en-GB" sz="1400" dirty="0">
              <a:ea typeface="MS PGothic" pitchFamily="34" charset="-128"/>
            </a:endParaRPr>
          </a:p>
          <a:p>
            <a:pPr marL="342900" lvl="1" indent="-342900" algn="r">
              <a:lnSpc>
                <a:spcPct val="80000"/>
              </a:lnSpc>
              <a:buClr>
                <a:schemeClr val="bg1"/>
              </a:buClr>
              <a:buFontTx/>
              <a:buNone/>
              <a:defRPr/>
            </a:pPr>
            <a:r>
              <a:rPr lang="en-GB" sz="1400" dirty="0">
                <a:ea typeface="MS PGothic" pitchFamily="34" charset="-128"/>
              </a:rPr>
              <a:t> </a:t>
            </a:r>
          </a:p>
        </p:txBody>
      </p:sp>
    </p:spTree>
    <p:extLst>
      <p:ext uri="{BB962C8B-B14F-4D97-AF65-F5344CB8AC3E}">
        <p14:creationId xmlns:p14="http://schemas.microsoft.com/office/powerpoint/2010/main" val="362272736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2"/>
          </p:nvPr>
        </p:nvSpPr>
        <p:spPr>
          <a:xfrm>
            <a:off x="0" y="4725144"/>
            <a:ext cx="8640960" cy="1188626"/>
          </a:xfrm>
        </p:spPr>
        <p:txBody>
          <a:bodyPr/>
          <a:lstStyle/>
          <a:p>
            <a:pPr lvl="0" algn="just">
              <a:buClr>
                <a:srgbClr val="FFFFFF"/>
              </a:buClr>
            </a:pPr>
            <a:r>
              <a:rPr lang="en-GB" sz="1800" u="sng" dirty="0"/>
              <a:t>Contact us</a:t>
            </a:r>
          </a:p>
          <a:p>
            <a:pPr lvl="0">
              <a:buClr>
                <a:srgbClr val="FFFFFF"/>
              </a:buClr>
            </a:pPr>
            <a:r>
              <a:rPr lang="en-GB" sz="1800" dirty="0"/>
              <a:t>Mail: </a:t>
            </a:r>
            <a:r>
              <a:rPr lang="en-GB" sz="1800" dirty="0">
                <a:hlinkClick r:id="rId2"/>
              </a:rPr>
              <a:t>RTD-open-access@ec.europa.eu</a:t>
            </a:r>
            <a:endParaRPr lang="en-GB" sz="1800" dirty="0"/>
          </a:p>
          <a:p>
            <a:pPr lvl="0">
              <a:buClr>
                <a:srgbClr val="FFFFFF"/>
              </a:buClr>
            </a:pPr>
            <a:r>
              <a:rPr lang="en-GB" sz="1800" dirty="0"/>
              <a:t>Web: </a:t>
            </a:r>
            <a:r>
              <a:rPr lang="en-GB" sz="1800" dirty="0">
                <a:hlinkClick r:id="rId3"/>
              </a:rPr>
              <a:t>http://ec.europa.eu/research/openscience/index.cfm</a:t>
            </a:r>
            <a:endParaRPr lang="en-GB" sz="1800" dirty="0"/>
          </a:p>
          <a:p>
            <a:pPr lvl="0">
              <a:buClr>
                <a:srgbClr val="FFFFFF"/>
              </a:buClr>
            </a:pPr>
            <a:r>
              <a:rPr lang="en-GB" sz="1800" dirty="0"/>
              <a:t>Twitter: </a:t>
            </a:r>
            <a:r>
              <a:rPr lang="en-GB" sz="1800" dirty="0">
                <a:hlinkClick r:id="rId4"/>
              </a:rPr>
              <a:t>@</a:t>
            </a:r>
            <a:r>
              <a:rPr lang="en-GB" sz="1800" dirty="0" err="1">
                <a:hlinkClick r:id="rId4"/>
              </a:rPr>
              <a:t>OpenAccessEC</a:t>
            </a:r>
            <a:endParaRPr lang="en-GB" sz="1800" dirty="0"/>
          </a:p>
          <a:p>
            <a:pPr lvl="0" algn="just">
              <a:buClr>
                <a:srgbClr val="FFFFFF"/>
              </a:buClr>
            </a:pPr>
            <a:endParaRPr lang="fr-BE" sz="2000" dirty="0"/>
          </a:p>
          <a:p>
            <a:pPr marL="342900" lvl="1" indent="-342900" algn="r" eaLnBrk="1" hangingPunct="1">
              <a:lnSpc>
                <a:spcPct val="80000"/>
              </a:lnSpc>
              <a:buClr>
                <a:schemeClr val="bg1"/>
              </a:buClr>
              <a:buFontTx/>
              <a:buNone/>
              <a:defRPr/>
            </a:pPr>
            <a:endParaRPr lang="en-GB" sz="1400" dirty="0">
              <a:ea typeface="MS PGothic" pitchFamily="34" charset="-128"/>
            </a:endParaRPr>
          </a:p>
          <a:p>
            <a:pPr marL="342900" lvl="1" indent="-342900" algn="r" eaLnBrk="1" hangingPunct="1">
              <a:lnSpc>
                <a:spcPct val="80000"/>
              </a:lnSpc>
              <a:buClr>
                <a:schemeClr val="bg1"/>
              </a:buClr>
              <a:buFontTx/>
              <a:buNone/>
              <a:defRPr/>
            </a:pPr>
            <a:endParaRPr lang="en-GB" sz="1400" dirty="0" smtClean="0">
              <a:ea typeface="MS PGothic" pitchFamily="34" charset="-128"/>
            </a:endParaRPr>
          </a:p>
          <a:p>
            <a:pPr marL="342900" lvl="1" indent="-342900" algn="r" eaLnBrk="1" hangingPunct="1">
              <a:lnSpc>
                <a:spcPct val="80000"/>
              </a:lnSpc>
              <a:buClr>
                <a:schemeClr val="bg1"/>
              </a:buClr>
              <a:buFontTx/>
              <a:buNone/>
              <a:defRPr/>
            </a:pPr>
            <a:r>
              <a:rPr lang="en-GB" sz="1400" dirty="0" smtClean="0">
                <a:ea typeface="MS PGothic" pitchFamily="34" charset="-128"/>
              </a:rPr>
              <a:t> </a:t>
            </a:r>
            <a:endParaRPr lang="en-GB" sz="1400" b="0" dirty="0" smtClean="0">
              <a:ea typeface="MS PGothic" pitchFamily="34" charset="-128"/>
            </a:endParaRPr>
          </a:p>
          <a:p>
            <a:pPr marL="342900" lvl="1" indent="-342900" algn="r" eaLnBrk="1" hangingPunct="1">
              <a:lnSpc>
                <a:spcPct val="80000"/>
              </a:lnSpc>
              <a:buClr>
                <a:schemeClr val="bg1"/>
              </a:buClr>
              <a:buFontTx/>
              <a:buNone/>
              <a:defRPr/>
            </a:pPr>
            <a:endParaRPr lang="en-GB" sz="1400" b="0" dirty="0"/>
          </a:p>
          <a:p>
            <a:pPr marL="342900" lvl="1" indent="-342900" algn="r" eaLnBrk="1" hangingPunct="1">
              <a:lnSpc>
                <a:spcPct val="80000"/>
              </a:lnSpc>
              <a:buClr>
                <a:schemeClr val="bg1"/>
              </a:buClr>
              <a:buFontTx/>
              <a:buNone/>
              <a:defRPr/>
            </a:pPr>
            <a:endParaRPr lang="en-GB" sz="1400" b="0" dirty="0"/>
          </a:p>
          <a:p>
            <a:pPr marL="342900" lvl="1" indent="-342900" algn="r" eaLnBrk="1" hangingPunct="1">
              <a:lnSpc>
                <a:spcPct val="80000"/>
              </a:lnSpc>
              <a:buClr>
                <a:schemeClr val="bg1"/>
              </a:buClr>
              <a:buFontTx/>
              <a:buNone/>
              <a:defRPr/>
            </a:pPr>
            <a:endParaRPr lang="en-GB" sz="1400" b="0" dirty="0"/>
          </a:p>
          <a:p>
            <a:pPr marL="342900" lvl="1" indent="-342900" algn="r" eaLnBrk="1" hangingPunct="1">
              <a:lnSpc>
                <a:spcPct val="80000"/>
              </a:lnSpc>
              <a:buClr>
                <a:schemeClr val="bg1"/>
              </a:buClr>
              <a:buFontTx/>
              <a:buNone/>
              <a:defRPr/>
            </a:pPr>
            <a:endParaRPr lang="en-GB" sz="1400" b="0" dirty="0" smtClean="0"/>
          </a:p>
          <a:p>
            <a:pPr marL="342900" lvl="1" indent="-342900" algn="r" eaLnBrk="1" hangingPunct="1">
              <a:lnSpc>
                <a:spcPct val="80000"/>
              </a:lnSpc>
              <a:buClr>
                <a:schemeClr val="bg1"/>
              </a:buClr>
              <a:buFontTx/>
              <a:buNone/>
              <a:defRPr/>
            </a:pPr>
            <a:endParaRPr lang="en-GB" sz="1400" dirty="0" smtClean="0">
              <a:ea typeface="MS PGothic" pitchFamily="34" charset="-128"/>
            </a:endParaRPr>
          </a:p>
          <a:p>
            <a:pPr marL="342900" lvl="1" indent="-342900" algn="r" eaLnBrk="1" hangingPunct="1">
              <a:lnSpc>
                <a:spcPct val="80000"/>
              </a:lnSpc>
              <a:buClr>
                <a:schemeClr val="bg1"/>
              </a:buClr>
              <a:buFontTx/>
              <a:buNone/>
              <a:defRPr/>
            </a:pPr>
            <a:endParaRPr lang="en-GB" sz="1400" dirty="0" smtClean="0"/>
          </a:p>
          <a:p>
            <a:pPr algn="r" eaLnBrk="1" hangingPunct="1">
              <a:lnSpc>
                <a:spcPct val="80000"/>
              </a:lnSpc>
              <a:buFontTx/>
              <a:buNone/>
              <a:defRPr/>
            </a:pPr>
            <a:endParaRPr lang="fr-BE" sz="1400" dirty="0" smtClean="0"/>
          </a:p>
          <a:p>
            <a:pPr algn="r" eaLnBrk="1" hangingPunct="1">
              <a:lnSpc>
                <a:spcPct val="80000"/>
              </a:lnSpc>
              <a:buFontTx/>
              <a:buNone/>
              <a:defRPr/>
            </a:pPr>
            <a:endParaRPr lang="en-GB" sz="1400" dirty="0" smtClean="0">
              <a:solidFill>
                <a:schemeClr val="accent2"/>
              </a:solidFill>
            </a:endParaRPr>
          </a:p>
        </p:txBody>
      </p:sp>
      <p:pic>
        <p:nvPicPr>
          <p:cNvPr id="25603" name="Picture 4" descr="OpenAccessEC_logo_small"/>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059832" y="1844824"/>
            <a:ext cx="3005746" cy="2500370"/>
          </a:xfrm>
        </p:spPr>
      </p:pic>
      <p:sp>
        <p:nvSpPr>
          <p:cNvPr id="25604" name="Rectangle 6"/>
          <p:cNvSpPr>
            <a:spLocks noGrp="1" noChangeArrowheads="1"/>
          </p:cNvSpPr>
          <p:nvPr>
            <p:ph type="title"/>
          </p:nvPr>
        </p:nvSpPr>
        <p:spPr>
          <a:xfrm>
            <a:off x="1691680" y="1196752"/>
            <a:ext cx="6840760" cy="936625"/>
          </a:xfrm>
          <a:noFill/>
        </p:spPr>
        <p:txBody>
          <a:bodyPr/>
          <a:lstStyle/>
          <a:p>
            <a:pPr indent="0"/>
            <a:r>
              <a:rPr lang="fr-BE" dirty="0" err="1"/>
              <a:t>We</a:t>
            </a:r>
            <a:r>
              <a:rPr lang="fr-BE" dirty="0"/>
              <a:t> </a:t>
            </a:r>
            <a:r>
              <a:rPr lang="fr-BE" dirty="0" err="1"/>
              <a:t>welcome</a:t>
            </a:r>
            <a:r>
              <a:rPr lang="fr-BE" dirty="0"/>
              <a:t> </a:t>
            </a:r>
            <a:r>
              <a:rPr lang="fr-BE" dirty="0" err="1"/>
              <a:t>your</a:t>
            </a:r>
            <a:r>
              <a:rPr lang="fr-BE" dirty="0"/>
              <a:t> input</a:t>
            </a:r>
            <a:br>
              <a:rPr lang="fr-BE" dirty="0"/>
            </a:br>
            <a:endParaRPr lang="en-GB" dirty="0"/>
          </a:p>
        </p:txBody>
      </p:sp>
    </p:spTree>
    <p:extLst>
      <p:ext uri="{BB962C8B-B14F-4D97-AF65-F5344CB8AC3E}">
        <p14:creationId xmlns:p14="http://schemas.microsoft.com/office/powerpoint/2010/main" val="29996317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496" y="1124744"/>
            <a:ext cx="9036496"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fr-BE" sz="3200" kern="0" dirty="0" smtClean="0">
                <a:latin typeface="Century Gothic" panose="020B0502020202020204" pitchFamily="34" charset="0"/>
                <a:ea typeface="MS PGothic" pitchFamily="34" charset="-128"/>
              </a:rPr>
              <a:t>Open Access (OA)</a:t>
            </a:r>
            <a:endParaRPr lang="en-GB" sz="3200" kern="0" dirty="0" smtClean="0">
              <a:latin typeface="Century Gothic" panose="020B0502020202020204" pitchFamily="34" charset="0"/>
              <a:ea typeface="MS PGothic" pitchFamily="34" charset="-128"/>
            </a:endParaRPr>
          </a:p>
        </p:txBody>
      </p:sp>
      <p:sp>
        <p:nvSpPr>
          <p:cNvPr id="3" name="Content Placeholder 2"/>
          <p:cNvSpPr txBox="1">
            <a:spLocks/>
          </p:cNvSpPr>
          <p:nvPr/>
        </p:nvSpPr>
        <p:spPr>
          <a:xfrm>
            <a:off x="125252" y="1627839"/>
            <a:ext cx="8856984" cy="4777692"/>
          </a:xfrm>
          <a:prstGeom prst="rect">
            <a:avLst/>
          </a:prstGeom>
        </p:spPr>
        <p:txBody>
          <a:bodyPr/>
          <a:lst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Clr>
                <a:srgbClr val="FF9933"/>
              </a:buClr>
              <a:buFontTx/>
              <a:buNone/>
              <a:defRPr/>
            </a:pPr>
            <a:r>
              <a:rPr lang="en-GB" sz="2800" b="1" i="0" kern="0" dirty="0" smtClean="0">
                <a:solidFill>
                  <a:schemeClr val="tx1"/>
                </a:solidFill>
                <a:latin typeface="Calibri Light" panose="020F0302020204030204" pitchFamily="34" charset="0"/>
              </a:rPr>
              <a:t>OA = online access at no charge to the user</a:t>
            </a:r>
          </a:p>
          <a:p>
            <a:pPr lvl="1">
              <a:buClr>
                <a:srgbClr val="FF9933"/>
              </a:buClr>
              <a:defRPr/>
            </a:pPr>
            <a:r>
              <a:rPr lang="en-GB" sz="2400" b="0" kern="0" dirty="0" smtClean="0">
                <a:solidFill>
                  <a:schemeClr val="tx1"/>
                </a:solidFill>
                <a:latin typeface="Calibri Light" panose="020F0302020204030204" pitchFamily="34" charset="0"/>
                <a:ea typeface="ＭＳ Ｐゴシック" charset="0"/>
              </a:rPr>
              <a:t>to </a:t>
            </a:r>
            <a:r>
              <a:rPr lang="en-GB" sz="2400" b="0" i="1" kern="0" dirty="0" smtClean="0">
                <a:solidFill>
                  <a:schemeClr val="tx1"/>
                </a:solidFill>
                <a:latin typeface="Calibri Light" panose="020F0302020204030204" pitchFamily="34" charset="0"/>
                <a:ea typeface="ＭＳ Ｐゴシック" charset="0"/>
              </a:rPr>
              <a:t>peer-reviewed scientific publications </a:t>
            </a:r>
          </a:p>
          <a:p>
            <a:pPr lvl="1">
              <a:buClr>
                <a:srgbClr val="FF9933"/>
              </a:buClr>
              <a:defRPr/>
            </a:pPr>
            <a:r>
              <a:rPr lang="en-GB" sz="2400" b="0" kern="0" dirty="0" smtClean="0">
                <a:solidFill>
                  <a:schemeClr val="tx1"/>
                </a:solidFill>
                <a:latin typeface="Calibri Light" panose="020F0302020204030204" pitchFamily="34" charset="0"/>
                <a:ea typeface="ＭＳ Ｐゴシック" charset="0"/>
              </a:rPr>
              <a:t>to </a:t>
            </a:r>
            <a:r>
              <a:rPr lang="en-GB" sz="2400" b="0" i="1" kern="0" dirty="0" smtClean="0">
                <a:solidFill>
                  <a:schemeClr val="tx1"/>
                </a:solidFill>
                <a:latin typeface="Calibri Light" panose="020F0302020204030204" pitchFamily="34" charset="0"/>
                <a:ea typeface="ＭＳ Ｐゴシック" charset="0"/>
              </a:rPr>
              <a:t>research data </a:t>
            </a:r>
            <a:r>
              <a:rPr lang="en-GB" sz="2400" b="0" kern="0" dirty="0" smtClean="0">
                <a:solidFill>
                  <a:schemeClr val="tx1"/>
                </a:solidFill>
                <a:latin typeface="Calibri Light" panose="020F0302020204030204" pitchFamily="34" charset="0"/>
                <a:ea typeface="ＭＳ Ｐゴシック" charset="0"/>
              </a:rPr>
              <a:t>(</a:t>
            </a:r>
            <a:r>
              <a:rPr lang="en-GB" sz="2400" b="0" kern="0" dirty="0" smtClean="0">
                <a:solidFill>
                  <a:schemeClr val="tx1"/>
                </a:solidFill>
                <a:latin typeface="Calibri Light" panose="020F0302020204030204" pitchFamily="34" charset="0"/>
                <a:ea typeface="ＭＳ Ｐゴシック" charset="0"/>
                <a:sym typeface="Wingdings" panose="05000000000000000000" pitchFamily="2" charset="2"/>
              </a:rPr>
              <a:t> </a:t>
            </a:r>
            <a:r>
              <a:rPr lang="en-GB" sz="2400" b="0" kern="0" dirty="0" smtClean="0">
                <a:solidFill>
                  <a:schemeClr val="tx1"/>
                </a:solidFill>
                <a:latin typeface="Calibri Light" panose="020F0302020204030204" pitchFamily="34" charset="0"/>
                <a:ea typeface="ＭＳ Ｐゴシック" charset="0"/>
              </a:rPr>
              <a:t>data management implications)  </a:t>
            </a:r>
          </a:p>
          <a:p>
            <a:pPr marL="457200" lvl="1" indent="0">
              <a:buClr>
                <a:srgbClr val="FF9933"/>
              </a:buClr>
              <a:buFontTx/>
              <a:buNone/>
              <a:defRPr/>
            </a:pPr>
            <a:endParaRPr lang="en-GB" sz="2400" b="0" kern="0" dirty="0" smtClean="0">
              <a:solidFill>
                <a:schemeClr val="tx1"/>
              </a:solidFill>
              <a:latin typeface="Calibri Light" panose="020F0302020204030204" pitchFamily="34" charset="0"/>
              <a:ea typeface="ＭＳ Ｐゴシック" charset="0"/>
            </a:endParaRPr>
          </a:p>
          <a:p>
            <a:pPr marL="361950" indent="-361950">
              <a:spcBef>
                <a:spcPts val="0"/>
              </a:spcBef>
              <a:spcAft>
                <a:spcPts val="600"/>
              </a:spcAft>
              <a:buClr>
                <a:srgbClr val="FF9900"/>
              </a:buClr>
              <a:buSzPct val="120000"/>
              <a:buFont typeface="Wingdings" panose="05000000000000000000" pitchFamily="2" charset="2"/>
              <a:buChar char="§"/>
              <a:defRPr/>
            </a:pPr>
            <a:r>
              <a:rPr lang="en-GB" sz="2400" b="0" kern="0" dirty="0" smtClean="0">
                <a:solidFill>
                  <a:schemeClr val="tx1"/>
                </a:solidFill>
                <a:latin typeface="Calibri Light" panose="020F0302020204030204" pitchFamily="34" charset="0"/>
                <a:ea typeface="ＭＳ Ｐゴシック" charset="0"/>
              </a:rPr>
              <a:t>Part of </a:t>
            </a:r>
            <a:r>
              <a:rPr lang="en-GB" b="1" kern="0" dirty="0" smtClean="0">
                <a:solidFill>
                  <a:schemeClr val="tx1"/>
                </a:solidFill>
                <a:latin typeface="Calibri Light" panose="020F0302020204030204" pitchFamily="34" charset="0"/>
                <a:ea typeface="ＭＳ Ｐゴシック" charset="0"/>
              </a:rPr>
              <a:t>open science</a:t>
            </a:r>
            <a:r>
              <a:rPr lang="en-GB" kern="0" dirty="0" smtClean="0">
                <a:solidFill>
                  <a:schemeClr val="tx1"/>
                </a:solidFill>
                <a:latin typeface="Calibri Light" panose="020F0302020204030204" pitchFamily="34" charset="0"/>
                <a:ea typeface="ＭＳ Ｐゴシック" charset="0"/>
              </a:rPr>
              <a:t>,  </a:t>
            </a:r>
            <a:r>
              <a:rPr lang="en-GB" kern="0" dirty="0">
                <a:solidFill>
                  <a:schemeClr val="tx1"/>
                </a:solidFill>
                <a:latin typeface="Calibri Light" panose="020F0302020204030204" pitchFamily="34" charset="0"/>
                <a:ea typeface="ＭＳ Ｐゴシック" charset="0"/>
              </a:rPr>
              <a:t>systemic change in the modus operandi of science and </a:t>
            </a:r>
            <a:r>
              <a:rPr lang="en-GB" kern="0" dirty="0" smtClean="0">
                <a:solidFill>
                  <a:schemeClr val="tx1"/>
                </a:solidFill>
                <a:latin typeface="Calibri Light" panose="020F0302020204030204" pitchFamily="34" charset="0"/>
                <a:ea typeface="ＭＳ Ｐゴシック" charset="0"/>
              </a:rPr>
              <a:t>research affecting </a:t>
            </a:r>
            <a:r>
              <a:rPr lang="en-GB" kern="0" dirty="0">
                <a:solidFill>
                  <a:schemeClr val="tx1"/>
                </a:solidFill>
                <a:latin typeface="Calibri Light" panose="020F0302020204030204" pitchFamily="34" charset="0"/>
                <a:ea typeface="ＭＳ Ｐゴシック" charset="0"/>
              </a:rPr>
              <a:t>the whole research cycle and its </a:t>
            </a:r>
            <a:r>
              <a:rPr lang="en-GB" kern="0" dirty="0" smtClean="0">
                <a:solidFill>
                  <a:schemeClr val="tx1"/>
                </a:solidFill>
                <a:latin typeface="Calibri Light" panose="020F0302020204030204" pitchFamily="34" charset="0"/>
                <a:ea typeface="ＭＳ Ｐゴシック" charset="0"/>
              </a:rPr>
              <a:t>stakeholders</a:t>
            </a:r>
            <a:endParaRPr lang="en-GB" sz="2400" b="0" kern="0" dirty="0" smtClean="0">
              <a:solidFill>
                <a:schemeClr val="tx1"/>
              </a:solidFill>
              <a:latin typeface="Calibri Light" panose="020F0302020204030204" pitchFamily="34" charset="0"/>
              <a:ea typeface="ＭＳ Ｐゴシック" charset="0"/>
            </a:endParaRPr>
          </a:p>
          <a:p>
            <a:pPr marL="0" indent="0">
              <a:buClr>
                <a:srgbClr val="FF9933"/>
              </a:buClr>
              <a:buFontTx/>
              <a:buNone/>
              <a:defRPr/>
            </a:pPr>
            <a:r>
              <a:rPr lang="en-GB" sz="2800" b="1" i="0" kern="0" dirty="0" smtClean="0">
                <a:solidFill>
                  <a:schemeClr val="tx1"/>
                </a:solidFill>
                <a:latin typeface="Calibri Light" panose="020F0302020204030204" pitchFamily="34" charset="0"/>
              </a:rPr>
              <a:t>Two main OA publishing business models (for publications)</a:t>
            </a:r>
          </a:p>
          <a:p>
            <a:pPr lvl="1">
              <a:buClr>
                <a:srgbClr val="FF9933"/>
              </a:buClr>
              <a:defRPr/>
            </a:pPr>
            <a:r>
              <a:rPr lang="en-GB" sz="2400" kern="0" dirty="0" smtClean="0">
                <a:solidFill>
                  <a:srgbClr val="00B050"/>
                </a:solidFill>
                <a:latin typeface="Calibri Light" panose="020F0302020204030204" pitchFamily="34" charset="0"/>
                <a:ea typeface="ＭＳ Ｐゴシック" charset="0"/>
              </a:rPr>
              <a:t>Self-archiving</a:t>
            </a:r>
            <a:r>
              <a:rPr lang="en-GB" sz="2400" kern="0" dirty="0" smtClean="0">
                <a:latin typeface="Calibri Light" panose="020F0302020204030204" pitchFamily="34" charset="0"/>
                <a:ea typeface="ＭＳ Ｐゴシック" charset="0"/>
              </a:rPr>
              <a:t>:</a:t>
            </a:r>
            <a:r>
              <a:rPr lang="en-GB" sz="2400" b="0" kern="0" dirty="0" smtClean="0">
                <a:latin typeface="Calibri Light" panose="020F0302020204030204" pitchFamily="34" charset="0"/>
                <a:ea typeface="ＭＳ Ｐゴシック" charset="0"/>
              </a:rPr>
              <a:t> </a:t>
            </a:r>
            <a:r>
              <a:rPr lang="en-GB" sz="2400" b="0" kern="0" dirty="0" smtClean="0">
                <a:solidFill>
                  <a:schemeClr val="tx1"/>
                </a:solidFill>
                <a:latin typeface="Calibri Light" panose="020F0302020204030204" pitchFamily="34" charset="0"/>
                <a:ea typeface="ＭＳ Ｐゴシック" charset="0"/>
              </a:rPr>
              <a:t>deposit of manuscripts &amp;</a:t>
            </a:r>
            <a:r>
              <a:rPr lang="en-GB" sz="2400" b="0" kern="0" dirty="0" smtClean="0">
                <a:solidFill>
                  <a:schemeClr val="tx1"/>
                </a:solidFill>
                <a:latin typeface="Calibri Light" panose="020F0302020204030204" pitchFamily="34" charset="0"/>
                <a:ea typeface="ＭＳ Ｐゴシック" charset="0"/>
                <a:sym typeface="Wingdings" pitchFamily="2" charset="2"/>
              </a:rPr>
              <a:t> </a:t>
            </a:r>
            <a:r>
              <a:rPr lang="en-GB" sz="2400" kern="0" dirty="0" smtClean="0">
                <a:solidFill>
                  <a:srgbClr val="00B050"/>
                </a:solidFill>
                <a:latin typeface="Calibri Light" panose="020F0302020204030204" pitchFamily="34" charset="0"/>
                <a:ea typeface="ＭＳ Ｐゴシック" charset="0"/>
                <a:sym typeface="Wingdings" pitchFamily="2" charset="2"/>
              </a:rPr>
              <a:t>immediate/</a:t>
            </a:r>
            <a:r>
              <a:rPr lang="en-GB" sz="2400" kern="0" dirty="0" smtClean="0">
                <a:solidFill>
                  <a:srgbClr val="00B050"/>
                </a:solidFill>
                <a:latin typeface="Calibri Light" panose="020F0302020204030204" pitchFamily="34" charset="0"/>
                <a:ea typeface="ＭＳ Ｐゴシック" charset="0"/>
              </a:rPr>
              <a:t>delayed OA</a:t>
            </a:r>
            <a:r>
              <a:rPr lang="en-GB" sz="2400" kern="0" dirty="0" smtClean="0">
                <a:latin typeface="Calibri Light" panose="020F0302020204030204" pitchFamily="34" charset="0"/>
                <a:ea typeface="ＭＳ Ｐゴシック" charset="0"/>
              </a:rPr>
              <a:t> </a:t>
            </a:r>
            <a:r>
              <a:rPr lang="en-GB" sz="2400" b="0" kern="0" dirty="0" smtClean="0">
                <a:solidFill>
                  <a:schemeClr val="tx1"/>
                </a:solidFill>
                <a:latin typeface="Calibri Light" panose="020F0302020204030204" pitchFamily="34" charset="0"/>
                <a:ea typeface="ＭＳ Ｐゴシック" charset="0"/>
              </a:rPr>
              <a:t>provided by author ("Green OA")</a:t>
            </a:r>
          </a:p>
          <a:p>
            <a:pPr lvl="1">
              <a:buClr>
                <a:srgbClr val="FF9933"/>
              </a:buClr>
              <a:defRPr/>
            </a:pPr>
            <a:r>
              <a:rPr lang="en-GB" sz="2400" kern="0" dirty="0" smtClean="0">
                <a:solidFill>
                  <a:srgbClr val="FF9933"/>
                </a:solidFill>
                <a:latin typeface="Calibri Light" panose="020F0302020204030204" pitchFamily="34" charset="0"/>
                <a:ea typeface="ＭＳ Ｐゴシック" charset="0"/>
              </a:rPr>
              <a:t>OA publishing: immediate OA </a:t>
            </a:r>
            <a:r>
              <a:rPr lang="en-GB" sz="2400" b="0" kern="0" dirty="0" smtClean="0">
                <a:solidFill>
                  <a:schemeClr val="tx1"/>
                </a:solidFill>
                <a:latin typeface="Calibri Light" panose="020F0302020204030204" pitchFamily="34" charset="0"/>
                <a:ea typeface="ＭＳ Ｐゴシック" charset="0"/>
              </a:rPr>
              <a:t>provided by publisher ("Gold OA"), </a:t>
            </a:r>
            <a:r>
              <a:rPr lang="fr-BE" sz="2400" b="0" kern="0" dirty="0" err="1" smtClean="0">
                <a:solidFill>
                  <a:schemeClr val="tx1"/>
                </a:solidFill>
                <a:latin typeface="Calibri Light" panose="020F0302020204030204" pitchFamily="34" charset="0"/>
                <a:ea typeface="ＭＳ Ｐゴシック" charset="0"/>
              </a:rPr>
              <a:t>e.g</a:t>
            </a:r>
            <a:r>
              <a:rPr lang="fr-BE" sz="2400" b="0" kern="0" dirty="0" smtClean="0">
                <a:solidFill>
                  <a:schemeClr val="tx1"/>
                </a:solidFill>
                <a:latin typeface="Calibri Light" panose="020F0302020204030204" pitchFamily="34" charset="0"/>
                <a:ea typeface="ＭＳ Ｐゴシック" charset="0"/>
              </a:rPr>
              <a:t>. '</a:t>
            </a:r>
            <a:r>
              <a:rPr lang="fr-BE" sz="2400" b="0" kern="0" dirty="0" err="1" smtClean="0">
                <a:solidFill>
                  <a:schemeClr val="tx1"/>
                </a:solidFill>
                <a:latin typeface="Calibri Light" panose="020F0302020204030204" pitchFamily="34" charset="0"/>
                <a:ea typeface="ＭＳ Ｐゴシック" charset="0"/>
              </a:rPr>
              <a:t>author-pay</a:t>
            </a:r>
            <a:r>
              <a:rPr lang="fr-BE" sz="2400" b="0" kern="0" dirty="0" smtClean="0">
                <a:solidFill>
                  <a:schemeClr val="tx1"/>
                </a:solidFill>
                <a:latin typeface="Calibri Light" panose="020F0302020204030204" pitchFamily="34" charset="0"/>
                <a:ea typeface="ＭＳ Ｐゴシック" charset="0"/>
              </a:rPr>
              <a:t>' model (APC)</a:t>
            </a:r>
          </a:p>
        </p:txBody>
      </p:sp>
    </p:spTree>
    <p:extLst>
      <p:ext uri="{BB962C8B-B14F-4D97-AF65-F5344CB8AC3E}">
        <p14:creationId xmlns:p14="http://schemas.microsoft.com/office/powerpoint/2010/main" val="165778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p:cNvSpPr>
            <a:spLocks/>
          </p:cNvSpPr>
          <p:nvPr/>
        </p:nvSpPr>
        <p:spPr bwMode="auto">
          <a:xfrm>
            <a:off x="3646488" y="2398713"/>
            <a:ext cx="19050"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587">
                <a:moveTo>
                  <a:pt x="0" y="0"/>
                </a:moveTo>
                <a:lnTo>
                  <a:pt x="1" y="0"/>
                </a:lnTo>
                <a:lnTo>
                  <a:pt x="2" y="0"/>
                </a:lnTo>
                <a:lnTo>
                  <a:pt x="1" y="0"/>
                </a:lnTo>
                <a:lnTo>
                  <a:pt x="0" y="0"/>
                </a:lnTo>
                <a:close/>
              </a:path>
            </a:pathLst>
          </a:custGeom>
          <a:solidFill>
            <a:srgbClr val="F3C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699" name="Freeform 3"/>
          <p:cNvSpPr>
            <a:spLocks/>
          </p:cNvSpPr>
          <p:nvPr/>
        </p:nvSpPr>
        <p:spPr bwMode="auto">
          <a:xfrm>
            <a:off x="3656013" y="2265363"/>
            <a:ext cx="28575" cy="1587"/>
          </a:xfrm>
          <a:custGeom>
            <a:avLst/>
            <a:gdLst>
              <a:gd name="T0" fmla="*/ 2147483647 w 3"/>
              <a:gd name="T1" fmla="*/ 0 h 1587"/>
              <a:gd name="T2" fmla="*/ 2147483647 w 3"/>
              <a:gd name="T3" fmla="*/ 0 h 1587"/>
              <a:gd name="T4" fmla="*/ 2147483647 w 3"/>
              <a:gd name="T5" fmla="*/ 0 h 1587"/>
              <a:gd name="T6" fmla="*/ 2147483647 w 3"/>
              <a:gd name="T7" fmla="*/ 0 h 1587"/>
              <a:gd name="T8" fmla="*/ 0 w 3"/>
              <a:gd name="T9" fmla="*/ 0 h 1587"/>
              <a:gd name="T10" fmla="*/ 2147483647 w 3"/>
              <a:gd name="T11" fmla="*/ 0 h 15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87">
                <a:moveTo>
                  <a:pt x="1" y="0"/>
                </a:moveTo>
                <a:lnTo>
                  <a:pt x="2" y="0"/>
                </a:lnTo>
                <a:lnTo>
                  <a:pt x="3" y="0"/>
                </a:lnTo>
                <a:lnTo>
                  <a:pt x="2" y="0"/>
                </a:lnTo>
                <a:lnTo>
                  <a:pt x="0" y="0"/>
                </a:lnTo>
                <a:lnTo>
                  <a:pt x="1" y="0"/>
                </a:lnTo>
                <a:close/>
              </a:path>
            </a:pathLst>
          </a:custGeom>
          <a:solidFill>
            <a:srgbClr val="EFE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0" name="Freeform 4"/>
          <p:cNvSpPr>
            <a:spLocks/>
          </p:cNvSpPr>
          <p:nvPr/>
        </p:nvSpPr>
        <p:spPr bwMode="auto">
          <a:xfrm>
            <a:off x="3636963" y="2322513"/>
            <a:ext cx="1587" cy="28575"/>
          </a:xfrm>
          <a:custGeom>
            <a:avLst/>
            <a:gdLst>
              <a:gd name="T0" fmla="*/ 0 w 1587"/>
              <a:gd name="T1" fmla="*/ 0 h 3"/>
              <a:gd name="T2" fmla="*/ 0 w 1587"/>
              <a:gd name="T3" fmla="*/ 0 h 3"/>
              <a:gd name="T4" fmla="*/ 0 w 1587"/>
              <a:gd name="T5" fmla="*/ 2147483647 h 3"/>
              <a:gd name="T6" fmla="*/ 0 w 1587"/>
              <a:gd name="T7" fmla="*/ 2147483647 h 3"/>
              <a:gd name="T8" fmla="*/ 0 w 1587"/>
              <a:gd name="T9" fmla="*/ 2147483647 h 3"/>
              <a:gd name="T10" fmla="*/ 0 w 1587"/>
              <a:gd name="T11" fmla="*/ 2147483647 h 3"/>
              <a:gd name="T12" fmla="*/ 0 w 1587"/>
              <a:gd name="T13" fmla="*/ 2147483647 h 3"/>
              <a:gd name="T14" fmla="*/ 0 w 1587"/>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7" h="3">
                <a:moveTo>
                  <a:pt x="0" y="0"/>
                </a:moveTo>
                <a:lnTo>
                  <a:pt x="0" y="0"/>
                </a:lnTo>
                <a:lnTo>
                  <a:pt x="0" y="2"/>
                </a:lnTo>
                <a:lnTo>
                  <a:pt x="0" y="3"/>
                </a:lnTo>
                <a:lnTo>
                  <a:pt x="0" y="2"/>
                </a:lnTo>
                <a:lnTo>
                  <a:pt x="0" y="1"/>
                </a:lnTo>
                <a:lnTo>
                  <a:pt x="0" y="0"/>
                </a:lnTo>
                <a:close/>
              </a:path>
            </a:pathLst>
          </a:custGeom>
          <a:solidFill>
            <a:srgbClr val="F0D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1" name="Freeform 5"/>
          <p:cNvSpPr>
            <a:spLocks/>
          </p:cNvSpPr>
          <p:nvPr/>
        </p:nvSpPr>
        <p:spPr bwMode="auto">
          <a:xfrm>
            <a:off x="3656013" y="2351088"/>
            <a:ext cx="1587" cy="9525"/>
          </a:xfrm>
          <a:custGeom>
            <a:avLst/>
            <a:gdLst>
              <a:gd name="T0" fmla="*/ 0 w 1587"/>
              <a:gd name="T1" fmla="*/ 0 h 1"/>
              <a:gd name="T2" fmla="*/ 0 w 1587"/>
              <a:gd name="T3" fmla="*/ 0 h 1"/>
              <a:gd name="T4" fmla="*/ 0 w 1587"/>
              <a:gd name="T5" fmla="*/ 0 h 1"/>
              <a:gd name="T6" fmla="*/ 0 w 1587"/>
              <a:gd name="T7" fmla="*/ 2147483647 h 1"/>
              <a:gd name="T8" fmla="*/ 0 w 1587"/>
              <a:gd name="T9" fmla="*/ 0 h 1"/>
              <a:gd name="T10" fmla="*/ 0 w 1587"/>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7" h="1">
                <a:moveTo>
                  <a:pt x="0" y="0"/>
                </a:moveTo>
                <a:lnTo>
                  <a:pt x="0" y="0"/>
                </a:lnTo>
                <a:lnTo>
                  <a:pt x="0" y="1"/>
                </a:lnTo>
                <a:lnTo>
                  <a:pt x="0" y="0"/>
                </a:lnTo>
                <a:close/>
              </a:path>
            </a:pathLst>
          </a:custGeom>
          <a:solidFill>
            <a:srgbClr val="F3C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2" name="Freeform 6"/>
          <p:cNvSpPr>
            <a:spLocks/>
          </p:cNvSpPr>
          <p:nvPr/>
        </p:nvSpPr>
        <p:spPr bwMode="auto">
          <a:xfrm>
            <a:off x="3703638" y="2779713"/>
            <a:ext cx="9525" cy="1587"/>
          </a:xfrm>
          <a:custGeom>
            <a:avLst/>
            <a:gdLst>
              <a:gd name="T0" fmla="*/ 2147483647 w 1"/>
              <a:gd name="T1" fmla="*/ 0 h 1587"/>
              <a:gd name="T2" fmla="*/ 2147483647 w 1"/>
              <a:gd name="T3" fmla="*/ 0 h 1587"/>
              <a:gd name="T4" fmla="*/ 0 w 1"/>
              <a:gd name="T5" fmla="*/ 0 h 1587"/>
              <a:gd name="T6" fmla="*/ 0 w 1"/>
              <a:gd name="T7" fmla="*/ 0 h 1587"/>
              <a:gd name="T8" fmla="*/ 0 w 1"/>
              <a:gd name="T9" fmla="*/ 0 h 1587"/>
              <a:gd name="T10" fmla="*/ 2147483647 w 1"/>
              <a:gd name="T11" fmla="*/ 0 h 1587"/>
              <a:gd name="T12" fmla="*/ 2147483647 w 1"/>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587">
                <a:moveTo>
                  <a:pt x="1" y="0"/>
                </a:moveTo>
                <a:lnTo>
                  <a:pt x="1" y="0"/>
                </a:lnTo>
                <a:lnTo>
                  <a:pt x="0" y="0"/>
                </a:lnTo>
                <a:lnTo>
                  <a:pt x="1" y="0"/>
                </a:lnTo>
                <a:close/>
              </a:path>
            </a:pathLst>
          </a:custGeom>
          <a:solidFill>
            <a:srgbClr val="F3C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3" name="Freeform 7"/>
          <p:cNvSpPr>
            <a:spLocks/>
          </p:cNvSpPr>
          <p:nvPr/>
        </p:nvSpPr>
        <p:spPr bwMode="auto">
          <a:xfrm>
            <a:off x="3427413" y="2332038"/>
            <a:ext cx="1587" cy="9525"/>
          </a:xfrm>
          <a:custGeom>
            <a:avLst/>
            <a:gdLst>
              <a:gd name="T0" fmla="*/ 0 w 1587"/>
              <a:gd name="T1" fmla="*/ 0 h 1"/>
              <a:gd name="T2" fmla="*/ 0 w 1587"/>
              <a:gd name="T3" fmla="*/ 2147483647 h 1"/>
              <a:gd name="T4" fmla="*/ 0 w 1587"/>
              <a:gd name="T5" fmla="*/ 2147483647 h 1"/>
              <a:gd name="T6" fmla="*/ 0 w 1587"/>
              <a:gd name="T7" fmla="*/ 2147483647 h 1"/>
              <a:gd name="T8" fmla="*/ 0 w 1587"/>
              <a:gd name="T9" fmla="*/ 2147483647 h 1"/>
              <a:gd name="T10" fmla="*/ 0 w 1587"/>
              <a:gd name="T11" fmla="*/ 0 h 1"/>
              <a:gd name="T12" fmla="*/ 0 w 158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7" h="1">
                <a:moveTo>
                  <a:pt x="0" y="0"/>
                </a:moveTo>
                <a:lnTo>
                  <a:pt x="0" y="1"/>
                </a:lnTo>
                <a:lnTo>
                  <a:pt x="0" y="0"/>
                </a:lnTo>
                <a:close/>
              </a:path>
            </a:pathLst>
          </a:custGeom>
          <a:solidFill>
            <a:srgbClr val="F3C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4" name="Freeform 8"/>
          <p:cNvSpPr>
            <a:spLocks/>
          </p:cNvSpPr>
          <p:nvPr/>
        </p:nvSpPr>
        <p:spPr bwMode="auto">
          <a:xfrm>
            <a:off x="3398838" y="2341563"/>
            <a:ext cx="9525" cy="1587"/>
          </a:xfrm>
          <a:custGeom>
            <a:avLst/>
            <a:gdLst>
              <a:gd name="T0" fmla="*/ 2147483647 w 1"/>
              <a:gd name="T1" fmla="*/ 0 h 1587"/>
              <a:gd name="T2" fmla="*/ 0 w 1"/>
              <a:gd name="T3" fmla="*/ 0 h 1587"/>
              <a:gd name="T4" fmla="*/ 0 w 1"/>
              <a:gd name="T5" fmla="*/ 0 h 1587"/>
              <a:gd name="T6" fmla="*/ 0 w 1"/>
              <a:gd name="T7" fmla="*/ 0 h 1587"/>
              <a:gd name="T8" fmla="*/ 0 w 1"/>
              <a:gd name="T9" fmla="*/ 0 h 1587"/>
              <a:gd name="T10" fmla="*/ 2147483647 w 1"/>
              <a:gd name="T11" fmla="*/ 0 h 1587"/>
              <a:gd name="T12" fmla="*/ 2147483647 w 1"/>
              <a:gd name="T13" fmla="*/ 0 h 1587"/>
              <a:gd name="T14" fmla="*/ 2147483647 w 1"/>
              <a:gd name="T15" fmla="*/ 0 h 15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587">
                <a:moveTo>
                  <a:pt x="1" y="0"/>
                </a:moveTo>
                <a:lnTo>
                  <a:pt x="0" y="0"/>
                </a:lnTo>
                <a:lnTo>
                  <a:pt x="1" y="0"/>
                </a:lnTo>
                <a:close/>
              </a:path>
            </a:pathLst>
          </a:custGeom>
          <a:solidFill>
            <a:srgbClr val="F0D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5" name="Freeform 9"/>
          <p:cNvSpPr>
            <a:spLocks/>
          </p:cNvSpPr>
          <p:nvPr/>
        </p:nvSpPr>
        <p:spPr bwMode="auto">
          <a:xfrm>
            <a:off x="3408363" y="2341563"/>
            <a:ext cx="9525" cy="1587"/>
          </a:xfrm>
          <a:custGeom>
            <a:avLst/>
            <a:gdLst>
              <a:gd name="T0" fmla="*/ 2147483647 w 1"/>
              <a:gd name="T1" fmla="*/ 0 h 1587"/>
              <a:gd name="T2" fmla="*/ 0 w 1"/>
              <a:gd name="T3" fmla="*/ 0 h 1587"/>
              <a:gd name="T4" fmla="*/ 2147483647 w 1"/>
              <a:gd name="T5" fmla="*/ 0 h 1587"/>
              <a:gd name="T6" fmla="*/ 2147483647 w 1"/>
              <a:gd name="T7" fmla="*/ 0 h 1587"/>
              <a:gd name="T8" fmla="*/ 2147483647 w 1"/>
              <a:gd name="T9" fmla="*/ 0 h 1587"/>
              <a:gd name="T10" fmla="*/ 2147483647 w 1"/>
              <a:gd name="T11" fmla="*/ 0 h 15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7">
                <a:moveTo>
                  <a:pt x="1" y="0"/>
                </a:moveTo>
                <a:lnTo>
                  <a:pt x="0" y="0"/>
                </a:lnTo>
                <a:lnTo>
                  <a:pt x="1" y="0"/>
                </a:lnTo>
                <a:close/>
              </a:path>
            </a:pathLst>
          </a:custGeom>
          <a:solidFill>
            <a:srgbClr val="EFE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6" name="Freeform 10"/>
          <p:cNvSpPr>
            <a:spLocks/>
          </p:cNvSpPr>
          <p:nvPr/>
        </p:nvSpPr>
        <p:spPr bwMode="auto">
          <a:xfrm>
            <a:off x="3351213" y="2293938"/>
            <a:ext cx="47625" cy="1587"/>
          </a:xfrm>
          <a:custGeom>
            <a:avLst/>
            <a:gdLst>
              <a:gd name="T0" fmla="*/ 2147483647 w 5"/>
              <a:gd name="T1" fmla="*/ 0 h 1587"/>
              <a:gd name="T2" fmla="*/ 2147483647 w 5"/>
              <a:gd name="T3" fmla="*/ 0 h 1587"/>
              <a:gd name="T4" fmla="*/ 2147483647 w 5"/>
              <a:gd name="T5" fmla="*/ 0 h 1587"/>
              <a:gd name="T6" fmla="*/ 2147483647 w 5"/>
              <a:gd name="T7" fmla="*/ 0 h 1587"/>
              <a:gd name="T8" fmla="*/ 2147483647 w 5"/>
              <a:gd name="T9" fmla="*/ 0 h 1587"/>
              <a:gd name="T10" fmla="*/ 0 w 5"/>
              <a:gd name="T11" fmla="*/ 0 h 1587"/>
              <a:gd name="T12" fmla="*/ 2147483647 w 5"/>
              <a:gd name="T13" fmla="*/ 0 h 1587"/>
              <a:gd name="T14" fmla="*/ 2147483647 w 5"/>
              <a:gd name="T15" fmla="*/ 0 h 1587"/>
              <a:gd name="T16" fmla="*/ 2147483647 w 5"/>
              <a:gd name="T17" fmla="*/ 0 h 1587"/>
              <a:gd name="T18" fmla="*/ 2147483647 w 5"/>
              <a:gd name="T19" fmla="*/ 0 h 15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1587">
                <a:moveTo>
                  <a:pt x="5" y="0"/>
                </a:moveTo>
                <a:lnTo>
                  <a:pt x="4" y="0"/>
                </a:lnTo>
                <a:lnTo>
                  <a:pt x="3" y="0"/>
                </a:lnTo>
                <a:lnTo>
                  <a:pt x="2" y="0"/>
                </a:lnTo>
                <a:lnTo>
                  <a:pt x="1" y="0"/>
                </a:lnTo>
                <a:lnTo>
                  <a:pt x="0" y="0"/>
                </a:lnTo>
                <a:lnTo>
                  <a:pt x="1" y="0"/>
                </a:lnTo>
                <a:lnTo>
                  <a:pt x="4" y="0"/>
                </a:lnTo>
                <a:lnTo>
                  <a:pt x="5" y="0"/>
                </a:lnTo>
                <a:close/>
              </a:path>
            </a:pathLst>
          </a:custGeom>
          <a:solidFill>
            <a:srgbClr val="24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7" name="Freeform 11"/>
          <p:cNvSpPr>
            <a:spLocks/>
          </p:cNvSpPr>
          <p:nvPr/>
        </p:nvSpPr>
        <p:spPr bwMode="auto">
          <a:xfrm>
            <a:off x="3284538" y="2789238"/>
            <a:ext cx="38100" cy="1587"/>
          </a:xfrm>
          <a:custGeom>
            <a:avLst/>
            <a:gdLst>
              <a:gd name="T0" fmla="*/ 0 w 4"/>
              <a:gd name="T1" fmla="*/ 0 h 1587"/>
              <a:gd name="T2" fmla="*/ 0 w 4"/>
              <a:gd name="T3" fmla="*/ 0 h 1587"/>
              <a:gd name="T4" fmla="*/ 2147483647 w 4"/>
              <a:gd name="T5" fmla="*/ 0 h 1587"/>
              <a:gd name="T6" fmla="*/ 2147483647 w 4"/>
              <a:gd name="T7" fmla="*/ 0 h 1587"/>
              <a:gd name="T8" fmla="*/ 2147483647 w 4"/>
              <a:gd name="T9" fmla="*/ 0 h 1587"/>
              <a:gd name="T10" fmla="*/ 2147483647 w 4"/>
              <a:gd name="T11" fmla="*/ 0 h 1587"/>
              <a:gd name="T12" fmla="*/ 0 w 4"/>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587">
                <a:moveTo>
                  <a:pt x="0" y="0"/>
                </a:moveTo>
                <a:lnTo>
                  <a:pt x="0" y="0"/>
                </a:lnTo>
                <a:lnTo>
                  <a:pt x="2" y="0"/>
                </a:lnTo>
                <a:lnTo>
                  <a:pt x="4" y="0"/>
                </a:lnTo>
                <a:lnTo>
                  <a:pt x="3" y="0"/>
                </a:lnTo>
                <a:lnTo>
                  <a:pt x="1" y="0"/>
                </a:lnTo>
                <a:lnTo>
                  <a:pt x="0" y="0"/>
                </a:lnTo>
                <a:close/>
              </a:path>
            </a:pathLst>
          </a:custGeom>
          <a:solidFill>
            <a:srgbClr val="24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8" name="Freeform 12"/>
          <p:cNvSpPr>
            <a:spLocks/>
          </p:cNvSpPr>
          <p:nvPr/>
        </p:nvSpPr>
        <p:spPr bwMode="auto">
          <a:xfrm>
            <a:off x="3579813" y="2874963"/>
            <a:ext cx="9525" cy="9525"/>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2147483647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1" y="0"/>
                </a:lnTo>
                <a:lnTo>
                  <a:pt x="1" y="1"/>
                </a:lnTo>
                <a:lnTo>
                  <a:pt x="0" y="1"/>
                </a:lnTo>
                <a:lnTo>
                  <a:pt x="0" y="0"/>
                </a:lnTo>
                <a:close/>
              </a:path>
            </a:pathLst>
          </a:custGeom>
          <a:solidFill>
            <a:srgbClr val="24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9" name="Freeform 13"/>
          <p:cNvSpPr>
            <a:spLocks/>
          </p:cNvSpPr>
          <p:nvPr/>
        </p:nvSpPr>
        <p:spPr bwMode="auto">
          <a:xfrm>
            <a:off x="3732213" y="2274888"/>
            <a:ext cx="9525" cy="9525"/>
          </a:xfrm>
          <a:custGeom>
            <a:avLst/>
            <a:gdLst>
              <a:gd name="T0" fmla="*/ 0 w 1"/>
              <a:gd name="T1" fmla="*/ 2147483647 h 1"/>
              <a:gd name="T2" fmla="*/ 0 w 1"/>
              <a:gd name="T3" fmla="*/ 0 h 1"/>
              <a:gd name="T4" fmla="*/ 2147483647 w 1"/>
              <a:gd name="T5" fmla="*/ 0 h 1"/>
              <a:gd name="T6" fmla="*/ 2147483647 w 1"/>
              <a:gd name="T7" fmla="*/ 2147483647 h 1"/>
              <a:gd name="T8" fmla="*/ 0 w 1"/>
              <a:gd name="T9" fmla="*/ 2147483647 h 1"/>
              <a:gd name="T10" fmla="*/ 0 w 1"/>
              <a:gd name="T11" fmla="*/ 2147483647 h 1"/>
              <a:gd name="T12" fmla="*/ 0 w 1"/>
              <a:gd name="T13" fmla="*/ 214748364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lnTo>
                  <a:pt x="0" y="0"/>
                </a:lnTo>
                <a:lnTo>
                  <a:pt x="1" y="0"/>
                </a:lnTo>
                <a:lnTo>
                  <a:pt x="1" y="1"/>
                </a:lnTo>
                <a:lnTo>
                  <a:pt x="0" y="1"/>
                </a:lnTo>
                <a:close/>
              </a:path>
            </a:pathLst>
          </a:custGeom>
          <a:solidFill>
            <a:srgbClr val="24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10" name="Rectangle 14"/>
          <p:cNvSpPr>
            <a:spLocks noChangeArrowheads="1"/>
          </p:cNvSpPr>
          <p:nvPr/>
        </p:nvSpPr>
        <p:spPr bwMode="auto">
          <a:xfrm>
            <a:off x="5745163" y="1016000"/>
            <a:ext cx="7937" cy="793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11" name="Rectangle 15"/>
          <p:cNvSpPr>
            <a:spLocks noChangeArrowheads="1"/>
          </p:cNvSpPr>
          <p:nvPr/>
        </p:nvSpPr>
        <p:spPr bwMode="auto">
          <a:xfrm>
            <a:off x="4286250" y="4113213"/>
            <a:ext cx="6350" cy="635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12" name="Freeform 16"/>
          <p:cNvSpPr>
            <a:spLocks/>
          </p:cNvSpPr>
          <p:nvPr/>
        </p:nvSpPr>
        <p:spPr bwMode="auto">
          <a:xfrm>
            <a:off x="3309938" y="3411538"/>
            <a:ext cx="17462" cy="23812"/>
          </a:xfrm>
          <a:custGeom>
            <a:avLst/>
            <a:gdLst>
              <a:gd name="T0" fmla="*/ 2147483647 w 11"/>
              <a:gd name="T1" fmla="*/ 2147483647 h 15"/>
              <a:gd name="T2" fmla="*/ 2147483647 w 11"/>
              <a:gd name="T3" fmla="*/ 0 h 15"/>
              <a:gd name="T4" fmla="*/ 0 w 11"/>
              <a:gd name="T5" fmla="*/ 2147483647 h 15"/>
              <a:gd name="T6" fmla="*/ 2147483647 w 11"/>
              <a:gd name="T7" fmla="*/ 2147483647 h 15"/>
              <a:gd name="T8" fmla="*/ 2147483647 w 11"/>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5">
                <a:moveTo>
                  <a:pt x="11" y="3"/>
                </a:moveTo>
                <a:lnTo>
                  <a:pt x="6" y="0"/>
                </a:lnTo>
                <a:lnTo>
                  <a:pt x="0" y="6"/>
                </a:lnTo>
                <a:lnTo>
                  <a:pt x="11" y="15"/>
                </a:lnTo>
                <a:lnTo>
                  <a:pt x="11" y="3"/>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13" name="Line 17"/>
          <p:cNvSpPr>
            <a:spLocks noChangeShapeType="1"/>
          </p:cNvSpPr>
          <p:nvPr/>
        </p:nvSpPr>
        <p:spPr bwMode="auto">
          <a:xfrm>
            <a:off x="2268538" y="1701800"/>
            <a:ext cx="1001712"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4" name="Line 18"/>
          <p:cNvSpPr>
            <a:spLocks noChangeShapeType="1"/>
          </p:cNvSpPr>
          <p:nvPr/>
        </p:nvSpPr>
        <p:spPr bwMode="auto">
          <a:xfrm flipH="1">
            <a:off x="2555875" y="2565400"/>
            <a:ext cx="18716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5" name="Line 19"/>
          <p:cNvSpPr>
            <a:spLocks noChangeShapeType="1"/>
          </p:cNvSpPr>
          <p:nvPr/>
        </p:nvSpPr>
        <p:spPr bwMode="auto">
          <a:xfrm>
            <a:off x="2555875" y="3573463"/>
            <a:ext cx="1649413" cy="501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6" name="Line 20"/>
          <p:cNvSpPr>
            <a:spLocks noChangeShapeType="1"/>
          </p:cNvSpPr>
          <p:nvPr/>
        </p:nvSpPr>
        <p:spPr bwMode="auto">
          <a:xfrm flipH="1">
            <a:off x="2836863" y="4364038"/>
            <a:ext cx="1368425"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7" name="Line 21"/>
          <p:cNvSpPr>
            <a:spLocks noChangeShapeType="1"/>
          </p:cNvSpPr>
          <p:nvPr/>
        </p:nvSpPr>
        <p:spPr bwMode="auto">
          <a:xfrm>
            <a:off x="3773488" y="1916113"/>
            <a:ext cx="720725"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8" name="Text Box 22"/>
          <p:cNvSpPr txBox="1">
            <a:spLocks noChangeArrowheads="1"/>
          </p:cNvSpPr>
          <p:nvPr/>
        </p:nvSpPr>
        <p:spPr bwMode="auto">
          <a:xfrm>
            <a:off x="1476375" y="3933825"/>
            <a:ext cx="2684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a:solidFill>
                  <a:schemeClr val="bg1"/>
                </a:solidFill>
                <a:latin typeface="Arial Narrow" pitchFamily="34" charset="0"/>
                <a:cs typeface="Arial" charset="0"/>
              </a:rPr>
              <a:t>Article Accepted, Certified, Published by Journal</a:t>
            </a:r>
            <a:endParaRPr lang="en-US" sz="1600" b="0">
              <a:solidFill>
                <a:schemeClr val="bg1"/>
              </a:solidFill>
              <a:latin typeface="Arial Narrow" pitchFamily="34" charset="0"/>
              <a:cs typeface="Arial" charset="0"/>
            </a:endParaRPr>
          </a:p>
          <a:p>
            <a:pPr eaLnBrk="1" hangingPunct="1">
              <a:lnSpc>
                <a:spcPts val="1600"/>
              </a:lnSpc>
            </a:pPr>
            <a:endParaRPr lang="en-US" sz="1600" b="0">
              <a:solidFill>
                <a:schemeClr val="bg1"/>
              </a:solidFill>
              <a:latin typeface="Arial Narrow" pitchFamily="34" charset="0"/>
              <a:cs typeface="Arial" charset="0"/>
            </a:endParaRPr>
          </a:p>
        </p:txBody>
      </p:sp>
      <p:sp>
        <p:nvSpPr>
          <p:cNvPr id="29719" name="Text Box 23"/>
          <p:cNvSpPr txBox="1">
            <a:spLocks noChangeArrowheads="1"/>
          </p:cNvSpPr>
          <p:nvPr/>
        </p:nvSpPr>
        <p:spPr bwMode="auto">
          <a:xfrm>
            <a:off x="2154238" y="1052513"/>
            <a:ext cx="148113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a:solidFill>
                  <a:schemeClr val="bg1"/>
                </a:solidFill>
                <a:latin typeface="Arial Narrow" pitchFamily="34" charset="0"/>
                <a:cs typeface="Arial" charset="0"/>
              </a:rPr>
              <a:t>Research is done</a:t>
            </a:r>
            <a:endParaRPr lang="en-US" sz="1600">
              <a:solidFill>
                <a:schemeClr val="bg1"/>
              </a:solidFill>
              <a:latin typeface="Arial Narrow" pitchFamily="34" charset="0"/>
              <a:cs typeface="Arial" charset="0"/>
            </a:endParaRPr>
          </a:p>
        </p:txBody>
      </p:sp>
      <p:sp>
        <p:nvSpPr>
          <p:cNvPr id="29720" name="Text Box 24"/>
          <p:cNvSpPr txBox="1">
            <a:spLocks noChangeArrowheads="1"/>
          </p:cNvSpPr>
          <p:nvPr/>
        </p:nvSpPr>
        <p:spPr bwMode="auto">
          <a:xfrm>
            <a:off x="3492500" y="1196975"/>
            <a:ext cx="187166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lnSpc>
                <a:spcPts val="1600"/>
              </a:lnSpc>
            </a:pPr>
            <a:r>
              <a:rPr lang="en-GB" sz="1600">
                <a:solidFill>
                  <a:schemeClr val="bg1"/>
                </a:solidFill>
                <a:latin typeface="Arial Narrow" pitchFamily="34" charset="0"/>
                <a:cs typeface="Arial" charset="0"/>
              </a:rPr>
              <a:t>Researchers write </a:t>
            </a:r>
          </a:p>
          <a:p>
            <a:pPr algn="ctr" eaLnBrk="1" hangingPunct="1">
              <a:lnSpc>
                <a:spcPts val="1600"/>
              </a:lnSpc>
            </a:pPr>
            <a:r>
              <a:rPr lang="en-GB" sz="1600">
                <a:solidFill>
                  <a:schemeClr val="bg1"/>
                </a:solidFill>
                <a:latin typeface="Arial Narrow" pitchFamily="34" charset="0"/>
                <a:cs typeface="Arial" charset="0"/>
              </a:rPr>
              <a:t>article</a:t>
            </a:r>
            <a:endParaRPr lang="en-US" sz="1600">
              <a:solidFill>
                <a:schemeClr val="bg1"/>
              </a:solidFill>
              <a:latin typeface="Arial Narrow" pitchFamily="34" charset="0"/>
              <a:cs typeface="Arial" charset="0"/>
            </a:endParaRPr>
          </a:p>
        </p:txBody>
      </p:sp>
      <p:sp>
        <p:nvSpPr>
          <p:cNvPr id="29721" name="Text Box 25"/>
          <p:cNvSpPr txBox="1">
            <a:spLocks noChangeArrowheads="1"/>
          </p:cNvSpPr>
          <p:nvPr/>
        </p:nvSpPr>
        <p:spPr bwMode="auto">
          <a:xfrm>
            <a:off x="2555875" y="2166938"/>
            <a:ext cx="18462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a:solidFill>
                  <a:schemeClr val="bg1"/>
                </a:solidFill>
                <a:latin typeface="Arial Narrow" pitchFamily="34" charset="0"/>
                <a:cs typeface="Arial" charset="0"/>
              </a:rPr>
              <a:t>Submitted to Journal</a:t>
            </a:r>
            <a:endParaRPr lang="en-US" sz="1600" b="0" dirty="0">
              <a:solidFill>
                <a:schemeClr val="bg1"/>
              </a:solidFill>
              <a:latin typeface="Arial Narrow" pitchFamily="34" charset="0"/>
              <a:cs typeface="Arial" charset="0"/>
            </a:endParaRPr>
          </a:p>
        </p:txBody>
      </p:sp>
      <p:sp>
        <p:nvSpPr>
          <p:cNvPr id="29722" name="Text Box 26"/>
          <p:cNvSpPr txBox="1">
            <a:spLocks noChangeArrowheads="1"/>
          </p:cNvSpPr>
          <p:nvPr/>
        </p:nvSpPr>
        <p:spPr bwMode="auto">
          <a:xfrm>
            <a:off x="2411413" y="2781300"/>
            <a:ext cx="22526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a:solidFill>
                  <a:schemeClr val="bg1"/>
                </a:solidFill>
                <a:latin typeface="Arial Narrow" pitchFamily="34" charset="0"/>
                <a:cs typeface="Arial" charset="0"/>
              </a:rPr>
              <a:t>Peer review</a:t>
            </a:r>
            <a:endParaRPr lang="en-US" sz="1600" dirty="0">
              <a:solidFill>
                <a:schemeClr val="bg1"/>
              </a:solidFill>
              <a:latin typeface="Arial Narrow" pitchFamily="34" charset="0"/>
              <a:cs typeface="Arial" charset="0"/>
            </a:endParaRPr>
          </a:p>
        </p:txBody>
      </p:sp>
      <p:sp>
        <p:nvSpPr>
          <p:cNvPr id="29723" name="Text Box 27"/>
          <p:cNvSpPr txBox="1">
            <a:spLocks noChangeArrowheads="1"/>
          </p:cNvSpPr>
          <p:nvPr/>
        </p:nvSpPr>
        <p:spPr bwMode="auto">
          <a:xfrm>
            <a:off x="2700338" y="3357563"/>
            <a:ext cx="196373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r" eaLnBrk="1" hangingPunct="1">
              <a:lnSpc>
                <a:spcPts val="1600"/>
              </a:lnSpc>
            </a:pPr>
            <a:r>
              <a:rPr lang="en-GB" sz="1600">
                <a:solidFill>
                  <a:schemeClr val="bg1"/>
                </a:solidFill>
                <a:latin typeface="Arial Narrow" pitchFamily="34" charset="0"/>
                <a:cs typeface="Arial" charset="0"/>
              </a:rPr>
              <a:t>Revision by article’s Authors</a:t>
            </a:r>
            <a:endParaRPr lang="en-US" sz="1600" b="0">
              <a:solidFill>
                <a:schemeClr val="bg1"/>
              </a:solidFill>
              <a:latin typeface="Arial Narrow" pitchFamily="34" charset="0"/>
              <a:cs typeface="Arial" charset="0"/>
            </a:endParaRPr>
          </a:p>
        </p:txBody>
      </p:sp>
      <p:sp>
        <p:nvSpPr>
          <p:cNvPr id="29724" name="Line 28"/>
          <p:cNvSpPr>
            <a:spLocks noChangeShapeType="1"/>
          </p:cNvSpPr>
          <p:nvPr/>
        </p:nvSpPr>
        <p:spPr bwMode="auto">
          <a:xfrm>
            <a:off x="2916238" y="5013325"/>
            <a:ext cx="1295400" cy="360363"/>
          </a:xfrm>
          <a:prstGeom prst="line">
            <a:avLst/>
          </a:prstGeom>
          <a:noFill/>
          <a:ln w="9525">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5" name="Text Box 29"/>
          <p:cNvSpPr txBox="1">
            <a:spLocks noChangeArrowheads="1"/>
          </p:cNvSpPr>
          <p:nvPr/>
        </p:nvSpPr>
        <p:spPr bwMode="auto">
          <a:xfrm>
            <a:off x="1619250" y="5229225"/>
            <a:ext cx="2468563" cy="11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a:solidFill>
                  <a:schemeClr val="bg1"/>
                </a:solidFill>
                <a:latin typeface="Arial Narrow" pitchFamily="34" charset="0"/>
                <a:cs typeface="Arial" charset="0"/>
              </a:rPr>
              <a:t>Researchers can </a:t>
            </a:r>
            <a:r>
              <a:rPr lang="en-GB" sz="1600" dirty="0" smtClean="0">
                <a:solidFill>
                  <a:schemeClr val="bg1"/>
                </a:solidFill>
                <a:latin typeface="Arial Narrow" pitchFamily="34" charset="0"/>
                <a:cs typeface="Arial" charset="0"/>
              </a:rPr>
              <a:t>only access </a:t>
            </a:r>
            <a:r>
              <a:rPr lang="en-GB" sz="1600" dirty="0">
                <a:solidFill>
                  <a:schemeClr val="bg1"/>
                </a:solidFill>
                <a:latin typeface="Arial Narrow" pitchFamily="34" charset="0"/>
                <a:cs typeface="Arial" charset="0"/>
              </a:rPr>
              <a:t>the article if their university has</a:t>
            </a:r>
            <a:r>
              <a:rPr lang="en-GB" sz="1600" dirty="0">
                <a:solidFill>
                  <a:srgbClr val="000000"/>
                </a:solidFill>
                <a:latin typeface="Arial Narrow" pitchFamily="34" charset="0"/>
                <a:cs typeface="Arial" charset="0"/>
              </a:rPr>
              <a:t> </a:t>
            </a:r>
            <a:r>
              <a:rPr lang="en-GB" sz="1600" dirty="0">
                <a:solidFill>
                  <a:schemeClr val="bg1"/>
                </a:solidFill>
                <a:latin typeface="Arial Narrow" pitchFamily="34" charset="0"/>
                <a:cs typeface="Arial" charset="0"/>
              </a:rPr>
              <a:t>a subscription to the </a:t>
            </a:r>
            <a:r>
              <a:rPr lang="en-GB" sz="1600" dirty="0" smtClean="0">
                <a:solidFill>
                  <a:schemeClr val="bg1"/>
                </a:solidFill>
                <a:latin typeface="Arial Narrow" pitchFamily="34" charset="0"/>
                <a:cs typeface="Arial" charset="0"/>
              </a:rPr>
              <a:t>Journal (during embargo period)</a:t>
            </a:r>
            <a:endParaRPr lang="en-US" sz="1600" dirty="0">
              <a:solidFill>
                <a:schemeClr val="bg1"/>
              </a:solidFill>
              <a:latin typeface="Arial Narrow" pitchFamily="34" charset="0"/>
              <a:cs typeface="Arial" charset="0"/>
            </a:endParaRPr>
          </a:p>
        </p:txBody>
      </p:sp>
      <p:pic>
        <p:nvPicPr>
          <p:cNvPr id="2972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5084763"/>
            <a:ext cx="8763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7"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412875"/>
            <a:ext cx="762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8"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484313"/>
            <a:ext cx="400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9"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933825"/>
            <a:ext cx="400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3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6475" y="2133600"/>
            <a:ext cx="9366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3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5125" y="2708275"/>
            <a:ext cx="7016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32"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4508500"/>
            <a:ext cx="11525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33" name="AutoShape 37"/>
          <p:cNvSpPr>
            <a:spLocks noChangeArrowheads="1"/>
          </p:cNvSpPr>
          <p:nvPr/>
        </p:nvSpPr>
        <p:spPr bwMode="auto">
          <a:xfrm flipV="1">
            <a:off x="971550" y="1557338"/>
            <a:ext cx="215900" cy="475138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34" name="Group 38"/>
          <p:cNvGrpSpPr>
            <a:grpSpLocks/>
          </p:cNvGrpSpPr>
          <p:nvPr/>
        </p:nvGrpSpPr>
        <p:grpSpPr bwMode="auto">
          <a:xfrm>
            <a:off x="4787900" y="5589588"/>
            <a:ext cx="3060700" cy="987425"/>
            <a:chOff x="3016" y="3521"/>
            <a:chExt cx="1928" cy="622"/>
          </a:xfrm>
        </p:grpSpPr>
        <p:sp>
          <p:nvSpPr>
            <p:cNvPr id="29763" name="Text Box 39"/>
            <p:cNvSpPr txBox="1">
              <a:spLocks noChangeArrowheads="1"/>
            </p:cNvSpPr>
            <p:nvPr/>
          </p:nvSpPr>
          <p:spPr bwMode="auto">
            <a:xfrm>
              <a:off x="3016" y="3793"/>
              <a:ext cx="1270"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a:solidFill>
                    <a:schemeClr val="bg1"/>
                  </a:solidFill>
                  <a:latin typeface="Arial Narrow" pitchFamily="34" charset="0"/>
                  <a:cs typeface="Arial" charset="0"/>
                </a:rPr>
                <a:t>New research builds on published results</a:t>
              </a:r>
              <a:endParaRPr lang="en-US" sz="1600" dirty="0">
                <a:solidFill>
                  <a:schemeClr val="bg1"/>
                </a:solidFill>
                <a:latin typeface="Arial Narrow" pitchFamily="34" charset="0"/>
                <a:cs typeface="Arial" charset="0"/>
              </a:endParaRPr>
            </a:p>
          </p:txBody>
        </p:sp>
        <p:grpSp>
          <p:nvGrpSpPr>
            <p:cNvPr id="29764" name="Group 40"/>
            <p:cNvGrpSpPr>
              <a:grpSpLocks/>
            </p:cNvGrpSpPr>
            <p:nvPr/>
          </p:nvGrpSpPr>
          <p:grpSpPr bwMode="auto">
            <a:xfrm>
              <a:off x="3243" y="3521"/>
              <a:ext cx="1701" cy="622"/>
              <a:chOff x="3243" y="3521"/>
              <a:chExt cx="1701" cy="622"/>
            </a:xfrm>
          </p:grpSpPr>
          <p:sp>
            <p:nvSpPr>
              <p:cNvPr id="29765" name="Line 41"/>
              <p:cNvSpPr>
                <a:spLocks noChangeShapeType="1"/>
              </p:cNvSpPr>
              <p:nvPr/>
            </p:nvSpPr>
            <p:spPr bwMode="auto">
              <a:xfrm>
                <a:off x="3243" y="3521"/>
                <a:ext cx="998"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766" name="Group 42"/>
              <p:cNvGrpSpPr>
                <a:grpSpLocks/>
              </p:cNvGrpSpPr>
              <p:nvPr/>
            </p:nvGrpSpPr>
            <p:grpSpPr bwMode="auto">
              <a:xfrm>
                <a:off x="4272" y="3696"/>
                <a:ext cx="672" cy="447"/>
                <a:chOff x="4272" y="3696"/>
                <a:chExt cx="672" cy="447"/>
              </a:xfrm>
            </p:grpSpPr>
            <p:pic>
              <p:nvPicPr>
                <p:cNvPr id="29767"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 y="3696"/>
                  <a:ext cx="268"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68" name="Picture 44"/>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6" y="3792"/>
                  <a:ext cx="81" cy="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69" name="Line 45"/>
                <p:cNvSpPr>
                  <a:spLocks noChangeShapeType="1"/>
                </p:cNvSpPr>
                <p:nvPr/>
              </p:nvSpPr>
              <p:spPr bwMode="auto">
                <a:xfrm>
                  <a:off x="4512" y="3744"/>
                  <a:ext cx="135" cy="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70" name="Line 46"/>
                <p:cNvSpPr>
                  <a:spLocks noChangeShapeType="1"/>
                </p:cNvSpPr>
                <p:nvPr/>
              </p:nvSpPr>
              <p:spPr bwMode="auto">
                <a:xfrm>
                  <a:off x="4752" y="3888"/>
                  <a:ext cx="81" cy="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9771"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3888"/>
                  <a:ext cx="268"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72" name="Picture 48"/>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 y="3984"/>
                  <a:ext cx="81" cy="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73" name="Line 49"/>
                <p:cNvSpPr>
                  <a:spLocks noChangeShapeType="1"/>
                </p:cNvSpPr>
                <p:nvPr/>
              </p:nvSpPr>
              <p:spPr bwMode="auto">
                <a:xfrm>
                  <a:off x="4608" y="3936"/>
                  <a:ext cx="135" cy="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74" name="Line 50"/>
                <p:cNvSpPr>
                  <a:spLocks noChangeShapeType="1"/>
                </p:cNvSpPr>
                <p:nvPr/>
              </p:nvSpPr>
              <p:spPr bwMode="auto">
                <a:xfrm>
                  <a:off x="4848" y="4080"/>
                  <a:ext cx="96" cy="4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29735" name="Rectangle 51"/>
          <p:cNvSpPr>
            <a:spLocks noChangeArrowheads="1"/>
          </p:cNvSpPr>
          <p:nvPr/>
        </p:nvSpPr>
        <p:spPr bwMode="auto">
          <a:xfrm flipH="1">
            <a:off x="107950" y="-4824"/>
            <a:ext cx="46799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r>
              <a:rPr lang="fr-BE" sz="2800" dirty="0" smtClean="0">
                <a:solidFill>
                  <a:schemeClr val="accent2"/>
                </a:solidFill>
              </a:rPr>
              <a:t>open</a:t>
            </a:r>
            <a:r>
              <a:rPr lang="fr-BE" sz="2800" dirty="0">
                <a:solidFill>
                  <a:schemeClr val="accent2"/>
                </a:solidFill>
              </a:rPr>
              <a:t/>
            </a:r>
            <a:br>
              <a:rPr lang="fr-BE" sz="2800" dirty="0">
                <a:solidFill>
                  <a:schemeClr val="accent2"/>
                </a:solidFill>
              </a:rPr>
            </a:br>
            <a:r>
              <a:rPr lang="fr-BE" sz="2800" dirty="0" err="1">
                <a:solidFill>
                  <a:schemeClr val="accent2"/>
                </a:solidFill>
              </a:rPr>
              <a:t>access</a:t>
            </a:r>
            <a:r>
              <a:rPr lang="fr-BE" sz="2800" dirty="0">
                <a:solidFill>
                  <a:schemeClr val="accent2"/>
                </a:solidFill>
              </a:rPr>
              <a:t> </a:t>
            </a:r>
            <a:r>
              <a:rPr lang="fr-BE" sz="2800" dirty="0" err="1" smtClean="0">
                <a:solidFill>
                  <a:schemeClr val="accent2"/>
                </a:solidFill>
              </a:rPr>
              <a:t>loop</a:t>
            </a:r>
            <a:r>
              <a:rPr lang="fr-BE" sz="2800" dirty="0" smtClean="0">
                <a:solidFill>
                  <a:schemeClr val="accent2"/>
                </a:solidFill>
              </a:rPr>
              <a:t> - </a:t>
            </a:r>
            <a:r>
              <a:rPr lang="fr-BE" sz="2800" dirty="0" smtClean="0">
                <a:solidFill>
                  <a:srgbClr val="92D050"/>
                </a:solidFill>
              </a:rPr>
              <a:t>green</a:t>
            </a:r>
            <a:endParaRPr lang="en-GB" sz="2800" dirty="0">
              <a:solidFill>
                <a:srgbClr val="92D050"/>
              </a:solidFill>
            </a:endParaRPr>
          </a:p>
        </p:txBody>
      </p:sp>
      <p:sp>
        <p:nvSpPr>
          <p:cNvPr id="29736" name="Text Box 52"/>
          <p:cNvSpPr txBox="1">
            <a:spLocks noChangeArrowheads="1"/>
          </p:cNvSpPr>
          <p:nvPr/>
        </p:nvSpPr>
        <p:spPr bwMode="auto">
          <a:xfrm>
            <a:off x="0" y="6453188"/>
            <a:ext cx="399573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spcBef>
                <a:spcPct val="50000"/>
              </a:spcBef>
            </a:pPr>
            <a:endParaRPr lang="en-GB" sz="1000" dirty="0">
              <a:solidFill>
                <a:srgbClr val="000080"/>
              </a:solidFill>
              <a:cs typeface="Arial" charset="0"/>
            </a:endParaRPr>
          </a:p>
          <a:p>
            <a:pPr eaLnBrk="1" hangingPunct="1">
              <a:spcBef>
                <a:spcPct val="50000"/>
              </a:spcBef>
            </a:pPr>
            <a:endParaRPr lang="en-GB" sz="1000" dirty="0">
              <a:solidFill>
                <a:srgbClr val="000080"/>
              </a:solidFill>
              <a:cs typeface="Arial" charset="0"/>
            </a:endParaRPr>
          </a:p>
        </p:txBody>
      </p:sp>
      <p:sp>
        <p:nvSpPr>
          <p:cNvPr id="201783" name="Line 55"/>
          <p:cNvSpPr>
            <a:spLocks noChangeShapeType="1"/>
          </p:cNvSpPr>
          <p:nvPr/>
        </p:nvSpPr>
        <p:spPr bwMode="auto">
          <a:xfrm flipV="1">
            <a:off x="4932363" y="2136774"/>
            <a:ext cx="2062163" cy="2012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84" name="Text Box 56"/>
          <p:cNvSpPr txBox="1">
            <a:spLocks noChangeArrowheads="1"/>
          </p:cNvSpPr>
          <p:nvPr/>
        </p:nvSpPr>
        <p:spPr bwMode="auto">
          <a:xfrm>
            <a:off x="4575175" y="2997200"/>
            <a:ext cx="2228850" cy="91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ts val="1600"/>
              </a:lnSpc>
              <a:defRPr/>
            </a:pPr>
            <a:r>
              <a:rPr lang="en-GB" sz="1600" b="0" dirty="0">
                <a:solidFill>
                  <a:schemeClr val="tx1"/>
                </a:solidFill>
                <a:effectLst>
                  <a:outerShdw blurRad="38100" dist="38100" dir="2700000" algn="tl">
                    <a:srgbClr val="C0C0C0"/>
                  </a:outerShdw>
                </a:effectLst>
                <a:latin typeface="Arial Narrow" pitchFamily="34" charset="0"/>
                <a:cs typeface="Arial" charset="0"/>
              </a:rPr>
              <a:t> </a:t>
            </a:r>
            <a:r>
              <a:rPr lang="en-GB" sz="1600" u="sng" dirty="0">
                <a:solidFill>
                  <a:srgbClr val="66FF33"/>
                </a:solidFill>
                <a:latin typeface="Arial Narrow" pitchFamily="34" charset="0"/>
                <a:cs typeface="Arial" charset="0"/>
              </a:rPr>
              <a:t>Author’s manuscript</a:t>
            </a:r>
            <a:r>
              <a:rPr lang="en-GB" sz="1600" dirty="0">
                <a:solidFill>
                  <a:srgbClr val="66FF33"/>
                </a:solidFill>
                <a:latin typeface="Arial Narrow" pitchFamily="34" charset="0"/>
                <a:cs typeface="Arial" charset="0"/>
              </a:rPr>
              <a:t> is self-archived in </a:t>
            </a:r>
            <a:r>
              <a:rPr lang="en-GB" sz="1600" dirty="0" smtClean="0">
                <a:solidFill>
                  <a:srgbClr val="66FF33"/>
                </a:solidFill>
                <a:latin typeface="Arial Narrow" pitchFamily="34" charset="0"/>
                <a:cs typeface="Arial" charset="0"/>
              </a:rPr>
              <a:t>Repository, sometimes with an embargo period </a:t>
            </a:r>
          </a:p>
        </p:txBody>
      </p:sp>
      <p:sp>
        <p:nvSpPr>
          <p:cNvPr id="201785" name="Text Box 57"/>
          <p:cNvSpPr txBox="1">
            <a:spLocks noChangeArrowheads="1"/>
          </p:cNvSpPr>
          <p:nvPr/>
        </p:nvSpPr>
        <p:spPr bwMode="auto">
          <a:xfrm>
            <a:off x="6990433" y="2773445"/>
            <a:ext cx="1919288"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ts val="1600"/>
              </a:lnSpc>
              <a:defRPr/>
            </a:pPr>
            <a:r>
              <a:rPr lang="en-GB" sz="1600" dirty="0">
                <a:solidFill>
                  <a:srgbClr val="66FF33"/>
                </a:solidFill>
                <a:latin typeface="Arial Narrow" pitchFamily="34" charset="0"/>
                <a:cs typeface="Arial" charset="0"/>
              </a:rPr>
              <a:t>Access is maximized </a:t>
            </a:r>
          </a:p>
        </p:txBody>
      </p:sp>
      <p:sp>
        <p:nvSpPr>
          <p:cNvPr id="79" name="Line 55"/>
          <p:cNvSpPr>
            <a:spLocks noChangeShapeType="1"/>
          </p:cNvSpPr>
          <p:nvPr/>
        </p:nvSpPr>
        <p:spPr bwMode="auto">
          <a:xfrm flipH="1">
            <a:off x="7494279" y="2565400"/>
            <a:ext cx="342900" cy="3024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80" name="Group 58"/>
          <p:cNvGrpSpPr>
            <a:grpSpLocks/>
          </p:cNvGrpSpPr>
          <p:nvPr/>
        </p:nvGrpSpPr>
        <p:grpSpPr bwMode="auto">
          <a:xfrm>
            <a:off x="7023591" y="1212057"/>
            <a:ext cx="1106488" cy="1408112"/>
            <a:chOff x="4415" y="1272"/>
            <a:chExt cx="840" cy="858"/>
          </a:xfrm>
        </p:grpSpPr>
        <p:pic>
          <p:nvPicPr>
            <p:cNvPr id="81"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5" y="1272"/>
              <a:ext cx="552"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1" y="1368"/>
              <a:ext cx="552"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7" y="1464"/>
              <a:ext cx="552"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3" y="1560"/>
              <a:ext cx="552"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640766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1783"/>
                                        </p:tgtEl>
                                        <p:attrNameLst>
                                          <p:attrName>style.visibility</p:attrName>
                                        </p:attrNameLst>
                                      </p:cBhvr>
                                      <p:to>
                                        <p:strVal val="visible"/>
                                      </p:to>
                                    </p:set>
                                    <p:animEffect transition="in" filter="box(out)">
                                      <p:cBhvr>
                                        <p:cTn id="7" dur="500"/>
                                        <p:tgtEl>
                                          <p:spTgt spid="20178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01784"/>
                                        </p:tgtEl>
                                        <p:attrNameLst>
                                          <p:attrName>style.visibility</p:attrName>
                                        </p:attrNameLst>
                                      </p:cBhvr>
                                      <p:to>
                                        <p:strVal val="visible"/>
                                      </p:to>
                                    </p:set>
                                    <p:animEffect transition="in" filter="box(in)">
                                      <p:cBhvr>
                                        <p:cTn id="11" dur="500"/>
                                        <p:tgtEl>
                                          <p:spTgt spid="201784"/>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01785"/>
                                        </p:tgtEl>
                                        <p:attrNameLst>
                                          <p:attrName>style.visibility</p:attrName>
                                        </p:attrNameLst>
                                      </p:cBhvr>
                                      <p:to>
                                        <p:strVal val="visible"/>
                                      </p:to>
                                    </p:set>
                                    <p:animEffect transition="in" filter="box(in)">
                                      <p:cBhvr>
                                        <p:cTn id="15" dur="500"/>
                                        <p:tgtEl>
                                          <p:spTgt spid="201785"/>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box(out)">
                                      <p:cBhvr>
                                        <p:cTn id="19" dur="500"/>
                                        <p:tgtEl>
                                          <p:spTgt spid="79"/>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ox(in)">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83" grpId="0" animBg="1"/>
      <p:bldP spid="201784" grpId="0"/>
      <p:bldP spid="201785" grpId="0"/>
      <p:bldP spid="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p:cNvSpPr>
            <a:spLocks/>
          </p:cNvSpPr>
          <p:nvPr/>
        </p:nvSpPr>
        <p:spPr bwMode="auto">
          <a:xfrm>
            <a:off x="3646488" y="2398713"/>
            <a:ext cx="19050"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587">
                <a:moveTo>
                  <a:pt x="0" y="0"/>
                </a:moveTo>
                <a:lnTo>
                  <a:pt x="1" y="0"/>
                </a:lnTo>
                <a:lnTo>
                  <a:pt x="2" y="0"/>
                </a:lnTo>
                <a:lnTo>
                  <a:pt x="1" y="0"/>
                </a:lnTo>
                <a:lnTo>
                  <a:pt x="0" y="0"/>
                </a:lnTo>
                <a:close/>
              </a:path>
            </a:pathLst>
          </a:custGeom>
          <a:solidFill>
            <a:srgbClr val="F3C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699" name="Freeform 3"/>
          <p:cNvSpPr>
            <a:spLocks/>
          </p:cNvSpPr>
          <p:nvPr/>
        </p:nvSpPr>
        <p:spPr bwMode="auto">
          <a:xfrm>
            <a:off x="3656013" y="2265363"/>
            <a:ext cx="28575" cy="1587"/>
          </a:xfrm>
          <a:custGeom>
            <a:avLst/>
            <a:gdLst>
              <a:gd name="T0" fmla="*/ 2147483647 w 3"/>
              <a:gd name="T1" fmla="*/ 0 h 1587"/>
              <a:gd name="T2" fmla="*/ 2147483647 w 3"/>
              <a:gd name="T3" fmla="*/ 0 h 1587"/>
              <a:gd name="T4" fmla="*/ 2147483647 w 3"/>
              <a:gd name="T5" fmla="*/ 0 h 1587"/>
              <a:gd name="T6" fmla="*/ 2147483647 w 3"/>
              <a:gd name="T7" fmla="*/ 0 h 1587"/>
              <a:gd name="T8" fmla="*/ 0 w 3"/>
              <a:gd name="T9" fmla="*/ 0 h 1587"/>
              <a:gd name="T10" fmla="*/ 2147483647 w 3"/>
              <a:gd name="T11" fmla="*/ 0 h 15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87">
                <a:moveTo>
                  <a:pt x="1" y="0"/>
                </a:moveTo>
                <a:lnTo>
                  <a:pt x="2" y="0"/>
                </a:lnTo>
                <a:lnTo>
                  <a:pt x="3" y="0"/>
                </a:lnTo>
                <a:lnTo>
                  <a:pt x="2" y="0"/>
                </a:lnTo>
                <a:lnTo>
                  <a:pt x="0" y="0"/>
                </a:lnTo>
                <a:lnTo>
                  <a:pt x="1" y="0"/>
                </a:lnTo>
                <a:close/>
              </a:path>
            </a:pathLst>
          </a:custGeom>
          <a:solidFill>
            <a:srgbClr val="EFE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0" name="Freeform 4"/>
          <p:cNvSpPr>
            <a:spLocks/>
          </p:cNvSpPr>
          <p:nvPr/>
        </p:nvSpPr>
        <p:spPr bwMode="auto">
          <a:xfrm>
            <a:off x="3636963" y="2322513"/>
            <a:ext cx="1587" cy="28575"/>
          </a:xfrm>
          <a:custGeom>
            <a:avLst/>
            <a:gdLst>
              <a:gd name="T0" fmla="*/ 0 w 1587"/>
              <a:gd name="T1" fmla="*/ 0 h 3"/>
              <a:gd name="T2" fmla="*/ 0 w 1587"/>
              <a:gd name="T3" fmla="*/ 0 h 3"/>
              <a:gd name="T4" fmla="*/ 0 w 1587"/>
              <a:gd name="T5" fmla="*/ 2147483647 h 3"/>
              <a:gd name="T6" fmla="*/ 0 w 1587"/>
              <a:gd name="T7" fmla="*/ 2147483647 h 3"/>
              <a:gd name="T8" fmla="*/ 0 w 1587"/>
              <a:gd name="T9" fmla="*/ 2147483647 h 3"/>
              <a:gd name="T10" fmla="*/ 0 w 1587"/>
              <a:gd name="T11" fmla="*/ 2147483647 h 3"/>
              <a:gd name="T12" fmla="*/ 0 w 1587"/>
              <a:gd name="T13" fmla="*/ 2147483647 h 3"/>
              <a:gd name="T14" fmla="*/ 0 w 1587"/>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7" h="3">
                <a:moveTo>
                  <a:pt x="0" y="0"/>
                </a:moveTo>
                <a:lnTo>
                  <a:pt x="0" y="0"/>
                </a:lnTo>
                <a:lnTo>
                  <a:pt x="0" y="2"/>
                </a:lnTo>
                <a:lnTo>
                  <a:pt x="0" y="3"/>
                </a:lnTo>
                <a:lnTo>
                  <a:pt x="0" y="2"/>
                </a:lnTo>
                <a:lnTo>
                  <a:pt x="0" y="1"/>
                </a:lnTo>
                <a:lnTo>
                  <a:pt x="0" y="0"/>
                </a:lnTo>
                <a:close/>
              </a:path>
            </a:pathLst>
          </a:custGeom>
          <a:solidFill>
            <a:srgbClr val="F0D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1" name="Freeform 5"/>
          <p:cNvSpPr>
            <a:spLocks/>
          </p:cNvSpPr>
          <p:nvPr/>
        </p:nvSpPr>
        <p:spPr bwMode="auto">
          <a:xfrm>
            <a:off x="3656013" y="2351088"/>
            <a:ext cx="1587" cy="9525"/>
          </a:xfrm>
          <a:custGeom>
            <a:avLst/>
            <a:gdLst>
              <a:gd name="T0" fmla="*/ 0 w 1587"/>
              <a:gd name="T1" fmla="*/ 0 h 1"/>
              <a:gd name="T2" fmla="*/ 0 w 1587"/>
              <a:gd name="T3" fmla="*/ 0 h 1"/>
              <a:gd name="T4" fmla="*/ 0 w 1587"/>
              <a:gd name="T5" fmla="*/ 0 h 1"/>
              <a:gd name="T6" fmla="*/ 0 w 1587"/>
              <a:gd name="T7" fmla="*/ 2147483647 h 1"/>
              <a:gd name="T8" fmla="*/ 0 w 1587"/>
              <a:gd name="T9" fmla="*/ 0 h 1"/>
              <a:gd name="T10" fmla="*/ 0 w 1587"/>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7" h="1">
                <a:moveTo>
                  <a:pt x="0" y="0"/>
                </a:moveTo>
                <a:lnTo>
                  <a:pt x="0" y="0"/>
                </a:lnTo>
                <a:lnTo>
                  <a:pt x="0" y="1"/>
                </a:lnTo>
                <a:lnTo>
                  <a:pt x="0" y="0"/>
                </a:lnTo>
                <a:close/>
              </a:path>
            </a:pathLst>
          </a:custGeom>
          <a:solidFill>
            <a:srgbClr val="F3C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2" name="Freeform 6"/>
          <p:cNvSpPr>
            <a:spLocks/>
          </p:cNvSpPr>
          <p:nvPr/>
        </p:nvSpPr>
        <p:spPr bwMode="auto">
          <a:xfrm>
            <a:off x="3703638" y="2779713"/>
            <a:ext cx="9525" cy="1587"/>
          </a:xfrm>
          <a:custGeom>
            <a:avLst/>
            <a:gdLst>
              <a:gd name="T0" fmla="*/ 2147483647 w 1"/>
              <a:gd name="T1" fmla="*/ 0 h 1587"/>
              <a:gd name="T2" fmla="*/ 2147483647 w 1"/>
              <a:gd name="T3" fmla="*/ 0 h 1587"/>
              <a:gd name="T4" fmla="*/ 0 w 1"/>
              <a:gd name="T5" fmla="*/ 0 h 1587"/>
              <a:gd name="T6" fmla="*/ 0 w 1"/>
              <a:gd name="T7" fmla="*/ 0 h 1587"/>
              <a:gd name="T8" fmla="*/ 0 w 1"/>
              <a:gd name="T9" fmla="*/ 0 h 1587"/>
              <a:gd name="T10" fmla="*/ 2147483647 w 1"/>
              <a:gd name="T11" fmla="*/ 0 h 1587"/>
              <a:gd name="T12" fmla="*/ 2147483647 w 1"/>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587">
                <a:moveTo>
                  <a:pt x="1" y="0"/>
                </a:moveTo>
                <a:lnTo>
                  <a:pt x="1" y="0"/>
                </a:lnTo>
                <a:lnTo>
                  <a:pt x="0" y="0"/>
                </a:lnTo>
                <a:lnTo>
                  <a:pt x="1" y="0"/>
                </a:lnTo>
                <a:close/>
              </a:path>
            </a:pathLst>
          </a:custGeom>
          <a:solidFill>
            <a:srgbClr val="F3C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3" name="Freeform 7"/>
          <p:cNvSpPr>
            <a:spLocks/>
          </p:cNvSpPr>
          <p:nvPr/>
        </p:nvSpPr>
        <p:spPr bwMode="auto">
          <a:xfrm>
            <a:off x="3427413" y="2332038"/>
            <a:ext cx="1587" cy="9525"/>
          </a:xfrm>
          <a:custGeom>
            <a:avLst/>
            <a:gdLst>
              <a:gd name="T0" fmla="*/ 0 w 1587"/>
              <a:gd name="T1" fmla="*/ 0 h 1"/>
              <a:gd name="T2" fmla="*/ 0 w 1587"/>
              <a:gd name="T3" fmla="*/ 2147483647 h 1"/>
              <a:gd name="T4" fmla="*/ 0 w 1587"/>
              <a:gd name="T5" fmla="*/ 2147483647 h 1"/>
              <a:gd name="T6" fmla="*/ 0 w 1587"/>
              <a:gd name="T7" fmla="*/ 2147483647 h 1"/>
              <a:gd name="T8" fmla="*/ 0 w 1587"/>
              <a:gd name="T9" fmla="*/ 2147483647 h 1"/>
              <a:gd name="T10" fmla="*/ 0 w 1587"/>
              <a:gd name="T11" fmla="*/ 0 h 1"/>
              <a:gd name="T12" fmla="*/ 0 w 158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7" h="1">
                <a:moveTo>
                  <a:pt x="0" y="0"/>
                </a:moveTo>
                <a:lnTo>
                  <a:pt x="0" y="1"/>
                </a:lnTo>
                <a:lnTo>
                  <a:pt x="0" y="0"/>
                </a:lnTo>
                <a:close/>
              </a:path>
            </a:pathLst>
          </a:custGeom>
          <a:solidFill>
            <a:srgbClr val="F3C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4" name="Freeform 8"/>
          <p:cNvSpPr>
            <a:spLocks/>
          </p:cNvSpPr>
          <p:nvPr/>
        </p:nvSpPr>
        <p:spPr bwMode="auto">
          <a:xfrm>
            <a:off x="3398838" y="2341563"/>
            <a:ext cx="9525" cy="1587"/>
          </a:xfrm>
          <a:custGeom>
            <a:avLst/>
            <a:gdLst>
              <a:gd name="T0" fmla="*/ 2147483647 w 1"/>
              <a:gd name="T1" fmla="*/ 0 h 1587"/>
              <a:gd name="T2" fmla="*/ 0 w 1"/>
              <a:gd name="T3" fmla="*/ 0 h 1587"/>
              <a:gd name="T4" fmla="*/ 0 w 1"/>
              <a:gd name="T5" fmla="*/ 0 h 1587"/>
              <a:gd name="T6" fmla="*/ 0 w 1"/>
              <a:gd name="T7" fmla="*/ 0 h 1587"/>
              <a:gd name="T8" fmla="*/ 0 w 1"/>
              <a:gd name="T9" fmla="*/ 0 h 1587"/>
              <a:gd name="T10" fmla="*/ 2147483647 w 1"/>
              <a:gd name="T11" fmla="*/ 0 h 1587"/>
              <a:gd name="T12" fmla="*/ 2147483647 w 1"/>
              <a:gd name="T13" fmla="*/ 0 h 1587"/>
              <a:gd name="T14" fmla="*/ 2147483647 w 1"/>
              <a:gd name="T15" fmla="*/ 0 h 15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587">
                <a:moveTo>
                  <a:pt x="1" y="0"/>
                </a:moveTo>
                <a:lnTo>
                  <a:pt x="0" y="0"/>
                </a:lnTo>
                <a:lnTo>
                  <a:pt x="1" y="0"/>
                </a:lnTo>
                <a:close/>
              </a:path>
            </a:pathLst>
          </a:custGeom>
          <a:solidFill>
            <a:srgbClr val="F0D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5" name="Freeform 9"/>
          <p:cNvSpPr>
            <a:spLocks/>
          </p:cNvSpPr>
          <p:nvPr/>
        </p:nvSpPr>
        <p:spPr bwMode="auto">
          <a:xfrm>
            <a:off x="3408363" y="2341563"/>
            <a:ext cx="9525" cy="1587"/>
          </a:xfrm>
          <a:custGeom>
            <a:avLst/>
            <a:gdLst>
              <a:gd name="T0" fmla="*/ 2147483647 w 1"/>
              <a:gd name="T1" fmla="*/ 0 h 1587"/>
              <a:gd name="T2" fmla="*/ 0 w 1"/>
              <a:gd name="T3" fmla="*/ 0 h 1587"/>
              <a:gd name="T4" fmla="*/ 2147483647 w 1"/>
              <a:gd name="T5" fmla="*/ 0 h 1587"/>
              <a:gd name="T6" fmla="*/ 2147483647 w 1"/>
              <a:gd name="T7" fmla="*/ 0 h 1587"/>
              <a:gd name="T8" fmla="*/ 2147483647 w 1"/>
              <a:gd name="T9" fmla="*/ 0 h 1587"/>
              <a:gd name="T10" fmla="*/ 2147483647 w 1"/>
              <a:gd name="T11" fmla="*/ 0 h 15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587">
                <a:moveTo>
                  <a:pt x="1" y="0"/>
                </a:moveTo>
                <a:lnTo>
                  <a:pt x="0" y="0"/>
                </a:lnTo>
                <a:lnTo>
                  <a:pt x="1" y="0"/>
                </a:lnTo>
                <a:close/>
              </a:path>
            </a:pathLst>
          </a:custGeom>
          <a:solidFill>
            <a:srgbClr val="EFE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6" name="Freeform 10"/>
          <p:cNvSpPr>
            <a:spLocks/>
          </p:cNvSpPr>
          <p:nvPr/>
        </p:nvSpPr>
        <p:spPr bwMode="auto">
          <a:xfrm>
            <a:off x="3351213" y="2293938"/>
            <a:ext cx="47625" cy="1587"/>
          </a:xfrm>
          <a:custGeom>
            <a:avLst/>
            <a:gdLst>
              <a:gd name="T0" fmla="*/ 2147483647 w 5"/>
              <a:gd name="T1" fmla="*/ 0 h 1587"/>
              <a:gd name="T2" fmla="*/ 2147483647 w 5"/>
              <a:gd name="T3" fmla="*/ 0 h 1587"/>
              <a:gd name="T4" fmla="*/ 2147483647 w 5"/>
              <a:gd name="T5" fmla="*/ 0 h 1587"/>
              <a:gd name="T6" fmla="*/ 2147483647 w 5"/>
              <a:gd name="T7" fmla="*/ 0 h 1587"/>
              <a:gd name="T8" fmla="*/ 2147483647 w 5"/>
              <a:gd name="T9" fmla="*/ 0 h 1587"/>
              <a:gd name="T10" fmla="*/ 0 w 5"/>
              <a:gd name="T11" fmla="*/ 0 h 1587"/>
              <a:gd name="T12" fmla="*/ 2147483647 w 5"/>
              <a:gd name="T13" fmla="*/ 0 h 1587"/>
              <a:gd name="T14" fmla="*/ 2147483647 w 5"/>
              <a:gd name="T15" fmla="*/ 0 h 1587"/>
              <a:gd name="T16" fmla="*/ 2147483647 w 5"/>
              <a:gd name="T17" fmla="*/ 0 h 1587"/>
              <a:gd name="T18" fmla="*/ 2147483647 w 5"/>
              <a:gd name="T19" fmla="*/ 0 h 15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1587">
                <a:moveTo>
                  <a:pt x="5" y="0"/>
                </a:moveTo>
                <a:lnTo>
                  <a:pt x="4" y="0"/>
                </a:lnTo>
                <a:lnTo>
                  <a:pt x="3" y="0"/>
                </a:lnTo>
                <a:lnTo>
                  <a:pt x="2" y="0"/>
                </a:lnTo>
                <a:lnTo>
                  <a:pt x="1" y="0"/>
                </a:lnTo>
                <a:lnTo>
                  <a:pt x="0" y="0"/>
                </a:lnTo>
                <a:lnTo>
                  <a:pt x="1" y="0"/>
                </a:lnTo>
                <a:lnTo>
                  <a:pt x="4" y="0"/>
                </a:lnTo>
                <a:lnTo>
                  <a:pt x="5" y="0"/>
                </a:lnTo>
                <a:close/>
              </a:path>
            </a:pathLst>
          </a:custGeom>
          <a:solidFill>
            <a:srgbClr val="24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7" name="Freeform 11"/>
          <p:cNvSpPr>
            <a:spLocks/>
          </p:cNvSpPr>
          <p:nvPr/>
        </p:nvSpPr>
        <p:spPr bwMode="auto">
          <a:xfrm>
            <a:off x="3284538" y="2789238"/>
            <a:ext cx="38100" cy="1587"/>
          </a:xfrm>
          <a:custGeom>
            <a:avLst/>
            <a:gdLst>
              <a:gd name="T0" fmla="*/ 0 w 4"/>
              <a:gd name="T1" fmla="*/ 0 h 1587"/>
              <a:gd name="T2" fmla="*/ 0 w 4"/>
              <a:gd name="T3" fmla="*/ 0 h 1587"/>
              <a:gd name="T4" fmla="*/ 2147483647 w 4"/>
              <a:gd name="T5" fmla="*/ 0 h 1587"/>
              <a:gd name="T6" fmla="*/ 2147483647 w 4"/>
              <a:gd name="T7" fmla="*/ 0 h 1587"/>
              <a:gd name="T8" fmla="*/ 2147483647 w 4"/>
              <a:gd name="T9" fmla="*/ 0 h 1587"/>
              <a:gd name="T10" fmla="*/ 2147483647 w 4"/>
              <a:gd name="T11" fmla="*/ 0 h 1587"/>
              <a:gd name="T12" fmla="*/ 0 w 4"/>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587">
                <a:moveTo>
                  <a:pt x="0" y="0"/>
                </a:moveTo>
                <a:lnTo>
                  <a:pt x="0" y="0"/>
                </a:lnTo>
                <a:lnTo>
                  <a:pt x="2" y="0"/>
                </a:lnTo>
                <a:lnTo>
                  <a:pt x="4" y="0"/>
                </a:lnTo>
                <a:lnTo>
                  <a:pt x="3" y="0"/>
                </a:lnTo>
                <a:lnTo>
                  <a:pt x="1" y="0"/>
                </a:lnTo>
                <a:lnTo>
                  <a:pt x="0" y="0"/>
                </a:lnTo>
                <a:close/>
              </a:path>
            </a:pathLst>
          </a:custGeom>
          <a:solidFill>
            <a:srgbClr val="24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8" name="Freeform 12"/>
          <p:cNvSpPr>
            <a:spLocks/>
          </p:cNvSpPr>
          <p:nvPr/>
        </p:nvSpPr>
        <p:spPr bwMode="auto">
          <a:xfrm>
            <a:off x="3579813" y="2874963"/>
            <a:ext cx="9525" cy="9525"/>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2147483647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1" y="0"/>
                </a:lnTo>
                <a:lnTo>
                  <a:pt x="1" y="1"/>
                </a:lnTo>
                <a:lnTo>
                  <a:pt x="0" y="1"/>
                </a:lnTo>
                <a:lnTo>
                  <a:pt x="0" y="0"/>
                </a:lnTo>
                <a:close/>
              </a:path>
            </a:pathLst>
          </a:custGeom>
          <a:solidFill>
            <a:srgbClr val="24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09" name="Freeform 13"/>
          <p:cNvSpPr>
            <a:spLocks/>
          </p:cNvSpPr>
          <p:nvPr/>
        </p:nvSpPr>
        <p:spPr bwMode="auto">
          <a:xfrm>
            <a:off x="3732213" y="2274888"/>
            <a:ext cx="9525" cy="9525"/>
          </a:xfrm>
          <a:custGeom>
            <a:avLst/>
            <a:gdLst>
              <a:gd name="T0" fmla="*/ 0 w 1"/>
              <a:gd name="T1" fmla="*/ 2147483647 h 1"/>
              <a:gd name="T2" fmla="*/ 0 w 1"/>
              <a:gd name="T3" fmla="*/ 0 h 1"/>
              <a:gd name="T4" fmla="*/ 2147483647 w 1"/>
              <a:gd name="T5" fmla="*/ 0 h 1"/>
              <a:gd name="T6" fmla="*/ 2147483647 w 1"/>
              <a:gd name="T7" fmla="*/ 2147483647 h 1"/>
              <a:gd name="T8" fmla="*/ 0 w 1"/>
              <a:gd name="T9" fmla="*/ 2147483647 h 1"/>
              <a:gd name="T10" fmla="*/ 0 w 1"/>
              <a:gd name="T11" fmla="*/ 2147483647 h 1"/>
              <a:gd name="T12" fmla="*/ 0 w 1"/>
              <a:gd name="T13" fmla="*/ 214748364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lnTo>
                  <a:pt x="0" y="0"/>
                </a:lnTo>
                <a:lnTo>
                  <a:pt x="1" y="0"/>
                </a:lnTo>
                <a:lnTo>
                  <a:pt x="1" y="1"/>
                </a:lnTo>
                <a:lnTo>
                  <a:pt x="0" y="1"/>
                </a:lnTo>
                <a:close/>
              </a:path>
            </a:pathLst>
          </a:custGeom>
          <a:solidFill>
            <a:srgbClr val="24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10" name="Rectangle 14"/>
          <p:cNvSpPr>
            <a:spLocks noChangeArrowheads="1"/>
          </p:cNvSpPr>
          <p:nvPr/>
        </p:nvSpPr>
        <p:spPr bwMode="auto">
          <a:xfrm>
            <a:off x="5745163" y="1016000"/>
            <a:ext cx="7937" cy="793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11" name="Rectangle 15"/>
          <p:cNvSpPr>
            <a:spLocks noChangeArrowheads="1"/>
          </p:cNvSpPr>
          <p:nvPr/>
        </p:nvSpPr>
        <p:spPr bwMode="auto">
          <a:xfrm>
            <a:off x="4286250" y="4113213"/>
            <a:ext cx="6350" cy="635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12" name="Freeform 16"/>
          <p:cNvSpPr>
            <a:spLocks/>
          </p:cNvSpPr>
          <p:nvPr/>
        </p:nvSpPr>
        <p:spPr bwMode="auto">
          <a:xfrm>
            <a:off x="3309938" y="3411538"/>
            <a:ext cx="17462" cy="23812"/>
          </a:xfrm>
          <a:custGeom>
            <a:avLst/>
            <a:gdLst>
              <a:gd name="T0" fmla="*/ 2147483647 w 11"/>
              <a:gd name="T1" fmla="*/ 2147483647 h 15"/>
              <a:gd name="T2" fmla="*/ 2147483647 w 11"/>
              <a:gd name="T3" fmla="*/ 0 h 15"/>
              <a:gd name="T4" fmla="*/ 0 w 11"/>
              <a:gd name="T5" fmla="*/ 2147483647 h 15"/>
              <a:gd name="T6" fmla="*/ 2147483647 w 11"/>
              <a:gd name="T7" fmla="*/ 2147483647 h 15"/>
              <a:gd name="T8" fmla="*/ 2147483647 w 11"/>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5">
                <a:moveTo>
                  <a:pt x="11" y="3"/>
                </a:moveTo>
                <a:lnTo>
                  <a:pt x="6" y="0"/>
                </a:lnTo>
                <a:lnTo>
                  <a:pt x="0" y="6"/>
                </a:lnTo>
                <a:lnTo>
                  <a:pt x="11" y="15"/>
                </a:lnTo>
                <a:lnTo>
                  <a:pt x="11" y="3"/>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13" name="Line 17"/>
          <p:cNvSpPr>
            <a:spLocks noChangeShapeType="1"/>
          </p:cNvSpPr>
          <p:nvPr/>
        </p:nvSpPr>
        <p:spPr bwMode="auto">
          <a:xfrm>
            <a:off x="2268538" y="1701800"/>
            <a:ext cx="1001712"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4" name="Line 18"/>
          <p:cNvSpPr>
            <a:spLocks noChangeShapeType="1"/>
          </p:cNvSpPr>
          <p:nvPr/>
        </p:nvSpPr>
        <p:spPr bwMode="auto">
          <a:xfrm flipH="1">
            <a:off x="2555875" y="2565400"/>
            <a:ext cx="18716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5" name="Line 19"/>
          <p:cNvSpPr>
            <a:spLocks noChangeShapeType="1"/>
          </p:cNvSpPr>
          <p:nvPr/>
        </p:nvSpPr>
        <p:spPr bwMode="auto">
          <a:xfrm>
            <a:off x="2555875" y="3573463"/>
            <a:ext cx="1649413" cy="501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6" name="Line 20"/>
          <p:cNvSpPr>
            <a:spLocks noChangeShapeType="1"/>
          </p:cNvSpPr>
          <p:nvPr/>
        </p:nvSpPr>
        <p:spPr bwMode="auto">
          <a:xfrm flipH="1">
            <a:off x="2870922" y="4364038"/>
            <a:ext cx="1334366" cy="7143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7" name="Line 21"/>
          <p:cNvSpPr>
            <a:spLocks noChangeShapeType="1"/>
          </p:cNvSpPr>
          <p:nvPr/>
        </p:nvSpPr>
        <p:spPr bwMode="auto">
          <a:xfrm>
            <a:off x="3773488" y="1916113"/>
            <a:ext cx="720725"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8" name="Text Box 22"/>
          <p:cNvSpPr txBox="1">
            <a:spLocks noChangeArrowheads="1"/>
          </p:cNvSpPr>
          <p:nvPr/>
        </p:nvSpPr>
        <p:spPr bwMode="auto">
          <a:xfrm>
            <a:off x="1476375" y="3933825"/>
            <a:ext cx="2684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a:solidFill>
                  <a:schemeClr val="bg1"/>
                </a:solidFill>
                <a:latin typeface="Arial Narrow" pitchFamily="34" charset="0"/>
                <a:cs typeface="Arial" charset="0"/>
              </a:rPr>
              <a:t>Article Accepted, Certified, Published by Journal</a:t>
            </a:r>
            <a:endParaRPr lang="en-US" sz="1600" b="0" dirty="0">
              <a:solidFill>
                <a:schemeClr val="bg1"/>
              </a:solidFill>
              <a:latin typeface="Arial Narrow" pitchFamily="34" charset="0"/>
              <a:cs typeface="Arial" charset="0"/>
            </a:endParaRPr>
          </a:p>
          <a:p>
            <a:pPr eaLnBrk="1" hangingPunct="1">
              <a:lnSpc>
                <a:spcPts val="1600"/>
              </a:lnSpc>
            </a:pPr>
            <a:endParaRPr lang="en-US" sz="1600" b="0" dirty="0">
              <a:solidFill>
                <a:schemeClr val="bg1"/>
              </a:solidFill>
              <a:latin typeface="Arial Narrow" pitchFamily="34" charset="0"/>
              <a:cs typeface="Arial" charset="0"/>
            </a:endParaRPr>
          </a:p>
        </p:txBody>
      </p:sp>
      <p:sp>
        <p:nvSpPr>
          <p:cNvPr id="29719" name="Text Box 23"/>
          <p:cNvSpPr txBox="1">
            <a:spLocks noChangeArrowheads="1"/>
          </p:cNvSpPr>
          <p:nvPr/>
        </p:nvSpPr>
        <p:spPr bwMode="auto">
          <a:xfrm>
            <a:off x="2154238" y="1052513"/>
            <a:ext cx="148113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a:solidFill>
                  <a:schemeClr val="bg1"/>
                </a:solidFill>
                <a:latin typeface="Arial Narrow" pitchFamily="34" charset="0"/>
                <a:cs typeface="Arial" charset="0"/>
              </a:rPr>
              <a:t>Research is done</a:t>
            </a:r>
            <a:endParaRPr lang="en-US" sz="1600">
              <a:solidFill>
                <a:schemeClr val="bg1"/>
              </a:solidFill>
              <a:latin typeface="Arial Narrow" pitchFamily="34" charset="0"/>
              <a:cs typeface="Arial" charset="0"/>
            </a:endParaRPr>
          </a:p>
        </p:txBody>
      </p:sp>
      <p:sp>
        <p:nvSpPr>
          <p:cNvPr id="29720" name="Text Box 24"/>
          <p:cNvSpPr txBox="1">
            <a:spLocks noChangeArrowheads="1"/>
          </p:cNvSpPr>
          <p:nvPr/>
        </p:nvSpPr>
        <p:spPr bwMode="auto">
          <a:xfrm>
            <a:off x="3492500" y="1196975"/>
            <a:ext cx="187166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lnSpc>
                <a:spcPts val="1600"/>
              </a:lnSpc>
            </a:pPr>
            <a:r>
              <a:rPr lang="en-GB" sz="1600">
                <a:solidFill>
                  <a:schemeClr val="bg1"/>
                </a:solidFill>
                <a:latin typeface="Arial Narrow" pitchFamily="34" charset="0"/>
                <a:cs typeface="Arial" charset="0"/>
              </a:rPr>
              <a:t>Researchers write </a:t>
            </a:r>
          </a:p>
          <a:p>
            <a:pPr algn="ctr" eaLnBrk="1" hangingPunct="1">
              <a:lnSpc>
                <a:spcPts val="1600"/>
              </a:lnSpc>
            </a:pPr>
            <a:r>
              <a:rPr lang="en-GB" sz="1600">
                <a:solidFill>
                  <a:schemeClr val="bg1"/>
                </a:solidFill>
                <a:latin typeface="Arial Narrow" pitchFamily="34" charset="0"/>
                <a:cs typeface="Arial" charset="0"/>
              </a:rPr>
              <a:t>article</a:t>
            </a:r>
            <a:endParaRPr lang="en-US" sz="1600">
              <a:solidFill>
                <a:schemeClr val="bg1"/>
              </a:solidFill>
              <a:latin typeface="Arial Narrow" pitchFamily="34" charset="0"/>
              <a:cs typeface="Arial" charset="0"/>
            </a:endParaRPr>
          </a:p>
        </p:txBody>
      </p:sp>
      <p:sp>
        <p:nvSpPr>
          <p:cNvPr id="29721" name="Text Box 25"/>
          <p:cNvSpPr txBox="1">
            <a:spLocks noChangeArrowheads="1"/>
          </p:cNvSpPr>
          <p:nvPr/>
        </p:nvSpPr>
        <p:spPr bwMode="auto">
          <a:xfrm>
            <a:off x="2555875" y="2166938"/>
            <a:ext cx="18462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a:solidFill>
                  <a:schemeClr val="bg1"/>
                </a:solidFill>
                <a:latin typeface="Arial Narrow" pitchFamily="34" charset="0"/>
                <a:cs typeface="Arial" charset="0"/>
              </a:rPr>
              <a:t>Submitted to Journal</a:t>
            </a:r>
            <a:endParaRPr lang="en-US" sz="1600" b="0" dirty="0">
              <a:solidFill>
                <a:schemeClr val="bg1"/>
              </a:solidFill>
              <a:latin typeface="Arial Narrow" pitchFamily="34" charset="0"/>
              <a:cs typeface="Arial" charset="0"/>
            </a:endParaRPr>
          </a:p>
        </p:txBody>
      </p:sp>
      <p:sp>
        <p:nvSpPr>
          <p:cNvPr id="29722" name="Text Box 26"/>
          <p:cNvSpPr txBox="1">
            <a:spLocks noChangeArrowheads="1"/>
          </p:cNvSpPr>
          <p:nvPr/>
        </p:nvSpPr>
        <p:spPr bwMode="auto">
          <a:xfrm>
            <a:off x="2411413" y="2781300"/>
            <a:ext cx="22526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a:solidFill>
                  <a:schemeClr val="bg1"/>
                </a:solidFill>
                <a:latin typeface="Arial Narrow" pitchFamily="34" charset="0"/>
                <a:cs typeface="Arial" charset="0"/>
              </a:rPr>
              <a:t>Peer review</a:t>
            </a:r>
            <a:endParaRPr lang="en-US" sz="1600" dirty="0">
              <a:solidFill>
                <a:schemeClr val="bg1"/>
              </a:solidFill>
              <a:latin typeface="Arial Narrow" pitchFamily="34" charset="0"/>
              <a:cs typeface="Arial" charset="0"/>
            </a:endParaRPr>
          </a:p>
        </p:txBody>
      </p:sp>
      <p:sp>
        <p:nvSpPr>
          <p:cNvPr id="29723" name="Text Box 27"/>
          <p:cNvSpPr txBox="1">
            <a:spLocks noChangeArrowheads="1"/>
          </p:cNvSpPr>
          <p:nvPr/>
        </p:nvSpPr>
        <p:spPr bwMode="auto">
          <a:xfrm>
            <a:off x="2700338" y="3357563"/>
            <a:ext cx="196373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r" eaLnBrk="1" hangingPunct="1">
              <a:lnSpc>
                <a:spcPts val="1600"/>
              </a:lnSpc>
            </a:pPr>
            <a:r>
              <a:rPr lang="en-GB" sz="1600">
                <a:solidFill>
                  <a:schemeClr val="bg1"/>
                </a:solidFill>
                <a:latin typeface="Arial Narrow" pitchFamily="34" charset="0"/>
                <a:cs typeface="Arial" charset="0"/>
              </a:rPr>
              <a:t>Revision by article’s Authors</a:t>
            </a:r>
            <a:endParaRPr lang="en-US" sz="1600" b="0">
              <a:solidFill>
                <a:schemeClr val="bg1"/>
              </a:solidFill>
              <a:latin typeface="Arial Narrow" pitchFamily="34" charset="0"/>
              <a:cs typeface="Arial" charset="0"/>
            </a:endParaRPr>
          </a:p>
        </p:txBody>
      </p:sp>
      <p:sp>
        <p:nvSpPr>
          <p:cNvPr id="29725" name="Text Box 29"/>
          <p:cNvSpPr txBox="1">
            <a:spLocks noChangeArrowheads="1"/>
          </p:cNvSpPr>
          <p:nvPr/>
        </p:nvSpPr>
        <p:spPr bwMode="auto">
          <a:xfrm>
            <a:off x="3250406" y="4724400"/>
            <a:ext cx="3481834" cy="91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smtClean="0">
                <a:solidFill>
                  <a:srgbClr val="FFC000"/>
                </a:solidFill>
                <a:latin typeface="Arial Narrow" pitchFamily="34" charset="0"/>
                <a:cs typeface="Arial" charset="0"/>
              </a:rPr>
              <a:t>Article becomes available open access on the journal website, </a:t>
            </a:r>
            <a:r>
              <a:rPr lang="en-GB" sz="1600" dirty="0">
                <a:solidFill>
                  <a:srgbClr val="FFC000"/>
                </a:solidFill>
                <a:latin typeface="Arial Narrow" pitchFamily="34" charset="0"/>
                <a:cs typeface="Arial" charset="0"/>
              </a:rPr>
              <a:t> </a:t>
            </a:r>
            <a:r>
              <a:rPr lang="en-GB" sz="1600" dirty="0" smtClean="0">
                <a:solidFill>
                  <a:srgbClr val="FFC000"/>
                </a:solidFill>
                <a:latin typeface="Arial Narrow" pitchFamily="34" charset="0"/>
                <a:cs typeface="Arial" charset="0"/>
              </a:rPr>
              <a:t>often institution/funder pays article processing charges (APCs)</a:t>
            </a:r>
            <a:endParaRPr lang="en-US" sz="1600" dirty="0">
              <a:solidFill>
                <a:srgbClr val="FFC000"/>
              </a:solidFill>
              <a:latin typeface="Arial Narrow" pitchFamily="34" charset="0"/>
              <a:cs typeface="Arial" charset="0"/>
            </a:endParaRPr>
          </a:p>
        </p:txBody>
      </p:sp>
      <p:pic>
        <p:nvPicPr>
          <p:cNvPr id="29727"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12875"/>
            <a:ext cx="762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8"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484313"/>
            <a:ext cx="400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9"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3933825"/>
            <a:ext cx="400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3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6475" y="2133600"/>
            <a:ext cx="9366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31"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5125" y="2708275"/>
            <a:ext cx="7016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33" name="AutoShape 37"/>
          <p:cNvSpPr>
            <a:spLocks noChangeArrowheads="1"/>
          </p:cNvSpPr>
          <p:nvPr/>
        </p:nvSpPr>
        <p:spPr bwMode="auto">
          <a:xfrm flipV="1">
            <a:off x="971550" y="1557338"/>
            <a:ext cx="215900" cy="475138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5" name="Rectangle 51"/>
          <p:cNvSpPr>
            <a:spLocks noChangeArrowheads="1"/>
          </p:cNvSpPr>
          <p:nvPr/>
        </p:nvSpPr>
        <p:spPr bwMode="auto">
          <a:xfrm flipH="1">
            <a:off x="107950" y="-4824"/>
            <a:ext cx="46799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r>
              <a:rPr lang="fr-BE" sz="2800" dirty="0" smtClean="0">
                <a:solidFill>
                  <a:schemeClr val="accent2"/>
                </a:solidFill>
              </a:rPr>
              <a:t>open</a:t>
            </a:r>
            <a:r>
              <a:rPr lang="fr-BE" sz="2800" dirty="0">
                <a:solidFill>
                  <a:schemeClr val="accent2"/>
                </a:solidFill>
              </a:rPr>
              <a:t/>
            </a:r>
            <a:br>
              <a:rPr lang="fr-BE" sz="2800" dirty="0">
                <a:solidFill>
                  <a:schemeClr val="accent2"/>
                </a:solidFill>
              </a:rPr>
            </a:br>
            <a:r>
              <a:rPr lang="fr-BE" sz="2800" dirty="0" err="1">
                <a:solidFill>
                  <a:schemeClr val="accent2"/>
                </a:solidFill>
              </a:rPr>
              <a:t>access</a:t>
            </a:r>
            <a:r>
              <a:rPr lang="fr-BE" sz="2800" dirty="0">
                <a:solidFill>
                  <a:schemeClr val="accent2"/>
                </a:solidFill>
              </a:rPr>
              <a:t> </a:t>
            </a:r>
            <a:r>
              <a:rPr lang="fr-BE" sz="2800" dirty="0" err="1" smtClean="0">
                <a:solidFill>
                  <a:schemeClr val="accent2"/>
                </a:solidFill>
              </a:rPr>
              <a:t>loop</a:t>
            </a:r>
            <a:r>
              <a:rPr lang="fr-BE" sz="2800" dirty="0" smtClean="0">
                <a:solidFill>
                  <a:schemeClr val="accent2"/>
                </a:solidFill>
              </a:rPr>
              <a:t> - </a:t>
            </a:r>
            <a:r>
              <a:rPr lang="fr-BE" sz="2800" dirty="0" smtClean="0">
                <a:solidFill>
                  <a:srgbClr val="FFC000"/>
                </a:solidFill>
              </a:rPr>
              <a:t>gold</a:t>
            </a:r>
            <a:endParaRPr lang="en-GB" sz="2800" dirty="0">
              <a:solidFill>
                <a:srgbClr val="FFC000"/>
              </a:solidFill>
            </a:endParaRPr>
          </a:p>
        </p:txBody>
      </p:sp>
      <p:sp>
        <p:nvSpPr>
          <p:cNvPr id="29736" name="Text Box 52"/>
          <p:cNvSpPr txBox="1">
            <a:spLocks noChangeArrowheads="1"/>
          </p:cNvSpPr>
          <p:nvPr/>
        </p:nvSpPr>
        <p:spPr bwMode="auto">
          <a:xfrm>
            <a:off x="0" y="6453188"/>
            <a:ext cx="399573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spcBef>
                <a:spcPct val="50000"/>
              </a:spcBef>
            </a:pPr>
            <a:endParaRPr lang="en-GB" sz="1000" dirty="0">
              <a:solidFill>
                <a:srgbClr val="000080"/>
              </a:solidFill>
              <a:cs typeface="Arial" charset="0"/>
            </a:endParaRPr>
          </a:p>
          <a:p>
            <a:pPr eaLnBrk="1" hangingPunct="1">
              <a:spcBef>
                <a:spcPct val="50000"/>
              </a:spcBef>
            </a:pPr>
            <a:endParaRPr lang="en-GB" sz="1000" dirty="0">
              <a:solidFill>
                <a:srgbClr val="000080"/>
              </a:solidFill>
              <a:cs typeface="Arial" charset="0"/>
            </a:endParaRPr>
          </a:p>
        </p:txBody>
      </p:sp>
      <p:sp>
        <p:nvSpPr>
          <p:cNvPr id="201785" name="Text Box 57"/>
          <p:cNvSpPr txBox="1">
            <a:spLocks noChangeArrowheads="1"/>
          </p:cNvSpPr>
          <p:nvPr/>
        </p:nvSpPr>
        <p:spPr bwMode="auto">
          <a:xfrm>
            <a:off x="3235820" y="5312769"/>
            <a:ext cx="4576540"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ts val="1600"/>
              </a:lnSpc>
              <a:defRPr/>
            </a:pPr>
            <a:endParaRPr lang="en-GB" sz="1600" dirty="0" smtClean="0">
              <a:solidFill>
                <a:srgbClr val="FFC000"/>
              </a:solidFill>
              <a:latin typeface="Arial Narrow" pitchFamily="34" charset="0"/>
              <a:cs typeface="Arial" charset="0"/>
            </a:endParaRPr>
          </a:p>
          <a:p>
            <a:pPr algn="r">
              <a:lnSpc>
                <a:spcPts val="1600"/>
              </a:lnSpc>
              <a:defRPr/>
            </a:pPr>
            <a:r>
              <a:rPr lang="en-GB" sz="1600" dirty="0" smtClean="0">
                <a:solidFill>
                  <a:srgbClr val="FFC000"/>
                </a:solidFill>
                <a:latin typeface="Arial Narrow" pitchFamily="34" charset="0"/>
                <a:cs typeface="Arial" charset="0"/>
              </a:rPr>
              <a:t>Access is maximized</a:t>
            </a:r>
            <a:endParaRPr lang="en-US" sz="1600" dirty="0">
              <a:solidFill>
                <a:srgbClr val="FFC000"/>
              </a:solidFill>
              <a:effectLst>
                <a:outerShdw blurRad="38100" dist="38100" dir="2700000" algn="tl">
                  <a:srgbClr val="C0C0C0"/>
                </a:outerShdw>
              </a:effectLst>
              <a:latin typeface="Arial Narrow" pitchFamily="34" charset="0"/>
              <a:cs typeface="Arial" charset="0"/>
            </a:endParaRPr>
          </a:p>
        </p:txBody>
      </p:sp>
      <p:grpSp>
        <p:nvGrpSpPr>
          <p:cNvPr id="201786" name="Group 58"/>
          <p:cNvGrpSpPr>
            <a:grpSpLocks/>
          </p:cNvGrpSpPr>
          <p:nvPr/>
        </p:nvGrpSpPr>
        <p:grpSpPr bwMode="auto">
          <a:xfrm>
            <a:off x="2143918" y="4819611"/>
            <a:ext cx="1106488" cy="1408112"/>
            <a:chOff x="4415" y="1272"/>
            <a:chExt cx="840" cy="858"/>
          </a:xfrm>
        </p:grpSpPr>
        <p:pic>
          <p:nvPicPr>
            <p:cNvPr id="29759" name="Picture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5" y="1272"/>
              <a:ext cx="552"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60" name="Picture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1" y="1368"/>
              <a:ext cx="552"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61"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7" y="1464"/>
              <a:ext cx="552"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62"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3" y="1560"/>
              <a:ext cx="552"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3" name="Text Box 39"/>
          <p:cNvSpPr txBox="1">
            <a:spLocks noChangeArrowheads="1"/>
          </p:cNvSpPr>
          <p:nvPr/>
        </p:nvSpPr>
        <p:spPr bwMode="auto">
          <a:xfrm>
            <a:off x="4787900" y="6021388"/>
            <a:ext cx="20161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a:solidFill>
                  <a:schemeClr val="bg1"/>
                </a:solidFill>
                <a:latin typeface="Arial Narrow" pitchFamily="34" charset="0"/>
                <a:cs typeface="Arial" charset="0"/>
              </a:rPr>
              <a:t>New research builds on published results</a:t>
            </a:r>
            <a:endParaRPr lang="en-US" sz="1600" dirty="0">
              <a:solidFill>
                <a:schemeClr val="bg1"/>
              </a:solidFill>
              <a:latin typeface="Arial Narrow" pitchFamily="34" charset="0"/>
              <a:cs typeface="Arial" charset="0"/>
            </a:endParaRPr>
          </a:p>
        </p:txBody>
      </p:sp>
      <p:sp>
        <p:nvSpPr>
          <p:cNvPr id="98" name="Text Box 39"/>
          <p:cNvSpPr txBox="1">
            <a:spLocks noChangeArrowheads="1"/>
          </p:cNvSpPr>
          <p:nvPr/>
        </p:nvSpPr>
        <p:spPr bwMode="auto">
          <a:xfrm>
            <a:off x="4787900" y="6021388"/>
            <a:ext cx="20161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ts val="1600"/>
              </a:lnSpc>
            </a:pPr>
            <a:r>
              <a:rPr lang="en-GB" sz="1600" dirty="0">
                <a:solidFill>
                  <a:schemeClr val="bg1"/>
                </a:solidFill>
                <a:latin typeface="Arial Narrow" pitchFamily="34" charset="0"/>
                <a:cs typeface="Arial" charset="0"/>
              </a:rPr>
              <a:t>New research builds on published results</a:t>
            </a:r>
            <a:endParaRPr lang="en-US" sz="1600" dirty="0">
              <a:solidFill>
                <a:schemeClr val="bg1"/>
              </a:solidFill>
              <a:latin typeface="Arial Narrow" pitchFamily="34" charset="0"/>
              <a:cs typeface="Arial" charset="0"/>
            </a:endParaRPr>
          </a:p>
        </p:txBody>
      </p:sp>
      <p:sp>
        <p:nvSpPr>
          <p:cNvPr id="99" name="Line 41"/>
          <p:cNvSpPr>
            <a:spLocks noChangeShapeType="1"/>
          </p:cNvSpPr>
          <p:nvPr/>
        </p:nvSpPr>
        <p:spPr bwMode="auto">
          <a:xfrm>
            <a:off x="3491706" y="5759993"/>
            <a:ext cx="3096518" cy="3101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0"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476" y="5928695"/>
            <a:ext cx="42545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44"/>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1" y="6019801"/>
            <a:ext cx="128588"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6172201"/>
            <a:ext cx="42545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4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6324601"/>
            <a:ext cx="128588"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Line 49"/>
          <p:cNvSpPr>
            <a:spLocks noChangeShapeType="1"/>
          </p:cNvSpPr>
          <p:nvPr/>
        </p:nvSpPr>
        <p:spPr bwMode="auto">
          <a:xfrm>
            <a:off x="7315201" y="6248401"/>
            <a:ext cx="214313" cy="128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4400151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1785"/>
                                        </p:tgtEl>
                                        <p:attrNameLst>
                                          <p:attrName>style.visibility</p:attrName>
                                        </p:attrNameLst>
                                      </p:cBhvr>
                                      <p:to>
                                        <p:strVal val="visible"/>
                                      </p:to>
                                    </p:set>
                                    <p:animEffect transition="in" filter="box(in)">
                                      <p:cBhvr>
                                        <p:cTn id="7" dur="500"/>
                                        <p:tgtEl>
                                          <p:spTgt spid="201785"/>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01786"/>
                                        </p:tgtEl>
                                        <p:attrNameLst>
                                          <p:attrName>style.visibility</p:attrName>
                                        </p:attrNameLst>
                                      </p:cBhvr>
                                      <p:to>
                                        <p:strVal val="visible"/>
                                      </p:to>
                                    </p:set>
                                    <p:animEffect transition="in" filter="box(in)">
                                      <p:cBhvr>
                                        <p:cTn id="11" dur="500"/>
                                        <p:tgtEl>
                                          <p:spTgt spid="201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980728"/>
            <a:ext cx="8569200" cy="936625"/>
          </a:xfrm>
        </p:spPr>
        <p:txBody>
          <a:bodyPr/>
          <a:lstStyle/>
          <a:p>
            <a:pPr lvl="1"/>
            <a:r>
              <a:rPr lang="en-GB" dirty="0">
                <a:latin typeface="+mj-lt"/>
                <a:ea typeface="MS PGothic" pitchFamily="34" charset="-128"/>
                <a:cs typeface="+mj-cs"/>
              </a:rPr>
              <a:t>What OA is NOT </a:t>
            </a:r>
            <a:br>
              <a:rPr lang="en-GB" dirty="0">
                <a:latin typeface="+mj-lt"/>
                <a:ea typeface="MS PGothic" pitchFamily="34" charset="-128"/>
                <a:cs typeface="+mj-cs"/>
              </a:rPr>
            </a:br>
            <a:endParaRPr lang="en-GB" dirty="0">
              <a:latin typeface="+mj-lt"/>
              <a:ea typeface="MS PGothic" pitchFamily="34" charset="-128"/>
              <a:cs typeface="+mj-cs"/>
            </a:endParaRPr>
          </a:p>
        </p:txBody>
      </p:sp>
      <p:sp>
        <p:nvSpPr>
          <p:cNvPr id="3" name="Content Placeholder 2"/>
          <p:cNvSpPr>
            <a:spLocks noGrp="1"/>
          </p:cNvSpPr>
          <p:nvPr>
            <p:ph idx="1"/>
          </p:nvPr>
        </p:nvSpPr>
        <p:spPr>
          <a:xfrm>
            <a:off x="179512" y="1412776"/>
            <a:ext cx="8712968" cy="4536504"/>
          </a:xfrm>
        </p:spPr>
        <p:txBody>
          <a:bodyPr/>
          <a:lstStyle/>
          <a:p>
            <a:pPr lvl="2">
              <a:defRPr/>
            </a:pPr>
            <a:endParaRPr lang="en-GB" sz="1000" dirty="0" smtClean="0">
              <a:ea typeface="ＭＳ Ｐゴシック" charset="0"/>
            </a:endParaRPr>
          </a:p>
          <a:p>
            <a:pPr lvl="1">
              <a:defRPr/>
            </a:pPr>
            <a:r>
              <a:rPr lang="en-GB" sz="1800" dirty="0" smtClean="0">
                <a:ea typeface="ＭＳ Ｐゴシック" charset="0"/>
              </a:rPr>
              <a:t>Not </a:t>
            </a:r>
            <a:r>
              <a:rPr lang="en-GB" sz="1800" dirty="0">
                <a:ea typeface="ＭＳ Ｐゴシック" charset="0"/>
              </a:rPr>
              <a:t>an obligation to publish</a:t>
            </a:r>
          </a:p>
          <a:p>
            <a:pPr lvl="1">
              <a:defRPr/>
            </a:pPr>
            <a:r>
              <a:rPr lang="en-GB" sz="1800" dirty="0">
                <a:ea typeface="ＭＳ Ｐゴシック" charset="0"/>
              </a:rPr>
              <a:t>Not at odds with </a:t>
            </a:r>
            <a:r>
              <a:rPr lang="en-GB" sz="1800" dirty="0" smtClean="0">
                <a:ea typeface="ＭＳ Ｐゴシック" charset="0"/>
              </a:rPr>
              <a:t>patenting (see graph)</a:t>
            </a:r>
            <a:endParaRPr lang="en-GB" sz="1800" dirty="0">
              <a:ea typeface="ＭＳ Ｐゴシック" charset="0"/>
            </a:endParaRPr>
          </a:p>
          <a:p>
            <a:pPr lvl="1">
              <a:defRPr/>
            </a:pPr>
            <a:r>
              <a:rPr lang="en-GB" sz="1800" dirty="0">
                <a:ea typeface="ＭＳ Ｐゴシック" charset="0"/>
              </a:rPr>
              <a:t>OA publications go the same peer review process</a:t>
            </a:r>
          </a:p>
          <a:p>
            <a:pPr lvl="2">
              <a:defRPr/>
            </a:pPr>
            <a:endParaRPr lang="en-GB" sz="1400" b="0" dirty="0" smtClean="0">
              <a:ea typeface="ＭＳ Ｐゴシック"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7128792" cy="3960440"/>
          </a:xfrm>
          <a:prstGeom prst="rect">
            <a:avLst/>
          </a:prstGeom>
          <a:noFill/>
        </p:spPr>
      </p:pic>
    </p:spTree>
    <p:extLst>
      <p:ext uri="{BB962C8B-B14F-4D97-AF65-F5344CB8AC3E}">
        <p14:creationId xmlns:p14="http://schemas.microsoft.com/office/powerpoint/2010/main" val="2543649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11964406"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7961" y="9754"/>
            <a:ext cx="7560840" cy="830997"/>
          </a:xfrm>
          <a:prstGeom prst="rect">
            <a:avLst/>
          </a:prstGeom>
        </p:spPr>
        <p:txBody>
          <a:bodyPr wrap="square">
            <a:spAutoFit/>
          </a:bodyPr>
          <a:lstStyle/>
          <a:p>
            <a:r>
              <a:rPr lang="en-GB" sz="2400" b="1" dirty="0" smtClean="0">
                <a:solidFill>
                  <a:schemeClr val="bg1"/>
                </a:solidFill>
                <a:ea typeface="MS PGothic" pitchFamily="34" charset="-128"/>
              </a:rPr>
              <a:t>Looking for scientific information in the 21</a:t>
            </a:r>
            <a:r>
              <a:rPr lang="en-GB" sz="2400" b="1" baseline="30000" dirty="0" smtClean="0">
                <a:solidFill>
                  <a:schemeClr val="bg1"/>
                </a:solidFill>
                <a:ea typeface="MS PGothic" pitchFamily="34" charset="-128"/>
              </a:rPr>
              <a:t>st</a:t>
            </a:r>
            <a:r>
              <a:rPr lang="en-GB" sz="2400" b="1" dirty="0" smtClean="0">
                <a:solidFill>
                  <a:schemeClr val="bg1"/>
                </a:solidFill>
                <a:ea typeface="MS PGothic" pitchFamily="34" charset="-128"/>
              </a:rPr>
              <a:t> century </a:t>
            </a:r>
            <a:endParaRPr lang="en-GB" sz="2400" b="1" dirty="0">
              <a:solidFill>
                <a:schemeClr val="bg1"/>
              </a:solidFill>
            </a:endParaRPr>
          </a:p>
        </p:txBody>
      </p:sp>
      <p:cxnSp>
        <p:nvCxnSpPr>
          <p:cNvPr id="12" name="Straight Arrow Connector 11"/>
          <p:cNvCxnSpPr/>
          <p:nvPr/>
        </p:nvCxnSpPr>
        <p:spPr bwMode="auto">
          <a:xfrm flipH="1">
            <a:off x="5292080" y="840751"/>
            <a:ext cx="1296144" cy="1580137"/>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4788024" y="2708920"/>
            <a:ext cx="1368152" cy="7200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16876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36288"/>
            <a:ext cx="4572000" cy="523220"/>
          </a:xfrm>
          <a:prstGeom prst="rect">
            <a:avLst/>
          </a:prstGeom>
        </p:spPr>
        <p:txBody>
          <a:bodyPr>
            <a:spAutoFit/>
          </a:bodyPr>
          <a:lstStyle/>
          <a:p>
            <a:r>
              <a:rPr lang="en-GB" sz="2800" b="1" dirty="0" smtClean="0">
                <a:solidFill>
                  <a:schemeClr val="bg1"/>
                </a:solidFill>
                <a:ea typeface="MS PGothic" pitchFamily="34" charset="-128"/>
              </a:rPr>
              <a:t>The paywall</a:t>
            </a:r>
            <a:endParaRPr lang="en-GB" sz="2800" b="1"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7" y="908720"/>
            <a:ext cx="11957537"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600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 y="1340767"/>
            <a:ext cx="9844827" cy="5332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236288"/>
            <a:ext cx="4572000" cy="523220"/>
          </a:xfrm>
          <a:prstGeom prst="rect">
            <a:avLst/>
          </a:prstGeom>
        </p:spPr>
        <p:txBody>
          <a:bodyPr>
            <a:spAutoFit/>
          </a:bodyPr>
          <a:lstStyle/>
          <a:p>
            <a:r>
              <a:rPr lang="en-GB" sz="2800" b="1" dirty="0" err="1" smtClean="0">
                <a:solidFill>
                  <a:schemeClr val="bg1"/>
                </a:solidFill>
                <a:ea typeface="MS PGothic" pitchFamily="34" charset="-128"/>
              </a:rPr>
              <a:t>arxiv</a:t>
            </a:r>
            <a:endParaRPr lang="en-GB" sz="2800" b="1" dirty="0">
              <a:solidFill>
                <a:schemeClr val="bg1"/>
              </a:solidFill>
            </a:endParaRPr>
          </a:p>
        </p:txBody>
      </p:sp>
    </p:spTree>
    <p:extLst>
      <p:ext uri="{BB962C8B-B14F-4D97-AF65-F5344CB8AC3E}">
        <p14:creationId xmlns:p14="http://schemas.microsoft.com/office/powerpoint/2010/main" val="3094084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EC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EC_Blank</Template>
  <TotalTime>3832</TotalTime>
  <Words>1312</Words>
  <Application>Microsoft Office PowerPoint</Application>
  <PresentationFormat>On-screen Show (4:3)</PresentationFormat>
  <Paragraphs>224</Paragraphs>
  <Slides>24</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ＭＳ Ｐゴシック</vt:lpstr>
      <vt:lpstr>ＭＳ Ｐゴシック</vt:lpstr>
      <vt:lpstr>Arial</vt:lpstr>
      <vt:lpstr>Arial Narrow</vt:lpstr>
      <vt:lpstr>Calibri Light</vt:lpstr>
      <vt:lpstr>Century Gothic</vt:lpstr>
      <vt:lpstr>EC Square Sans Cond Pro</vt:lpstr>
      <vt:lpstr>EC Square Sans Cond Pro Thin</vt:lpstr>
      <vt:lpstr>Verdana</vt:lpstr>
      <vt:lpstr>Wingdings</vt:lpstr>
      <vt:lpstr>EC_Blank</vt:lpstr>
      <vt:lpstr>PowerPoint Presentation</vt:lpstr>
      <vt:lpstr>Agenda</vt:lpstr>
      <vt:lpstr>PowerPoint Presentation</vt:lpstr>
      <vt:lpstr>PowerPoint Presentation</vt:lpstr>
      <vt:lpstr>PowerPoint Presentation</vt:lpstr>
      <vt:lpstr>What OA is NOT  </vt:lpstr>
      <vt:lpstr>PowerPoint Presentation</vt:lpstr>
      <vt:lpstr>PowerPoint Presentation</vt:lpstr>
      <vt:lpstr>PowerPoint Presentation</vt:lpstr>
      <vt:lpstr>The EU &amp; open access</vt:lpstr>
      <vt:lpstr>The Commission objective</vt:lpstr>
      <vt:lpstr>The European Commission is a...</vt:lpstr>
      <vt:lpstr>Three key documents (16.07.2012)</vt:lpstr>
      <vt:lpstr>Political Support Council Conclusions 27 May 2016 </vt:lpstr>
      <vt:lpstr>Open access policies across the EU</vt:lpstr>
      <vt:lpstr>The international landscape</vt:lpstr>
      <vt:lpstr>Open access in Horizon 2020</vt:lpstr>
      <vt:lpstr>Open access in Horizon 2020</vt:lpstr>
      <vt:lpstr>From FP7 to H2020: OA to publications from pilot to underlying principle </vt:lpstr>
      <vt:lpstr>OA to publications in H2020: first results  </vt:lpstr>
      <vt:lpstr>PowerPoint Presentation</vt:lpstr>
      <vt:lpstr>In summary…</vt:lpstr>
      <vt:lpstr>Ressources</vt:lpstr>
      <vt:lpstr>We welcome your input </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DECHAMP Jean-Francois (RTD)</dc:creator>
  <cp:lastModifiedBy>RIVASI Michèle</cp:lastModifiedBy>
  <cp:revision>170</cp:revision>
  <cp:lastPrinted>2015-01-29T09:36:58Z</cp:lastPrinted>
  <dcterms:created xsi:type="dcterms:W3CDTF">2013-11-05T10:50:17Z</dcterms:created>
  <dcterms:modified xsi:type="dcterms:W3CDTF">2017-05-02T14:01:16Z</dcterms:modified>
</cp:coreProperties>
</file>