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7" r:id="rId2"/>
    <p:sldId id="335" r:id="rId3"/>
    <p:sldId id="344" r:id="rId4"/>
    <p:sldId id="313" r:id="rId5"/>
    <p:sldId id="285" r:id="rId6"/>
    <p:sldId id="354" r:id="rId7"/>
    <p:sldId id="283" r:id="rId8"/>
    <p:sldId id="284" r:id="rId9"/>
    <p:sldId id="352" r:id="rId10"/>
    <p:sldId id="353" r:id="rId11"/>
    <p:sldId id="351" r:id="rId12"/>
    <p:sldId id="262" r:id="rId13"/>
    <p:sldId id="345" r:id="rId14"/>
    <p:sldId id="256" r:id="rId15"/>
    <p:sldId id="355" r:id="rId16"/>
    <p:sldId id="348" r:id="rId17"/>
    <p:sldId id="347" r:id="rId18"/>
    <p:sldId id="333" r:id="rId19"/>
    <p:sldId id="282" r:id="rId20"/>
    <p:sldId id="268" r:id="rId21"/>
    <p:sldId id="286" r:id="rId22"/>
    <p:sldId id="321" r:id="rId23"/>
    <p:sldId id="273" r:id="rId24"/>
    <p:sldId id="356" r:id="rId25"/>
    <p:sldId id="293" r:id="rId26"/>
    <p:sldId id="341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37" r:id="rId42"/>
    <p:sldId id="271" r:id="rId43"/>
    <p:sldId id="312" r:id="rId4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AD9326C-D47A-0C40-B0D4-262EF9313A1C}">
          <p14:sldIdLst>
            <p14:sldId id="257"/>
            <p14:sldId id="335"/>
            <p14:sldId id="344"/>
            <p14:sldId id="313"/>
            <p14:sldId id="285"/>
            <p14:sldId id="354"/>
            <p14:sldId id="283"/>
            <p14:sldId id="284"/>
            <p14:sldId id="352"/>
            <p14:sldId id="353"/>
            <p14:sldId id="351"/>
            <p14:sldId id="262"/>
            <p14:sldId id="345"/>
            <p14:sldId id="256"/>
            <p14:sldId id="355"/>
            <p14:sldId id="348"/>
            <p14:sldId id="347"/>
            <p14:sldId id="333"/>
            <p14:sldId id="282"/>
          </p14:sldIdLst>
        </p14:section>
        <p14:section name="Untitled Section" id="{A3E5495C-A597-2D4A-B26B-FE96549CFF23}">
          <p14:sldIdLst>
            <p14:sldId id="268"/>
            <p14:sldId id="286"/>
            <p14:sldId id="321"/>
            <p14:sldId id="273"/>
            <p14:sldId id="356"/>
            <p14:sldId id="293"/>
            <p14:sldId id="341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37"/>
            <p14:sldId id="271"/>
            <p14:sldId id="31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B679D"/>
    <a:srgbClr val="3F6DA6"/>
    <a:srgbClr val="4373AF"/>
    <a:srgbClr val="4A7DBC"/>
    <a:srgbClr val="38E3E3"/>
    <a:srgbClr val="3AEBEB"/>
    <a:srgbClr val="33CCCC"/>
    <a:srgbClr val="EDEDED"/>
    <a:srgbClr val="28C191"/>
    <a:srgbClr val="0DA1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87" d="100"/>
          <a:sy n="87" d="100"/>
        </p:scale>
        <p:origin x="-16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D89C3-1502-5142-AD47-E5B62E4248A6}" type="datetimeFigureOut">
              <a:rPr lang="fr-FR" smtClean="0"/>
              <a:pPr/>
              <a:t>05/03/17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55D92-CA1A-2941-AA91-2FE7817B7AB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275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05/03/17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05/03/17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05/03/17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05/03/17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05/03/17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05/03/17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05/03/17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05/03/17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05/03/17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05/03/17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05/03/17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63F1F-BA63-654D-9C1F-CD8BAAB33F51}" type="datetimeFigureOut">
              <a:rPr lang="fr-FR" smtClean="0"/>
              <a:pPr/>
              <a:t>05/03/17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4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jpe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5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7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6.emf"/><Relationship Id="rId5" Type="http://schemas.openxmlformats.org/officeDocument/2006/relationships/image" Target="../media/image1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23832" y="3731548"/>
            <a:ext cx="6224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2700" b="1" dirty="0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Marie </a:t>
            </a:r>
            <a:r>
              <a:rPr lang="en-US" sz="2700" b="1" dirty="0" err="1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Farge</a:t>
            </a:r>
            <a:r>
              <a:rPr lang="en-US" sz="2700" b="1" dirty="0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 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2300" dirty="0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CNRS (Centre National </a:t>
            </a:r>
            <a:r>
              <a:rPr lang="en-US" sz="2300" dirty="0" err="1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à</a:t>
            </a:r>
            <a:r>
              <a:rPr lang="en-US" sz="2300" dirty="0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 la </a:t>
            </a:r>
            <a:r>
              <a:rPr lang="en-US" sz="2300" dirty="0" err="1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Recherche</a:t>
            </a:r>
            <a:r>
              <a:rPr lang="en-US" sz="2300" dirty="0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Scientifique</a:t>
            </a:r>
            <a:r>
              <a:rPr lang="en-US" sz="2300" dirty="0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)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2300" dirty="0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and ENS (</a:t>
            </a:r>
            <a:r>
              <a:rPr lang="en-US" sz="2300" dirty="0" err="1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Ecole</a:t>
            </a:r>
            <a:r>
              <a:rPr lang="en-US" sz="2300" dirty="0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Normale</a:t>
            </a:r>
            <a:r>
              <a:rPr lang="en-US" sz="2300" dirty="0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Supérieure</a:t>
            </a:r>
            <a:r>
              <a:rPr lang="en-US" sz="2300" dirty="0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) Paris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endParaRPr lang="en-US" sz="2300" i="1" dirty="0" smtClean="0">
              <a:solidFill>
                <a:srgbClr val="0000FF"/>
              </a:solidFill>
              <a:ea typeface="Times New Roman" pitchFamily="-102" charset="0"/>
              <a:cs typeface="Times New Roman" pitchFamily="-10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24471" y="5562600"/>
            <a:ext cx="3490083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March 2</a:t>
            </a:r>
            <a:r>
              <a:rPr lang="it-IT" sz="2300" i="1" baseline="30000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nd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2017</a:t>
            </a:r>
          </a:p>
          <a:p>
            <a:pPr algn="ctr"/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Barcelona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Knowledge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Hub</a:t>
            </a:r>
            <a:endParaRPr lang="it-IT" sz="2300" i="1" dirty="0" smtClean="0">
              <a:solidFill>
                <a:srgbClr val="28C191"/>
              </a:solidFill>
              <a:ea typeface="Times New Roman" pitchFamily="-102" charset="0"/>
              <a:cs typeface="Times New Roman" pitchFamily="-102" charset="0"/>
            </a:endParaRPr>
          </a:p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of the Academia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Europaea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</a:p>
          <a:p>
            <a:pPr algn="ctr"/>
            <a:endParaRPr lang="fr-FR" sz="2300" dirty="0" smtClean="0">
              <a:solidFill>
                <a:srgbClr val="28C191"/>
              </a:solidFill>
            </a:endParaRPr>
          </a:p>
        </p:txBody>
      </p:sp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1009424" y="1268760"/>
            <a:ext cx="698757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 </a:t>
            </a:r>
          </a:p>
          <a:p>
            <a:pPr algn="ctr"/>
            <a:r>
              <a:rPr lang="fr-FR" sz="3300" b="1" dirty="0" err="1">
                <a:solidFill>
                  <a:srgbClr val="FF0000"/>
                </a:solidFill>
                <a:latin typeface="Calibri"/>
              </a:rPr>
              <a:t>K</a:t>
            </a:r>
            <a:r>
              <a:rPr lang="fr-FR" sz="3300" b="1" dirty="0" err="1" smtClean="0">
                <a:solidFill>
                  <a:srgbClr val="FF0000"/>
                </a:solidFill>
                <a:latin typeface="Calibri"/>
              </a:rPr>
              <a:t>nowledge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 as a </a:t>
            </a:r>
            <a:r>
              <a:rPr lang="fr-FR" sz="3300" b="1" dirty="0" err="1" smtClean="0">
                <a:solidFill>
                  <a:srgbClr val="FF0000"/>
                </a:solidFill>
                <a:latin typeface="Calibri"/>
              </a:rPr>
              <a:t>commons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:</a:t>
            </a:r>
          </a:p>
          <a:p>
            <a:pPr algn="ctr"/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H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ow 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to </a:t>
            </a:r>
            <a:r>
              <a:rPr lang="fr-FR" sz="3300" b="1" dirty="0" err="1" smtClean="0">
                <a:solidFill>
                  <a:srgbClr val="FF0000"/>
                </a:solidFill>
                <a:latin typeface="Calibri"/>
              </a:rPr>
              <a:t>improve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 the </a:t>
            </a:r>
            <a:r>
              <a:rPr lang="fr-FR" sz="3300" b="1" dirty="0" err="1" smtClean="0">
                <a:solidFill>
                  <a:srgbClr val="FF0000"/>
                </a:solidFill>
                <a:latin typeface="Calibri"/>
              </a:rPr>
              <a:t>peer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Calibri"/>
              </a:rPr>
              <a:t>review</a:t>
            </a:r>
            <a:endParaRPr lang="fr-FR" sz="3300" b="1" dirty="0" smtClean="0">
              <a:solidFill>
                <a:srgbClr val="FF0000"/>
              </a:solidFill>
              <a:latin typeface="Calibri"/>
            </a:endParaRPr>
          </a:p>
          <a:p>
            <a:pPr algn="ctr"/>
            <a:r>
              <a:rPr lang="fr-FR" sz="3300" b="1" dirty="0">
                <a:solidFill>
                  <a:srgbClr val="FF0000"/>
                </a:solidFill>
                <a:latin typeface="Calibri"/>
              </a:rPr>
              <a:t>a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nd </a:t>
            </a:r>
            <a:r>
              <a:rPr lang="fr-FR" sz="3300" b="1" dirty="0" err="1" smtClean="0">
                <a:solidFill>
                  <a:srgbClr val="FF0000"/>
                </a:solidFill>
                <a:latin typeface="Calibri"/>
              </a:rPr>
              <a:t>dissemination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 of </a:t>
            </a:r>
            <a:r>
              <a:rPr lang="fr-FR" sz="3300" b="1" dirty="0" err="1" smtClean="0">
                <a:solidFill>
                  <a:srgbClr val="FF0000"/>
                </a:solidFill>
                <a:latin typeface="Calibri"/>
              </a:rPr>
              <a:t>research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 outputs</a:t>
            </a:r>
            <a:endParaRPr lang="fr-FR" sz="33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5" name="Picture 10" descr="0_LMD_n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815" y="76200"/>
            <a:ext cx="1029785" cy="1029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EN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1" y="35075"/>
            <a:ext cx="838200" cy="1184125"/>
          </a:xfrm>
          <a:prstGeom prst="rect">
            <a:avLst/>
          </a:prstGeom>
        </p:spPr>
      </p:pic>
      <p:pic>
        <p:nvPicPr>
          <p:cNvPr id="7" name="Image 6" descr="CNRS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52400"/>
            <a:ext cx="990600" cy="990600"/>
          </a:xfrm>
          <a:prstGeom prst="rect">
            <a:avLst/>
          </a:prstGeom>
        </p:spPr>
      </p:pic>
      <p:pic>
        <p:nvPicPr>
          <p:cNvPr id="9" name="Image 8" descr="LogoUPM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16" y="152399"/>
            <a:ext cx="1904984" cy="953585"/>
          </a:xfrm>
          <a:prstGeom prst="rect">
            <a:avLst/>
          </a:prstGeom>
        </p:spPr>
      </p:pic>
      <p:pic>
        <p:nvPicPr>
          <p:cNvPr id="12" name="Image 11" descr="PSL_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227199"/>
            <a:ext cx="1513640" cy="763401"/>
          </a:xfrm>
          <a:prstGeom prst="rect">
            <a:avLst/>
          </a:prstGeom>
        </p:spPr>
      </p:pic>
      <p:cxnSp>
        <p:nvCxnSpPr>
          <p:cNvPr id="14" name="直線コネクタ 14"/>
          <p:cNvCxnSpPr>
            <a:cxnSpLocks noChangeShapeType="1"/>
          </p:cNvCxnSpPr>
          <p:nvPr/>
        </p:nvCxnSpPr>
        <p:spPr bwMode="auto">
          <a:xfrm>
            <a:off x="0" y="1371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4" y="3975929"/>
            <a:ext cx="8604448" cy="756734"/>
          </a:xfrm>
          <a:prstGeom prst="rect">
            <a:avLst/>
          </a:prstGeom>
          <a:ln w="38100" cmpd="sng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4892683"/>
            <a:ext cx="9144000" cy="291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5246162"/>
            <a:ext cx="8568952" cy="84289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229600" y="654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26071"/>
            <a:ext cx="9144000" cy="3992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00" y="6453336"/>
            <a:ext cx="1940400" cy="394477"/>
          </a:xfrm>
          <a:prstGeom prst="rect">
            <a:avLst/>
          </a:prstGeom>
        </p:spPr>
      </p:pic>
      <p:pic>
        <p:nvPicPr>
          <p:cNvPr id="13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8024" y="1052984"/>
            <a:ext cx="2927350" cy="43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139285"/>
            <a:ext cx="9144000" cy="15385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6512" y="3651429"/>
            <a:ext cx="6228184" cy="2423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84904"/>
            <a:ext cx="9144000" cy="6807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1640" y="1133745"/>
            <a:ext cx="3456384" cy="351039"/>
          </a:xfrm>
          <a:prstGeom prst="rect">
            <a:avLst/>
          </a:prstGeom>
        </p:spPr>
      </p:pic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224408" y="116632"/>
            <a:ext cx="8524056" cy="800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Example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of the copyright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transfer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form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we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signed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on </a:t>
            </a:r>
          </a:p>
          <a:p>
            <a:pPr algn="ctr"/>
            <a:r>
              <a:rPr lang="fr-FR" sz="2300" i="1" dirty="0" err="1" smtClean="0">
                <a:solidFill>
                  <a:srgbClr val="28C191"/>
                </a:solidFill>
                <a:latin typeface="Calibri"/>
              </a:rPr>
              <a:t>January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24</a:t>
            </a:r>
            <a:r>
              <a:rPr lang="fr-FR" sz="2300" i="1" baseline="30000" dirty="0" smtClean="0">
                <a:solidFill>
                  <a:srgbClr val="28C191"/>
                </a:solidFill>
                <a:latin typeface="Calibri"/>
              </a:rPr>
              <a:t>th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2017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to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publish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an article online in 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Journal of Turbulence</a:t>
            </a:r>
            <a:endParaRPr lang="fr-FR" sz="2300" b="0" i="1" dirty="0">
              <a:solidFill>
                <a:srgbClr val="28C19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059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914" y="5229200"/>
            <a:ext cx="3765550" cy="1478193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4368800"/>
            <a:ext cx="2927350" cy="4318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869160"/>
            <a:ext cx="7042150" cy="228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052736"/>
            <a:ext cx="8568952" cy="3807790"/>
          </a:xfrm>
          <a:prstGeom prst="rect">
            <a:avLst/>
          </a:prstGeom>
        </p:spPr>
      </p:pic>
      <p:pic>
        <p:nvPicPr>
          <p:cNvPr id="11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2276872"/>
            <a:ext cx="2927350" cy="43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060" y="5229200"/>
            <a:ext cx="4273964" cy="150810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300" dirty="0" smtClean="0">
                <a:solidFill>
                  <a:srgbClr val="3366FF"/>
                </a:solidFill>
              </a:rPr>
              <a:t>We, the authors, and anyone else,</a:t>
            </a:r>
          </a:p>
          <a:p>
            <a:pPr algn="ctr"/>
            <a:r>
              <a:rPr lang="en-US" sz="2300" dirty="0">
                <a:solidFill>
                  <a:srgbClr val="3366FF"/>
                </a:solidFill>
              </a:rPr>
              <a:t>h</a:t>
            </a:r>
            <a:r>
              <a:rPr lang="en-US" sz="2300" dirty="0" smtClean="0">
                <a:solidFill>
                  <a:srgbClr val="3366FF"/>
                </a:solidFill>
              </a:rPr>
              <a:t>ave to pay 82 € to the publisher </a:t>
            </a:r>
          </a:p>
          <a:p>
            <a:pPr algn="ctr"/>
            <a:r>
              <a:rPr lang="en-US" sz="2300" dirty="0" smtClean="0">
                <a:solidFill>
                  <a:srgbClr val="3366FF"/>
                </a:solidFill>
              </a:rPr>
              <a:t>to buy the right to read our article</a:t>
            </a:r>
          </a:p>
          <a:p>
            <a:pPr algn="ctr"/>
            <a:r>
              <a:rPr lang="en-US" sz="2300" dirty="0">
                <a:solidFill>
                  <a:srgbClr val="3366FF"/>
                </a:solidFill>
              </a:rPr>
              <a:t>o</a:t>
            </a:r>
            <a:r>
              <a:rPr lang="en-US" sz="2300" dirty="0" smtClean="0">
                <a:solidFill>
                  <a:srgbClr val="3366FF"/>
                </a:solidFill>
              </a:rPr>
              <a:t>nline during 30 days only !</a:t>
            </a:r>
            <a:endParaRPr lang="en-US" sz="2300" dirty="0">
              <a:solidFill>
                <a:srgbClr val="3366FF"/>
              </a:solidFill>
            </a:endParaRPr>
          </a:p>
        </p:txBody>
      </p: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224408" y="116632"/>
            <a:ext cx="8524056" cy="800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Our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paper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was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published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online on </a:t>
            </a:r>
            <a:r>
              <a:rPr lang="fr-FR" sz="2300" i="1" dirty="0" err="1" smtClean="0">
                <a:solidFill>
                  <a:srgbClr val="28C191"/>
                </a:solidFill>
                <a:latin typeface="Calibri"/>
              </a:rPr>
              <a:t>February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6</a:t>
            </a:r>
            <a:r>
              <a:rPr lang="fr-FR" sz="2300" i="1" baseline="30000" dirty="0" smtClean="0">
                <a:solidFill>
                  <a:srgbClr val="28C191"/>
                </a:solidFill>
                <a:latin typeface="Calibri"/>
              </a:rPr>
              <a:t>th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2017 </a:t>
            </a:r>
            <a:r>
              <a:rPr lang="fr-FR" sz="2300" dirty="0">
                <a:solidFill>
                  <a:srgbClr val="28C191"/>
                </a:solidFill>
              </a:rPr>
              <a:t>and</a:t>
            </a:r>
            <a:endParaRPr lang="fr-FR" sz="2300" i="1" dirty="0" smtClean="0">
              <a:solidFill>
                <a:srgbClr val="28C191"/>
              </a:solidFill>
              <a:latin typeface="Calibri"/>
            </a:endParaRPr>
          </a:p>
          <a:p>
            <a:pPr algn="ctr"/>
            <a:r>
              <a:rPr lang="fr-FR" sz="2300" dirty="0" err="1">
                <a:solidFill>
                  <a:srgbClr val="28C191"/>
                </a:solidFill>
                <a:latin typeface="Calibri"/>
              </a:rPr>
              <a:t>w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e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then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have to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pay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the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publisher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i="1" dirty="0" err="1" smtClean="0">
                <a:solidFill>
                  <a:srgbClr val="28C191"/>
                </a:solidFill>
                <a:latin typeface="Calibri"/>
              </a:rPr>
              <a:t>Taylor&amp;Francis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to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read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it</a:t>
            </a:r>
            <a:endParaRPr lang="fr-FR" sz="2300" b="0" dirty="0">
              <a:solidFill>
                <a:srgbClr val="28C191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07360" y="4067780"/>
            <a:ext cx="1800944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612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Who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has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access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to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peer</a:t>
            </a:r>
            <a:r>
              <a:rPr lang="fr-FR" sz="3300" b="1" dirty="0" err="1">
                <a:solidFill>
                  <a:srgbClr val="FF0000"/>
                </a:solidFill>
                <a:latin typeface="Arial"/>
              </a:rPr>
              <a:t>-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reviewed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articles ?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381000" y="1124744"/>
            <a:ext cx="84582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Only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researcher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s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working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in i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nstitutions and countries 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rich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enough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to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afford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the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very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costly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subscriptions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to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scholarly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journals</a:t>
            </a:r>
            <a:r>
              <a:rPr lang="fr-FR" sz="2300" dirty="0" smtClean="0"/>
              <a:t>.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b="0" dirty="0" smtClean="0">
                <a:latin typeface="Calibri"/>
              </a:rPr>
              <a:t> </a:t>
            </a:r>
            <a:endParaRPr lang="fr-FR" sz="2300" b="0" dirty="0">
              <a:latin typeface="Calibri"/>
            </a:endParaRPr>
          </a:p>
        </p:txBody>
      </p:sp>
      <p:sp>
        <p:nvSpPr>
          <p:cNvPr id="7" name="ZoneTexte 8"/>
          <p:cNvSpPr txBox="1">
            <a:spLocks noChangeArrowheads="1"/>
          </p:cNvSpPr>
          <p:nvPr/>
        </p:nvSpPr>
        <p:spPr bwMode="auto">
          <a:xfrm>
            <a:off x="304800" y="1628800"/>
            <a:ext cx="8534400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latin typeface="Calibri"/>
              </a:rPr>
              <a:t>  </a:t>
            </a:r>
          </a:p>
          <a:p>
            <a:pPr algn="ctr"/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Researcher</a:t>
            </a:r>
            <a:r>
              <a:rPr lang="fr-FR" sz="2300" b="0" dirty="0" err="1" smtClean="0">
                <a:solidFill>
                  <a:srgbClr val="3366FF"/>
                </a:solidFill>
                <a:latin typeface="Calibri"/>
              </a:rPr>
              <a:t>s</a:t>
            </a:r>
            <a:r>
              <a:rPr lang="fr-FR" sz="2300" b="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3366FF"/>
                </a:solidFill>
                <a:latin typeface="Calibri"/>
              </a:rPr>
              <a:t>working</a:t>
            </a:r>
            <a:r>
              <a:rPr lang="fr-FR" sz="2300" b="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for </a:t>
            </a:r>
            <a:r>
              <a:rPr lang="fr-FR" sz="2300" b="0" dirty="0" err="1" smtClean="0">
                <a:solidFill>
                  <a:srgbClr val="3366FF"/>
                </a:solidFill>
                <a:latin typeface="Calibri"/>
              </a:rPr>
              <a:t>companies</a:t>
            </a:r>
            <a:r>
              <a:rPr lang="fr-FR" sz="2300" b="0" dirty="0" smtClean="0">
                <a:latin typeface="Calibri"/>
              </a:rPr>
              <a:t>,</a:t>
            </a:r>
            <a:r>
              <a:rPr lang="fr-FR" sz="2300" dirty="0" smtClean="0">
                <a:latin typeface="Calibri"/>
              </a:rPr>
              <a:t> or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3366FF"/>
                </a:solidFill>
              </a:rPr>
              <a:t>in </a:t>
            </a:r>
            <a:r>
              <a:rPr lang="fr-FR" sz="2300" dirty="0" err="1" smtClean="0">
                <a:solidFill>
                  <a:srgbClr val="3366FF"/>
                </a:solidFill>
              </a:rPr>
              <a:t>poor</a:t>
            </a:r>
            <a:r>
              <a:rPr lang="fr-FR" sz="2300" dirty="0" smtClean="0">
                <a:solidFill>
                  <a:srgbClr val="3366FF"/>
                </a:solidFill>
              </a:rPr>
              <a:t> institutions, </a:t>
            </a:r>
          </a:p>
          <a:p>
            <a:pPr algn="ctr"/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t</a:t>
            </a:r>
            <a:r>
              <a:rPr lang="fr-FR" sz="2300" b="0" dirty="0" err="1" smtClean="0">
                <a:solidFill>
                  <a:srgbClr val="3366FF"/>
                </a:solidFill>
                <a:latin typeface="Calibri"/>
              </a:rPr>
              <a:t>eachers</a:t>
            </a:r>
            <a:r>
              <a:rPr lang="fr-FR" sz="2300" b="0" dirty="0" smtClean="0">
                <a:solidFill>
                  <a:srgbClr val="3366FF"/>
                </a:solidFill>
                <a:latin typeface="Calibri"/>
              </a:rPr>
              <a:t>, </a:t>
            </a:r>
            <a:r>
              <a:rPr lang="fr-FR" sz="2300" b="0" dirty="0" err="1" smtClean="0">
                <a:solidFill>
                  <a:srgbClr val="3366FF"/>
                </a:solidFill>
                <a:latin typeface="Calibri"/>
              </a:rPr>
              <a:t>students</a:t>
            </a:r>
            <a:r>
              <a:rPr lang="fr-FR" sz="2300" b="0" dirty="0" smtClean="0">
                <a:solidFill>
                  <a:srgbClr val="3366FF"/>
                </a:solidFill>
                <a:latin typeface="Calibri"/>
              </a:rPr>
              <a:t>, </a:t>
            </a:r>
            <a:r>
              <a:rPr lang="fr-FR" sz="2300" b="0" dirty="0" err="1" smtClean="0">
                <a:solidFill>
                  <a:srgbClr val="3366FF"/>
                </a:solidFill>
                <a:latin typeface="Calibri"/>
              </a:rPr>
              <a:t>retired</a:t>
            </a:r>
            <a:r>
              <a:rPr lang="fr-FR" sz="2300" b="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3366FF"/>
                </a:solidFill>
                <a:latin typeface="Calibri"/>
              </a:rPr>
              <a:t>researchers</a:t>
            </a:r>
            <a:r>
              <a:rPr lang="fr-FR" sz="2300" b="0" dirty="0" smtClean="0">
                <a:solidFill>
                  <a:srgbClr val="000000"/>
                </a:solidFill>
                <a:latin typeface="Calibri"/>
              </a:rPr>
              <a:t>,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a</a:t>
            </a:r>
            <a:r>
              <a:rPr lang="fr-FR" sz="2300" b="0" dirty="0" smtClean="0">
                <a:solidFill>
                  <a:srgbClr val="000000"/>
                </a:solidFill>
                <a:latin typeface="Calibri"/>
              </a:rPr>
              <a:t>nd</a:t>
            </a:r>
            <a:r>
              <a:rPr lang="fr-FR" sz="2300" b="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all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citizens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who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finance </a:t>
            </a:r>
          </a:p>
          <a:p>
            <a:pPr algn="ctr"/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public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research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do not have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access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to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0000FF"/>
                </a:solidFill>
                <a:latin typeface="Calibri"/>
              </a:rPr>
              <a:t>most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 of the </a:t>
            </a:r>
            <a:r>
              <a:rPr lang="fr-FR" sz="2300" b="0" dirty="0" err="1" smtClean="0">
                <a:solidFill>
                  <a:srgbClr val="0000FF"/>
                </a:solidFill>
                <a:latin typeface="Calibri"/>
              </a:rPr>
              <a:t>scholarly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article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s</a:t>
            </a:r>
            <a:r>
              <a:rPr lang="fr-FR" sz="2300" dirty="0" smtClean="0"/>
              <a:t>.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 </a:t>
            </a:r>
          </a:p>
          <a:p>
            <a:endParaRPr lang="fr-FR" sz="2300" b="0" dirty="0"/>
          </a:p>
        </p:txBody>
      </p:sp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323528" y="3284984"/>
            <a:ext cx="8395744" cy="115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/>
              <a:t> </a:t>
            </a:r>
            <a:r>
              <a:rPr lang="fr-FR" sz="2300" dirty="0" smtClean="0">
                <a:solidFill>
                  <a:srgbClr val="FF0000"/>
                </a:solidFill>
              </a:rPr>
              <a:t>By </a:t>
            </a:r>
            <a:r>
              <a:rPr lang="fr-FR" sz="2300" dirty="0">
                <a:solidFill>
                  <a:srgbClr val="FF0000"/>
                </a:solidFill>
              </a:rPr>
              <a:t>2000 </a:t>
            </a:r>
            <a:r>
              <a:rPr lang="fr-FR" sz="2300" dirty="0" err="1">
                <a:solidFill>
                  <a:srgbClr val="FF0000"/>
                </a:solidFill>
              </a:rPr>
              <a:t>most</a:t>
            </a:r>
            <a:r>
              <a:rPr lang="fr-FR" sz="2300" dirty="0">
                <a:solidFill>
                  <a:srgbClr val="FF0000"/>
                </a:solidFill>
              </a:rPr>
              <a:t> of </a:t>
            </a:r>
            <a:r>
              <a:rPr lang="fr-FR" sz="2300" dirty="0" smtClean="0">
                <a:solidFill>
                  <a:srgbClr val="FF0000"/>
                </a:solidFill>
              </a:rPr>
              <a:t>the </a:t>
            </a:r>
            <a:r>
              <a:rPr lang="fr-FR" sz="2300" dirty="0" err="1" smtClean="0">
                <a:solidFill>
                  <a:srgbClr val="FF0000"/>
                </a:solidFill>
              </a:rPr>
              <a:t>famous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scholarly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>
                <a:solidFill>
                  <a:srgbClr val="FF0000"/>
                </a:solidFill>
              </a:rPr>
              <a:t>journals</a:t>
            </a:r>
            <a:r>
              <a:rPr lang="fr-FR" sz="2300" dirty="0">
                <a:solidFill>
                  <a:srgbClr val="FF0000"/>
                </a:solidFill>
              </a:rPr>
              <a:t> have been </a:t>
            </a:r>
            <a:r>
              <a:rPr lang="fr-FR" sz="2300" dirty="0" err="1">
                <a:solidFill>
                  <a:srgbClr val="FF0000"/>
                </a:solidFill>
              </a:rPr>
              <a:t>bought</a:t>
            </a:r>
            <a:r>
              <a:rPr lang="fr-FR" sz="23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2300" dirty="0">
                <a:solidFill>
                  <a:srgbClr val="FF0000"/>
                </a:solidFill>
              </a:rPr>
              <a:t>by </a:t>
            </a:r>
            <a:r>
              <a:rPr lang="fr-FR" sz="2300" dirty="0" smtClean="0">
                <a:solidFill>
                  <a:srgbClr val="FF0000"/>
                </a:solidFill>
              </a:rPr>
              <a:t>few major </a:t>
            </a:r>
            <a:r>
              <a:rPr lang="fr-FR" sz="2300" dirty="0" err="1" smtClean="0">
                <a:solidFill>
                  <a:srgbClr val="FF0000"/>
                </a:solidFill>
              </a:rPr>
              <a:t>publishers</a:t>
            </a:r>
            <a:r>
              <a:rPr lang="fr-FR" sz="2300" dirty="0" smtClean="0"/>
              <a:t>, </a:t>
            </a:r>
            <a:r>
              <a:rPr lang="fr-FR" sz="2300" dirty="0" err="1" smtClean="0"/>
              <a:t>whose</a:t>
            </a:r>
            <a:r>
              <a:rPr lang="fr-FR" sz="2300" dirty="0" smtClean="0"/>
              <a:t> </a:t>
            </a:r>
            <a:r>
              <a:rPr lang="fr-FR" sz="2300" dirty="0" err="1"/>
              <a:t>exceptional</a:t>
            </a:r>
            <a:r>
              <a:rPr lang="fr-FR" sz="2300" dirty="0"/>
              <a:t> profits </a:t>
            </a:r>
            <a:r>
              <a:rPr lang="fr-FR" sz="2300" dirty="0" err="1"/>
              <a:t>rely</a:t>
            </a:r>
            <a:r>
              <a:rPr lang="fr-FR" sz="2300" dirty="0"/>
              <a:t> on the </a:t>
            </a:r>
            <a:r>
              <a:rPr lang="fr-FR" sz="2300" dirty="0" err="1" smtClean="0"/>
              <a:t>work</a:t>
            </a:r>
            <a:r>
              <a:rPr lang="fr-FR" sz="2300" dirty="0" smtClean="0"/>
              <a:t> </a:t>
            </a:r>
          </a:p>
          <a:p>
            <a:pPr algn="ctr"/>
            <a:r>
              <a:rPr lang="fr-FR" sz="2300" dirty="0" err="1" smtClean="0"/>
              <a:t>that</a:t>
            </a:r>
            <a:r>
              <a:rPr lang="fr-FR" sz="2300" dirty="0" smtClean="0"/>
              <a:t> </a:t>
            </a:r>
            <a:r>
              <a:rPr lang="fr-FR" sz="2300" dirty="0" err="1" smtClean="0"/>
              <a:t>researchers</a:t>
            </a:r>
            <a:r>
              <a:rPr lang="fr-FR" sz="2300" dirty="0" smtClean="0"/>
              <a:t> </a:t>
            </a:r>
            <a:r>
              <a:rPr lang="fr-FR" sz="2300" dirty="0"/>
              <a:t>and </a:t>
            </a:r>
            <a:r>
              <a:rPr lang="fr-FR" sz="2300" dirty="0" err="1"/>
              <a:t>their</a:t>
            </a:r>
            <a:r>
              <a:rPr lang="fr-FR" sz="2300" dirty="0"/>
              <a:t> </a:t>
            </a:r>
            <a:r>
              <a:rPr lang="fr-FR" sz="2300" dirty="0" err="1"/>
              <a:t>funding</a:t>
            </a:r>
            <a:r>
              <a:rPr lang="fr-FR" sz="2300" dirty="0"/>
              <a:t> </a:t>
            </a:r>
            <a:r>
              <a:rPr lang="fr-FR" sz="2300" dirty="0" err="1"/>
              <a:t>agencies</a:t>
            </a:r>
            <a:r>
              <a:rPr lang="fr-FR" sz="2300" dirty="0"/>
              <a:t> </a:t>
            </a:r>
            <a:r>
              <a:rPr lang="fr-FR" sz="2300" dirty="0" err="1"/>
              <a:t>offer</a:t>
            </a:r>
            <a:r>
              <a:rPr lang="fr-FR" sz="2300" dirty="0"/>
              <a:t> </a:t>
            </a:r>
            <a:r>
              <a:rPr lang="fr-FR" sz="2300" dirty="0" err="1"/>
              <a:t>them</a:t>
            </a:r>
            <a:r>
              <a:rPr lang="fr-FR" sz="2300" dirty="0"/>
              <a:t> for </a:t>
            </a:r>
            <a:r>
              <a:rPr lang="fr-FR" sz="2300" dirty="0" smtClean="0"/>
              <a:t>free.</a:t>
            </a:r>
            <a:endParaRPr lang="fr-FR" sz="2300" b="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08945" y="4509120"/>
            <a:ext cx="821434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300" dirty="0" err="1">
                <a:solidFill>
                  <a:srgbClr val="28C191"/>
                </a:solidFill>
              </a:rPr>
              <a:t>P</a:t>
            </a:r>
            <a:r>
              <a:rPr lang="fr-FR" sz="2300" dirty="0" err="1" smtClean="0">
                <a:solidFill>
                  <a:srgbClr val="28C191"/>
                </a:solidFill>
              </a:rPr>
              <a:t>ublishers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>
                <a:solidFill>
                  <a:srgbClr val="28C191"/>
                </a:solidFill>
              </a:rPr>
              <a:t>want</a:t>
            </a:r>
            <a:r>
              <a:rPr lang="fr-FR" sz="2300" dirty="0">
                <a:solidFill>
                  <a:srgbClr val="28C191"/>
                </a:solidFill>
              </a:rPr>
              <a:t> to </a:t>
            </a:r>
            <a:r>
              <a:rPr lang="fr-FR" sz="2300" dirty="0" err="1">
                <a:solidFill>
                  <a:srgbClr val="28C191"/>
                </a:solidFill>
              </a:rPr>
              <a:t>benefit</a:t>
            </a:r>
            <a:r>
              <a:rPr lang="fr-FR" sz="2300" dirty="0">
                <a:solidFill>
                  <a:srgbClr val="28C191"/>
                </a:solidFill>
              </a:rPr>
              <a:t> </a:t>
            </a:r>
            <a:r>
              <a:rPr lang="fr-FR" sz="2300" dirty="0" err="1">
                <a:solidFill>
                  <a:srgbClr val="28C191"/>
                </a:solidFill>
              </a:rPr>
              <a:t>from</a:t>
            </a:r>
            <a:r>
              <a:rPr lang="fr-FR" sz="2300" dirty="0">
                <a:solidFill>
                  <a:srgbClr val="28C191"/>
                </a:solidFill>
              </a:rPr>
              <a:t> </a:t>
            </a:r>
            <a:r>
              <a:rPr lang="fr-FR" sz="2300" dirty="0"/>
              <a:t>the digital </a:t>
            </a:r>
            <a:r>
              <a:rPr lang="fr-FR" sz="2300" dirty="0" err="1"/>
              <a:t>revolution</a:t>
            </a:r>
            <a:r>
              <a:rPr lang="fr-FR" sz="2300" dirty="0"/>
              <a:t> </a:t>
            </a:r>
            <a:r>
              <a:rPr lang="fr-FR" sz="2300" dirty="0" smtClean="0"/>
              <a:t>and </a:t>
            </a:r>
            <a:r>
              <a:rPr lang="fr-FR" sz="2300" dirty="0"/>
              <a:t>the Web </a:t>
            </a:r>
            <a:endParaRPr lang="fr-FR" sz="2300" dirty="0" smtClean="0"/>
          </a:p>
          <a:p>
            <a:pPr algn="ctr"/>
            <a:r>
              <a:rPr lang="fr-FR" sz="2300" dirty="0"/>
              <a:t>t</a:t>
            </a:r>
            <a:r>
              <a:rPr lang="fr-FR" sz="2300" dirty="0" smtClean="0"/>
              <a:t>o </a:t>
            </a:r>
            <a:r>
              <a:rPr lang="fr-FR" sz="2300" dirty="0" err="1" smtClean="0"/>
              <a:t>develop</a:t>
            </a:r>
            <a:r>
              <a:rPr lang="fr-FR" sz="2300" dirty="0" smtClean="0"/>
              <a:t> </a:t>
            </a:r>
            <a:r>
              <a:rPr lang="fr-FR" sz="2300" dirty="0" smtClean="0">
                <a:solidFill>
                  <a:srgbClr val="28C191"/>
                </a:solidFill>
              </a:rPr>
              <a:t>online </a:t>
            </a:r>
            <a:r>
              <a:rPr lang="fr-FR" sz="2300" dirty="0" err="1" smtClean="0">
                <a:solidFill>
                  <a:srgbClr val="28C191"/>
                </a:solidFill>
              </a:rPr>
              <a:t>publishing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smtClean="0"/>
              <a:t>and </a:t>
            </a:r>
            <a:r>
              <a:rPr lang="fr-FR" sz="2300" dirty="0" err="1" smtClean="0"/>
              <a:t>reduce</a:t>
            </a:r>
            <a:r>
              <a:rPr lang="fr-FR" sz="2300" dirty="0" smtClean="0"/>
              <a:t> </a:t>
            </a:r>
            <a:r>
              <a:rPr lang="fr-FR" sz="2300" dirty="0" err="1"/>
              <a:t>their</a:t>
            </a:r>
            <a:r>
              <a:rPr lang="fr-FR" sz="2300" dirty="0"/>
              <a:t> production </a:t>
            </a:r>
            <a:r>
              <a:rPr lang="fr-FR" sz="2300" dirty="0" err="1"/>
              <a:t>costs</a:t>
            </a:r>
            <a:r>
              <a:rPr lang="fr-FR" sz="2300" dirty="0"/>
              <a:t>,</a:t>
            </a:r>
          </a:p>
          <a:p>
            <a:pPr algn="ctr"/>
            <a:r>
              <a:rPr lang="fr-FR" sz="2300" dirty="0" err="1">
                <a:solidFill>
                  <a:srgbClr val="28C191"/>
                </a:solidFill>
              </a:rPr>
              <a:t>while</a:t>
            </a:r>
            <a:r>
              <a:rPr lang="fr-FR" sz="2300" dirty="0">
                <a:solidFill>
                  <a:srgbClr val="28C191"/>
                </a:solidFill>
              </a:rPr>
              <a:t> </a:t>
            </a:r>
            <a:r>
              <a:rPr lang="fr-FR" sz="2300" dirty="0" err="1">
                <a:solidFill>
                  <a:srgbClr val="28C191"/>
                </a:solidFill>
              </a:rPr>
              <a:t>preserving</a:t>
            </a:r>
            <a:r>
              <a:rPr lang="fr-FR" sz="2300" dirty="0">
                <a:solidFill>
                  <a:srgbClr val="28C191"/>
                </a:solidFill>
              </a:rPr>
              <a:t> </a:t>
            </a:r>
            <a:r>
              <a:rPr lang="fr-FR" sz="2300" dirty="0" err="1">
                <a:solidFill>
                  <a:srgbClr val="28C191"/>
                </a:solidFill>
              </a:rPr>
              <a:t>their</a:t>
            </a:r>
            <a:r>
              <a:rPr lang="fr-FR" sz="2300" dirty="0">
                <a:solidFill>
                  <a:srgbClr val="28C191"/>
                </a:solidFill>
              </a:rPr>
              <a:t> business model </a:t>
            </a:r>
            <a:r>
              <a:rPr lang="fr-FR" sz="2300" dirty="0" err="1">
                <a:solidFill>
                  <a:srgbClr val="28C191"/>
                </a:solidFill>
              </a:rPr>
              <a:t>designed</a:t>
            </a:r>
            <a:r>
              <a:rPr lang="fr-FR" sz="2300" dirty="0">
                <a:solidFill>
                  <a:srgbClr val="28C191"/>
                </a:solidFill>
              </a:rPr>
              <a:t> for </a:t>
            </a:r>
            <a:r>
              <a:rPr lang="fr-FR" sz="2300" dirty="0" smtClean="0">
                <a:solidFill>
                  <a:srgbClr val="28C191"/>
                </a:solidFill>
              </a:rPr>
              <a:t>printing</a:t>
            </a:r>
            <a:r>
              <a:rPr lang="fr-FR" sz="2300" dirty="0" smtClean="0"/>
              <a:t>.</a:t>
            </a:r>
          </a:p>
          <a:p>
            <a:pPr algn="ctr"/>
            <a:endParaRPr lang="fr-FR" sz="2300" dirty="0">
              <a:solidFill>
                <a:srgbClr val="28C191"/>
              </a:solidFill>
            </a:endParaRPr>
          </a:p>
          <a:p>
            <a:pPr algn="ctr"/>
            <a:r>
              <a:rPr lang="fr-FR" sz="2300" dirty="0" err="1" smtClean="0"/>
              <a:t>Today</a:t>
            </a:r>
            <a:r>
              <a:rPr lang="fr-FR" sz="2300" dirty="0" smtClean="0">
                <a:solidFill>
                  <a:srgbClr val="FF0000"/>
                </a:solidFill>
              </a:rPr>
              <a:t> few major </a:t>
            </a:r>
            <a:r>
              <a:rPr lang="fr-FR" sz="2300" dirty="0" err="1" smtClean="0">
                <a:solidFill>
                  <a:srgbClr val="FF0000"/>
                </a:solidFill>
              </a:rPr>
              <a:t>publishers</a:t>
            </a:r>
            <a:r>
              <a:rPr lang="fr-FR" sz="2300" dirty="0" smtClean="0">
                <a:solidFill>
                  <a:srgbClr val="FF0000"/>
                </a:solidFill>
              </a:rPr>
              <a:t> have </a:t>
            </a:r>
            <a:r>
              <a:rPr lang="fr-FR" sz="2300" dirty="0" err="1" smtClean="0">
                <a:solidFill>
                  <a:srgbClr val="FF0000"/>
                </a:solidFill>
              </a:rPr>
              <a:t>acquired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>
                <a:solidFill>
                  <a:srgbClr val="FF0000"/>
                </a:solidFill>
              </a:rPr>
              <a:t>an </a:t>
            </a:r>
            <a:r>
              <a:rPr lang="fr-FR" sz="2300" dirty="0" err="1">
                <a:solidFill>
                  <a:srgbClr val="FF0000"/>
                </a:solidFill>
              </a:rPr>
              <a:t>oligopolistic</a:t>
            </a:r>
            <a:r>
              <a:rPr lang="fr-FR" sz="2300" dirty="0">
                <a:solidFill>
                  <a:srgbClr val="FF0000"/>
                </a:solidFill>
              </a:rPr>
              <a:t> </a:t>
            </a:r>
            <a:r>
              <a:rPr lang="fr-FR" sz="2300" dirty="0" smtClean="0">
                <a:solidFill>
                  <a:srgbClr val="FF0000"/>
                </a:solidFill>
              </a:rPr>
              <a:t>position</a:t>
            </a:r>
            <a:r>
              <a:rPr lang="fr-FR" sz="2300" dirty="0" smtClean="0"/>
              <a:t>.</a:t>
            </a:r>
            <a:endParaRPr lang="en-US" sz="2300" dirty="0"/>
          </a:p>
        </p:txBody>
      </p:sp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0974424"/>
              </p:ext>
            </p:extLst>
          </p:nvPr>
        </p:nvGraphicFramePr>
        <p:xfrm>
          <a:off x="3914089" y="5661248"/>
          <a:ext cx="11430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41" name="Equation" r:id="rId3" imgW="228600" imgH="203200" progId="Equation.3">
                  <p:embed/>
                </p:oleObj>
              </mc:Choice>
              <mc:Fallback>
                <p:oleObj name="Equation" r:id="rId3" imgW="228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4089" y="5661248"/>
                        <a:ext cx="1143000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ZoneTexte 14"/>
          <p:cNvSpPr txBox="1"/>
          <p:nvPr/>
        </p:nvSpPr>
        <p:spPr>
          <a:xfrm>
            <a:off x="296416" y="6381328"/>
            <a:ext cx="8524056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Vincent </a:t>
            </a:r>
            <a:r>
              <a:rPr lang="fr-FR" i="1" dirty="0" err="1" smtClean="0">
                <a:latin typeface="Times"/>
              </a:rPr>
              <a:t>Larivière</a:t>
            </a:r>
            <a:r>
              <a:rPr lang="fr-FR" i="1" dirty="0">
                <a:latin typeface="Times"/>
              </a:rPr>
              <a:t> </a:t>
            </a:r>
            <a:r>
              <a:rPr lang="fr-FR" i="1" dirty="0" smtClean="0">
                <a:latin typeface="Times"/>
              </a:rPr>
              <a:t>et al., The </a:t>
            </a:r>
            <a:r>
              <a:rPr lang="fr-FR" i="1" dirty="0" err="1" smtClean="0">
                <a:latin typeface="Times"/>
              </a:rPr>
              <a:t>Oligopoly</a:t>
            </a:r>
            <a:r>
              <a:rPr lang="fr-FR" i="1" dirty="0" smtClean="0">
                <a:latin typeface="Times"/>
              </a:rPr>
              <a:t> of </a:t>
            </a:r>
            <a:r>
              <a:rPr lang="fr-FR" i="1" dirty="0" err="1" smtClean="0">
                <a:latin typeface="Times"/>
              </a:rPr>
              <a:t>Academic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Publishers</a:t>
            </a:r>
            <a:r>
              <a:rPr lang="fr-FR" i="1" dirty="0">
                <a:latin typeface="Times"/>
              </a:rPr>
              <a:t>,</a:t>
            </a:r>
            <a:r>
              <a:rPr lang="fr-FR" i="1" dirty="0" smtClean="0">
                <a:latin typeface="Times"/>
              </a:rPr>
              <a:t> PLOS one, 10</a:t>
            </a:r>
            <a:r>
              <a:rPr lang="fr-FR" i="1" baseline="30000" dirty="0" smtClean="0">
                <a:latin typeface="Times"/>
              </a:rPr>
              <a:t>th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June</a:t>
            </a:r>
            <a:r>
              <a:rPr lang="fr-FR" i="1" dirty="0" smtClean="0">
                <a:latin typeface="Times"/>
              </a:rPr>
              <a:t> 2015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0" y="1493982"/>
            <a:ext cx="6300192" cy="4599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5382414"/>
            <a:ext cx="4464496" cy="419116"/>
          </a:xfrm>
          <a:prstGeom prst="rect">
            <a:avLst/>
          </a:prstGeom>
        </p:spPr>
      </p:pic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107504" y="260648"/>
            <a:ext cx="8928992" cy="800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Operating profits </a:t>
            </a:r>
            <a:r>
              <a:rPr lang="fr-FR" sz="2300" dirty="0" smtClean="0">
                <a:latin typeface="Calibri"/>
              </a:rPr>
              <a:t>and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profit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margin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of the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publisher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Reed-Elsevier 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for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its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>
                <a:solidFill>
                  <a:srgbClr val="FF0000"/>
                </a:solidFill>
                <a:latin typeface="Calibri"/>
              </a:rPr>
              <a:t>S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cientific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,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Technical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and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Medical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(STM) division </a:t>
            </a:r>
            <a:r>
              <a:rPr lang="fr-FR" sz="2300" b="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from</a:t>
            </a:r>
            <a:r>
              <a:rPr lang="fr-FR" sz="2300" b="0" dirty="0" smtClean="0">
                <a:latin typeface="Calibri"/>
              </a:rPr>
              <a:t> 1990 to 2015</a:t>
            </a:r>
            <a:endParaRPr lang="fr-FR" sz="2300" b="0" dirty="0">
              <a:latin typeface="Calibri"/>
            </a:endParaRPr>
          </a:p>
        </p:txBody>
      </p:sp>
      <p:sp>
        <p:nvSpPr>
          <p:cNvPr id="7" name="ZoneTexte 14"/>
          <p:cNvSpPr txBox="1"/>
          <p:nvPr/>
        </p:nvSpPr>
        <p:spPr>
          <a:xfrm>
            <a:off x="296416" y="6309320"/>
            <a:ext cx="8524056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Vincent </a:t>
            </a:r>
            <a:r>
              <a:rPr lang="fr-FR" i="1" dirty="0" err="1" smtClean="0">
                <a:latin typeface="Times"/>
              </a:rPr>
              <a:t>Larivière</a:t>
            </a:r>
            <a:r>
              <a:rPr lang="fr-FR" i="1" dirty="0">
                <a:latin typeface="Times"/>
              </a:rPr>
              <a:t> </a:t>
            </a:r>
            <a:r>
              <a:rPr lang="fr-FR" i="1" dirty="0" smtClean="0">
                <a:latin typeface="Times"/>
              </a:rPr>
              <a:t>et al., The </a:t>
            </a:r>
            <a:r>
              <a:rPr lang="fr-FR" i="1" dirty="0" err="1" smtClean="0">
                <a:latin typeface="Times"/>
              </a:rPr>
              <a:t>Oligopoly</a:t>
            </a:r>
            <a:r>
              <a:rPr lang="fr-FR" i="1" dirty="0" smtClean="0">
                <a:latin typeface="Times"/>
              </a:rPr>
              <a:t> of </a:t>
            </a:r>
            <a:r>
              <a:rPr lang="fr-FR" i="1" dirty="0" err="1" smtClean="0">
                <a:latin typeface="Times"/>
              </a:rPr>
              <a:t>Academic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Publishers</a:t>
            </a:r>
            <a:r>
              <a:rPr lang="fr-FR" i="1" dirty="0">
                <a:latin typeface="Times"/>
              </a:rPr>
              <a:t>,</a:t>
            </a:r>
            <a:r>
              <a:rPr lang="fr-FR" i="1" dirty="0" smtClean="0">
                <a:latin typeface="Times"/>
              </a:rPr>
              <a:t> PLOS one, 10</a:t>
            </a:r>
            <a:r>
              <a:rPr lang="fr-FR" i="1" baseline="30000" dirty="0" smtClean="0">
                <a:latin typeface="Times"/>
              </a:rPr>
              <a:t>th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June</a:t>
            </a:r>
            <a:r>
              <a:rPr lang="fr-FR" i="1" dirty="0" smtClean="0">
                <a:latin typeface="Times"/>
              </a:rPr>
              <a:t> 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2240" y="2204770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35696" y="2204770"/>
            <a:ext cx="1656184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1.2 billion US$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91680" y="1772816"/>
            <a:ext cx="182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</a:rPr>
              <a:t>Operating profits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466191" y="1772816"/>
            <a:ext cx="14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P</a:t>
            </a:r>
            <a:r>
              <a:rPr lang="fr-FR" b="1" dirty="0" smtClean="0">
                <a:solidFill>
                  <a:srgbClr val="FF0000"/>
                </a:solidFill>
              </a:rPr>
              <a:t>rofit </a:t>
            </a:r>
            <a:r>
              <a:rPr lang="fr-FR" b="1" dirty="0" err="1">
                <a:solidFill>
                  <a:srgbClr val="FF0000"/>
                </a:solidFill>
              </a:rPr>
              <a:t>margin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25564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93248"/>
            <a:ext cx="7113984" cy="359984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19" y="4509120"/>
            <a:ext cx="9026549" cy="1659245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108520" y="-304800"/>
            <a:ext cx="93965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Density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of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peer-reviewed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articles per country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" name="ZoneTexte 14"/>
          <p:cNvSpPr txBox="1">
            <a:spLocks noChangeArrowheads="1"/>
          </p:cNvSpPr>
          <p:nvPr/>
        </p:nvSpPr>
        <p:spPr bwMode="auto">
          <a:xfrm>
            <a:off x="4612704" y="3817490"/>
            <a:ext cx="4495800" cy="292387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latin typeface="Calibri"/>
              </a:rPr>
              <a:t>Today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publishers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impose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their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</a:p>
          <a:p>
            <a:pPr algn="ctr"/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Gold Open Access model</a:t>
            </a:r>
            <a:r>
              <a:rPr lang="fr-FR" sz="2300" dirty="0" smtClean="0">
                <a:latin typeface="Calibri"/>
              </a:rPr>
              <a:t>,</a:t>
            </a:r>
          </a:p>
          <a:p>
            <a:pPr algn="ctr"/>
            <a:r>
              <a:rPr lang="fr-FR" sz="2300" dirty="0" err="1" smtClean="0">
                <a:latin typeface="Calibri"/>
              </a:rPr>
              <a:t>which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flips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subscription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costs</a:t>
            </a:r>
            <a:endParaRPr lang="fr-FR" sz="2300" dirty="0" smtClean="0">
              <a:solidFill>
                <a:srgbClr val="0000FF"/>
              </a:solidFill>
              <a:latin typeface="Calibri"/>
            </a:endParaRPr>
          </a:p>
          <a:p>
            <a:pPr algn="ctr"/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into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article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processing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charges </a:t>
            </a:r>
            <a:r>
              <a:rPr lang="fr-FR" sz="2300" dirty="0" err="1" smtClean="0">
                <a:solidFill>
                  <a:srgbClr val="000000"/>
                </a:solidFill>
                <a:latin typeface="Calibri"/>
              </a:rPr>
              <a:t>that</a:t>
            </a:r>
            <a:endParaRPr lang="fr-FR" sz="2300" dirty="0" smtClean="0">
              <a:solidFill>
                <a:srgbClr val="000000"/>
              </a:solidFill>
              <a:latin typeface="Calibri"/>
            </a:endParaRPr>
          </a:p>
          <a:p>
            <a:pPr algn="ctr"/>
            <a:r>
              <a:rPr lang="fr-FR" sz="2300" dirty="0" err="1">
                <a:solidFill>
                  <a:srgbClr val="0000FF"/>
                </a:solidFill>
                <a:latin typeface="Calibri"/>
              </a:rPr>
              <a:t>r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esearchers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have to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pay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to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publish</a:t>
            </a:r>
            <a:endParaRPr lang="fr-FR" sz="2300" dirty="0" smtClean="0">
              <a:solidFill>
                <a:srgbClr val="0000FF"/>
              </a:solidFill>
              <a:latin typeface="Calibri"/>
            </a:endParaRP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</a:p>
          <a:p>
            <a:pPr algn="ctr"/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researchers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might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get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bankrupted</a:t>
            </a:r>
            <a:r>
              <a:rPr lang="fr-FR" sz="2300" dirty="0" smtClean="0">
                <a:latin typeface="Calibri"/>
              </a:rPr>
              <a:t> </a:t>
            </a:r>
          </a:p>
          <a:p>
            <a:pPr algn="ctr"/>
            <a:r>
              <a:rPr lang="fr-FR" sz="2300" dirty="0" smtClean="0">
                <a:latin typeface="Calibri"/>
              </a:rPr>
              <a:t>or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stop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publishing</a:t>
            </a:r>
            <a:r>
              <a:rPr lang="fr-FR" sz="2300" dirty="0" smtClean="0">
                <a:latin typeface="Calibri"/>
              </a:rPr>
              <a:t>!</a:t>
            </a:r>
            <a:r>
              <a:rPr lang="fr-FR" sz="23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71092" y="3429000"/>
            <a:ext cx="287677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www.worldmapper.org</a:t>
            </a:r>
            <a:endParaRPr lang="fr-FR" i="1" dirty="0" smtClean="0">
              <a:latin typeface="Times"/>
            </a:endParaRPr>
          </a:p>
          <a:p>
            <a:endParaRPr lang="fr-FR" i="1" dirty="0">
              <a:latin typeface="Time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43100" y="6228020"/>
            <a:ext cx="287677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www.scimagoir.com</a:t>
            </a:r>
            <a:endParaRPr lang="fr-FR" i="1" dirty="0" smtClean="0">
              <a:latin typeface="Times"/>
            </a:endParaRPr>
          </a:p>
          <a:p>
            <a:endParaRPr lang="fr-FR" i="1" dirty="0">
              <a:latin typeface="Times"/>
            </a:endParaRPr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423312"/>
              </p:ext>
            </p:extLst>
          </p:nvPr>
        </p:nvGraphicFramePr>
        <p:xfrm>
          <a:off x="6309320" y="5651971"/>
          <a:ext cx="11430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5" name="…quation" r:id="rId5" imgW="228600" imgH="203200" progId="Equation.3">
                  <p:embed/>
                </p:oleObj>
              </mc:Choice>
              <mc:Fallback>
                <p:oleObj name="…quation" r:id="rId5" imgW="2286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9320" y="5651971"/>
                        <a:ext cx="1143000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直線コネクタ 14"/>
          <p:cNvCxnSpPr>
            <a:cxnSpLocks noChangeShapeType="1"/>
          </p:cNvCxnSpPr>
          <p:nvPr/>
        </p:nvCxnSpPr>
        <p:spPr bwMode="auto">
          <a:xfrm>
            <a:off x="0" y="6858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1" name="TextBox 10"/>
          <p:cNvSpPr txBox="1"/>
          <p:nvPr/>
        </p:nvSpPr>
        <p:spPr>
          <a:xfrm>
            <a:off x="632368" y="2492896"/>
            <a:ext cx="232495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Number of articles</a:t>
            </a:r>
          </a:p>
          <a:p>
            <a:pPr algn="ctr"/>
            <a:r>
              <a:rPr lang="en-US" i="1" dirty="0"/>
              <a:t>d</a:t>
            </a:r>
            <a:r>
              <a:rPr lang="en-US" i="1" dirty="0" smtClean="0"/>
              <a:t>ivided by the</a:t>
            </a:r>
          </a:p>
          <a:p>
            <a:pPr algn="ctr"/>
            <a:r>
              <a:rPr lang="en-US" i="1" dirty="0"/>
              <a:t>n</a:t>
            </a:r>
            <a:r>
              <a:rPr lang="en-US" i="1" dirty="0" smtClean="0"/>
              <a:t>umber of inhabitants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40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could be the </a:t>
            </a:r>
            <a:br>
              <a:rPr lang="en-US" dirty="0" smtClean="0"/>
            </a:br>
            <a:r>
              <a:rPr lang="en-US" dirty="0" smtClean="0"/>
              <a:t>scholarly publishing system </a:t>
            </a:r>
            <a:br>
              <a:rPr lang="en-US" dirty="0" smtClean="0"/>
            </a:br>
            <a:r>
              <a:rPr lang="en-US" dirty="0" smtClean="0"/>
              <a:t>tomorrow?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201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What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do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we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need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publishers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for ?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827584" y="1124744"/>
            <a:ext cx="7416824" cy="550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smtClean="0"/>
              <a:t>‘Since </a:t>
            </a:r>
            <a:r>
              <a:rPr lang="en-US" sz="2400" dirty="0"/>
              <a:t>the creation of scientific journals 350 years ago, </a:t>
            </a:r>
            <a:r>
              <a:rPr lang="en-US" sz="2400" dirty="0">
                <a:solidFill>
                  <a:srgbClr val="28C191"/>
                </a:solidFill>
              </a:rPr>
              <a:t>large commercial publishing houses </a:t>
            </a:r>
            <a:r>
              <a:rPr lang="en-US" sz="2400" dirty="0" smtClean="0">
                <a:solidFill>
                  <a:srgbClr val="28C191"/>
                </a:solidFill>
              </a:rPr>
              <a:t>have increased </a:t>
            </a:r>
            <a:r>
              <a:rPr lang="en-US" sz="2400" dirty="0">
                <a:solidFill>
                  <a:srgbClr val="28C191"/>
                </a:solidFill>
              </a:rPr>
              <a:t>their control of the science system. </a:t>
            </a:r>
            <a:r>
              <a:rPr lang="en-US" sz="2400" dirty="0" smtClean="0"/>
              <a:t>While </a:t>
            </a:r>
            <a:r>
              <a:rPr lang="en-US" sz="2400" dirty="0"/>
              <a:t>one could argue that their role </a:t>
            </a:r>
            <a:r>
              <a:rPr lang="en-US" sz="2400" dirty="0" smtClean="0"/>
              <a:t>of typesetting</a:t>
            </a:r>
            <a:r>
              <a:rPr lang="en-US" sz="2400" dirty="0"/>
              <a:t>, printing, and diffusion were central in </a:t>
            </a:r>
            <a:r>
              <a:rPr lang="en-US" sz="2400" dirty="0" smtClean="0"/>
              <a:t>the print world, </a:t>
            </a:r>
            <a:r>
              <a:rPr lang="en-US" sz="2400" dirty="0"/>
              <a:t>the ease with which these </a:t>
            </a:r>
            <a:r>
              <a:rPr lang="en-US" sz="2400" dirty="0" smtClean="0"/>
              <a:t>functions </a:t>
            </a:r>
            <a:r>
              <a:rPr lang="en-US" sz="2400" dirty="0"/>
              <a:t>can be </a:t>
            </a:r>
            <a:r>
              <a:rPr lang="en-US" sz="2400" dirty="0" smtClean="0"/>
              <a:t>fulfilled </a:t>
            </a:r>
            <a:r>
              <a:rPr lang="en-US" sz="2400" dirty="0">
                <a:solidFill>
                  <a:srgbClr val="3366FF"/>
                </a:solidFill>
              </a:rPr>
              <a:t>in the electronic world </a:t>
            </a:r>
            <a:r>
              <a:rPr lang="en-US" sz="2400" dirty="0"/>
              <a:t>makes one wonder</a:t>
            </a:r>
            <a:r>
              <a:rPr lang="en-US" sz="2400" dirty="0" smtClean="0"/>
              <a:t>: </a:t>
            </a:r>
            <a:r>
              <a:rPr lang="en-US" sz="2300" dirty="0" smtClean="0">
                <a:solidFill>
                  <a:srgbClr val="3366FF"/>
                </a:solidFill>
              </a:rPr>
              <a:t>what </a:t>
            </a:r>
            <a:r>
              <a:rPr lang="en-US" sz="2300" dirty="0">
                <a:solidFill>
                  <a:srgbClr val="3366FF"/>
                </a:solidFill>
              </a:rPr>
              <a:t>do we need publishers for</a:t>
            </a:r>
            <a:r>
              <a:rPr lang="en-US" sz="2300" dirty="0" smtClean="0">
                <a:solidFill>
                  <a:srgbClr val="3366FF"/>
                </a:solidFill>
              </a:rPr>
              <a:t>? </a:t>
            </a:r>
            <a:r>
              <a:rPr lang="en-US" sz="2300" dirty="0" smtClean="0"/>
              <a:t>[</a:t>
            </a:r>
            <a:r>
              <a:rPr lang="is-IS" sz="2300" dirty="0" smtClean="0"/>
              <a:t>…] </a:t>
            </a:r>
            <a:r>
              <a:rPr lang="is-IS" sz="2300" dirty="0" smtClean="0">
                <a:solidFill>
                  <a:srgbClr val="3366FF"/>
                </a:solidFill>
              </a:rPr>
              <a:t>I</a:t>
            </a:r>
            <a:r>
              <a:rPr lang="en-US" sz="2300" dirty="0" smtClean="0">
                <a:solidFill>
                  <a:srgbClr val="3366FF"/>
                </a:solidFill>
              </a:rPr>
              <a:t>t </a:t>
            </a:r>
            <a:r>
              <a:rPr lang="en-US" sz="2300" dirty="0">
                <a:solidFill>
                  <a:srgbClr val="3366FF"/>
                </a:solidFill>
              </a:rPr>
              <a:t>is up to the scientific community to change the system </a:t>
            </a:r>
            <a:r>
              <a:rPr lang="en-US" sz="2300" dirty="0"/>
              <a:t>in a similar fashion and in parallel to the open access and open science movements. </a:t>
            </a:r>
            <a:r>
              <a:rPr lang="en-US" sz="2300" dirty="0">
                <a:solidFill>
                  <a:srgbClr val="FF0000"/>
                </a:solidFill>
              </a:rPr>
              <a:t>Unfortunately, researchers are still dependent on one essentially symbolic function of publishers, which is</a:t>
            </a:r>
            <a:r>
              <a:rPr lang="en-US" sz="2300" dirty="0"/>
              <a:t> </a:t>
            </a:r>
            <a:r>
              <a:rPr lang="en-US" sz="2300" dirty="0">
                <a:solidFill>
                  <a:srgbClr val="FF0000"/>
                </a:solidFill>
              </a:rPr>
              <a:t>to allocate academic capital, thereby explaining </a:t>
            </a:r>
            <a:r>
              <a:rPr lang="en-US" sz="2300" dirty="0" smtClean="0">
                <a:solidFill>
                  <a:srgbClr val="FF0000"/>
                </a:solidFill>
              </a:rPr>
              <a:t>why the </a:t>
            </a:r>
            <a:r>
              <a:rPr lang="en-US" sz="2300" dirty="0">
                <a:solidFill>
                  <a:srgbClr val="FF0000"/>
                </a:solidFill>
              </a:rPr>
              <a:t>scientific community is so dependent on </a:t>
            </a:r>
            <a:r>
              <a:rPr lang="en-US" sz="2300" i="1" dirty="0">
                <a:solidFill>
                  <a:srgbClr val="FF0000"/>
                </a:solidFill>
              </a:rPr>
              <a:t>The Most Profitable Obsolete Technology in </a:t>
            </a:r>
            <a:r>
              <a:rPr lang="en-US" sz="2300" i="1" dirty="0" smtClean="0">
                <a:solidFill>
                  <a:srgbClr val="FF0000"/>
                </a:solidFill>
              </a:rPr>
              <a:t>History </a:t>
            </a:r>
            <a:r>
              <a:rPr lang="en-US" sz="2300" b="1" dirty="0" smtClean="0"/>
              <a:t>’</a:t>
            </a:r>
            <a:endParaRPr lang="en-US" sz="2300" dirty="0"/>
          </a:p>
          <a:p>
            <a:endParaRPr lang="en-US" sz="2300" dirty="0">
              <a:solidFill>
                <a:srgbClr val="FF0000"/>
              </a:solidFill>
            </a:endParaRPr>
          </a:p>
        </p:txBody>
      </p:sp>
      <p:sp>
        <p:nvSpPr>
          <p:cNvPr id="12" name="ZoneTexte 14"/>
          <p:cNvSpPr txBox="1"/>
          <p:nvPr/>
        </p:nvSpPr>
        <p:spPr>
          <a:xfrm>
            <a:off x="296416" y="6381328"/>
            <a:ext cx="8524056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Vincent </a:t>
            </a:r>
            <a:r>
              <a:rPr lang="fr-FR" i="1" dirty="0" err="1" smtClean="0">
                <a:latin typeface="Times"/>
              </a:rPr>
              <a:t>Larivière</a:t>
            </a:r>
            <a:r>
              <a:rPr lang="fr-FR" i="1" dirty="0">
                <a:latin typeface="Times"/>
              </a:rPr>
              <a:t> </a:t>
            </a:r>
            <a:r>
              <a:rPr lang="fr-FR" i="1" dirty="0" smtClean="0">
                <a:latin typeface="Times"/>
              </a:rPr>
              <a:t>et al., The </a:t>
            </a:r>
            <a:r>
              <a:rPr lang="fr-FR" i="1" dirty="0" err="1" smtClean="0">
                <a:latin typeface="Times"/>
              </a:rPr>
              <a:t>Oligopoly</a:t>
            </a:r>
            <a:r>
              <a:rPr lang="fr-FR" i="1" dirty="0" smtClean="0">
                <a:latin typeface="Times"/>
              </a:rPr>
              <a:t> of </a:t>
            </a:r>
            <a:r>
              <a:rPr lang="fr-FR" i="1" dirty="0" err="1" smtClean="0">
                <a:latin typeface="Times"/>
              </a:rPr>
              <a:t>Academic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Publishers</a:t>
            </a:r>
            <a:r>
              <a:rPr lang="fr-FR" i="1" dirty="0">
                <a:latin typeface="Times"/>
              </a:rPr>
              <a:t>,</a:t>
            </a:r>
            <a:r>
              <a:rPr lang="fr-FR" i="1" dirty="0" smtClean="0">
                <a:latin typeface="Times"/>
              </a:rPr>
              <a:t> PLOS one, 10</a:t>
            </a:r>
            <a:r>
              <a:rPr lang="fr-FR" i="1" baseline="30000" dirty="0" smtClean="0">
                <a:latin typeface="Times"/>
              </a:rPr>
              <a:t>th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June</a:t>
            </a:r>
            <a:r>
              <a:rPr lang="fr-FR" i="1" dirty="0" smtClean="0">
                <a:latin typeface="Times"/>
              </a:rPr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103543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4" y="1195293"/>
            <a:ext cx="8460432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sz="2300" dirty="0" smtClean="0"/>
              <a:t>‘While, in economic terms, </a:t>
            </a:r>
            <a:r>
              <a:rPr lang="en-US" sz="2300" dirty="0" smtClean="0">
                <a:solidFill>
                  <a:srgbClr val="28C191"/>
                </a:solidFill>
              </a:rPr>
              <a:t>printed journals can be considered as rival goods</a:t>
            </a:r>
            <a:r>
              <a:rPr lang="en-US" sz="2300" b="1" dirty="0" smtClean="0"/>
              <a:t>—</a:t>
            </a:r>
            <a:r>
              <a:rPr lang="en-US" sz="2300" dirty="0" smtClean="0"/>
              <a:t> goods that cannot be owned simultaneously by two individuals</a:t>
            </a:r>
            <a:r>
              <a:rPr lang="en-US" sz="2300" b="1" dirty="0" smtClean="0"/>
              <a:t>—</a:t>
            </a:r>
            <a:r>
              <a:rPr lang="en-US" sz="2300" dirty="0" smtClean="0"/>
              <a:t> </a:t>
            </a:r>
            <a:r>
              <a:rPr lang="en-US" sz="2300" dirty="0" smtClean="0">
                <a:solidFill>
                  <a:srgbClr val="28C191"/>
                </a:solidFill>
              </a:rPr>
              <a:t>online journals are non-rival goods : a single journal issue that has been uploaded by the publisher on the journal</a:t>
            </a:r>
            <a:r>
              <a:rPr lang="en-US" sz="2300" b="1" dirty="0" smtClean="0">
                <a:solidFill>
                  <a:srgbClr val="28C191"/>
                </a:solidFill>
              </a:rPr>
              <a:t>’</a:t>
            </a:r>
            <a:r>
              <a:rPr lang="en-US" sz="2300" dirty="0" smtClean="0">
                <a:solidFill>
                  <a:srgbClr val="28C191"/>
                </a:solidFill>
              </a:rPr>
              <a:t> s website can be accessed by many researchers from many universities at the same time</a:t>
            </a:r>
            <a:r>
              <a:rPr lang="en-US" sz="2300" dirty="0" smtClean="0"/>
              <a:t>. </a:t>
            </a:r>
            <a:r>
              <a:rPr lang="en-US" sz="2400" dirty="0" smtClean="0"/>
              <a:t>The publisher does not have to upload or produce an additional copy each time a paper is accessed on the server as </a:t>
            </a:r>
            <a:r>
              <a:rPr lang="en-US" sz="2400" dirty="0" smtClean="0">
                <a:solidFill>
                  <a:srgbClr val="FF0000"/>
                </a:solidFill>
              </a:rPr>
              <a:t>it can be duplicated </a:t>
            </a:r>
            <a:r>
              <a:rPr lang="en-US" sz="2400" i="1" dirty="0" smtClean="0">
                <a:solidFill>
                  <a:srgbClr val="FF0000"/>
                </a:solidFill>
              </a:rPr>
              <a:t>ad infinitum</a:t>
            </a:r>
            <a:r>
              <a:rPr lang="en-US" sz="2400" dirty="0" smtClean="0"/>
              <a:t>, which in turn reduces </a:t>
            </a:r>
            <a:r>
              <a:rPr lang="en-US" sz="2400" dirty="0" smtClean="0">
                <a:solidFill>
                  <a:srgbClr val="FF0000"/>
                </a:solidFill>
              </a:rPr>
              <a:t>the marginal cost of additional subscriptions to 0</a:t>
            </a:r>
            <a:r>
              <a:rPr lang="en-US" sz="2400" dirty="0" smtClean="0"/>
              <a:t>. </a:t>
            </a:r>
            <a:r>
              <a:rPr lang="en-US" sz="2400" dirty="0"/>
              <a:t>In a </a:t>
            </a:r>
            <a:r>
              <a:rPr lang="en-US" sz="2400" dirty="0" smtClean="0"/>
              <a:t>system where </a:t>
            </a:r>
            <a:r>
              <a:rPr lang="en-US" sz="2400" dirty="0"/>
              <a:t>the marginal cost of goods reaches 0, their cost becomes arbitrary and </a:t>
            </a:r>
            <a:r>
              <a:rPr lang="en-US" sz="2400" dirty="0" smtClean="0"/>
              <a:t>depends merely </a:t>
            </a:r>
            <a:r>
              <a:rPr lang="en-US" sz="2400" dirty="0"/>
              <a:t>on how badly they are needed, as well as by the purchasing power </a:t>
            </a:r>
            <a:r>
              <a:rPr lang="en-US" sz="2400" dirty="0" smtClean="0"/>
              <a:t>of those </a:t>
            </a:r>
            <a:r>
              <a:rPr lang="en-US" sz="2400" dirty="0"/>
              <a:t>who </a:t>
            </a:r>
            <a:r>
              <a:rPr lang="en-US" sz="2400" dirty="0" smtClean="0"/>
              <a:t>need them. [</a:t>
            </a:r>
            <a:r>
              <a:rPr lang="is-IS" sz="2400" dirty="0" smtClean="0"/>
              <a:t>…] </a:t>
            </a:r>
            <a:r>
              <a:rPr lang="en-US" sz="2400" dirty="0"/>
              <a:t>In such a system, </a:t>
            </a:r>
            <a:r>
              <a:rPr lang="en-US" sz="2400" dirty="0">
                <a:solidFill>
                  <a:srgbClr val="3366FF"/>
                </a:solidFill>
              </a:rPr>
              <a:t>any price is good for the seller, </a:t>
            </a:r>
            <a:r>
              <a:rPr lang="en-US" sz="2400" dirty="0" smtClean="0">
                <a:solidFill>
                  <a:srgbClr val="3366FF"/>
                </a:solidFill>
              </a:rPr>
              <a:t>as the </a:t>
            </a:r>
            <a:r>
              <a:rPr lang="en-US" sz="2400" dirty="0">
                <a:solidFill>
                  <a:srgbClr val="3366FF"/>
                </a:solidFill>
              </a:rPr>
              <a:t>additional unit sold is pure profit</a:t>
            </a:r>
            <a:r>
              <a:rPr lang="en-US" sz="2400" dirty="0"/>
              <a:t>.</a:t>
            </a:r>
            <a:r>
              <a:rPr lang="en-US" sz="2300" dirty="0" smtClean="0"/>
              <a:t>’</a:t>
            </a:r>
            <a:endParaRPr lang="en-US" sz="2300" dirty="0"/>
          </a:p>
        </p:txBody>
      </p:sp>
      <p:sp>
        <p:nvSpPr>
          <p:cNvPr id="5" name="ZoneTexte 14"/>
          <p:cNvSpPr txBox="1"/>
          <p:nvPr/>
        </p:nvSpPr>
        <p:spPr>
          <a:xfrm>
            <a:off x="296416" y="6372036"/>
            <a:ext cx="8524056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Vincent </a:t>
            </a:r>
            <a:r>
              <a:rPr lang="fr-FR" i="1" dirty="0" err="1" smtClean="0">
                <a:latin typeface="Times"/>
              </a:rPr>
              <a:t>Lrivière</a:t>
            </a:r>
            <a:r>
              <a:rPr lang="fr-FR" i="1" dirty="0" smtClean="0">
                <a:latin typeface="Times"/>
              </a:rPr>
              <a:t> et al., The </a:t>
            </a:r>
            <a:r>
              <a:rPr lang="fr-FR" i="1" dirty="0" err="1" smtClean="0">
                <a:latin typeface="Times"/>
              </a:rPr>
              <a:t>Oligopoly</a:t>
            </a:r>
            <a:r>
              <a:rPr lang="fr-FR" i="1" dirty="0" smtClean="0">
                <a:latin typeface="Times"/>
              </a:rPr>
              <a:t> of </a:t>
            </a:r>
            <a:r>
              <a:rPr lang="fr-FR" i="1" dirty="0" err="1" smtClean="0">
                <a:latin typeface="Times"/>
              </a:rPr>
              <a:t>Academic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Publishers</a:t>
            </a:r>
            <a:r>
              <a:rPr lang="fr-FR" i="1" dirty="0">
                <a:latin typeface="Times"/>
              </a:rPr>
              <a:t>,</a:t>
            </a:r>
            <a:r>
              <a:rPr lang="fr-FR" i="1" dirty="0" smtClean="0">
                <a:latin typeface="Times"/>
              </a:rPr>
              <a:t> PLOS one, 10</a:t>
            </a:r>
            <a:r>
              <a:rPr lang="fr-FR" i="1" baseline="30000" dirty="0" smtClean="0">
                <a:latin typeface="Times"/>
              </a:rPr>
              <a:t>th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June</a:t>
            </a:r>
            <a:r>
              <a:rPr lang="fr-FR" i="1" dirty="0" smtClean="0">
                <a:latin typeface="Times"/>
              </a:rPr>
              <a:t> 2015a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The marginal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cost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of online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publishing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is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0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8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54744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The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Cost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of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Knowledge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, 2012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184" y="2339588"/>
            <a:ext cx="6237312" cy="4015487"/>
          </a:xfrm>
          <a:prstGeom prst="rect">
            <a:avLst/>
          </a:prstGeom>
        </p:spPr>
      </p:pic>
      <p:sp>
        <p:nvSpPr>
          <p:cNvPr id="9" name="ZoneTexte 14"/>
          <p:cNvSpPr txBox="1">
            <a:spLocks noChangeArrowheads="1"/>
          </p:cNvSpPr>
          <p:nvPr/>
        </p:nvSpPr>
        <p:spPr bwMode="auto">
          <a:xfrm>
            <a:off x="381000" y="836712"/>
            <a:ext cx="845820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200" dirty="0" smtClean="0">
              <a:solidFill>
                <a:srgbClr val="0000FF"/>
              </a:solidFill>
              <a:latin typeface="Calibri"/>
            </a:endParaRPr>
          </a:p>
          <a:p>
            <a:pPr algn="ctr"/>
            <a:r>
              <a:rPr lang="fr-FR" sz="2300" i="1" dirty="0" smtClean="0">
                <a:solidFill>
                  <a:srgbClr val="0000FF"/>
                </a:solidFill>
                <a:latin typeface="Calibri"/>
              </a:rPr>
              <a:t>Tim </a:t>
            </a:r>
            <a:r>
              <a:rPr lang="fr-FR" sz="2300" i="1" dirty="0" err="1" smtClean="0">
                <a:solidFill>
                  <a:srgbClr val="0000FF"/>
                </a:solidFill>
                <a:latin typeface="Calibri"/>
              </a:rPr>
              <a:t>Gowers</a:t>
            </a:r>
            <a:r>
              <a:rPr lang="fr-FR" sz="2300" i="1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and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33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mathematician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colleagues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called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to</a:t>
            </a:r>
          </a:p>
          <a:p>
            <a:pPr algn="ctr"/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boycott </a:t>
            </a:r>
            <a:r>
              <a:rPr lang="fr-FR" sz="2300" b="0" i="1" dirty="0" smtClean="0">
                <a:solidFill>
                  <a:srgbClr val="0000FF"/>
                </a:solidFill>
                <a:latin typeface="Calibri"/>
              </a:rPr>
              <a:t>Elsevier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b="0" dirty="0" smtClean="0">
                <a:solidFill>
                  <a:srgbClr val="000000"/>
                </a:solidFill>
                <a:latin typeface="Calibri"/>
              </a:rPr>
              <a:t>and </a:t>
            </a:r>
            <a:r>
              <a:rPr lang="fr-FR" sz="2300" b="0" dirty="0" err="1" smtClean="0">
                <a:solidFill>
                  <a:srgbClr val="000000"/>
                </a:solidFill>
                <a:latin typeface="Calibri"/>
              </a:rPr>
              <a:t>thus</a:t>
            </a:r>
            <a:r>
              <a:rPr lang="fr-FR" sz="2300" b="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0000FF"/>
                </a:solidFill>
                <a:latin typeface="Calibri"/>
              </a:rPr>
              <a:t>stopped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 the </a:t>
            </a:r>
            <a:r>
              <a:rPr lang="fr-FR" sz="2300" b="0" i="1" dirty="0" err="1" smtClean="0">
                <a:solidFill>
                  <a:srgbClr val="0000FF"/>
                </a:solidFill>
                <a:latin typeface="Calibri"/>
              </a:rPr>
              <a:t>Research</a:t>
            </a:r>
            <a:r>
              <a:rPr lang="fr-FR" sz="2300" b="0" i="1" dirty="0" smtClean="0">
                <a:solidFill>
                  <a:srgbClr val="0000FF"/>
                </a:solidFill>
                <a:latin typeface="Calibri"/>
              </a:rPr>
              <a:t> Works </a:t>
            </a:r>
            <a:r>
              <a:rPr lang="fr-FR" sz="2300" b="0" i="1" dirty="0" err="1" smtClean="0">
                <a:solidFill>
                  <a:srgbClr val="0000FF"/>
                </a:solidFill>
                <a:latin typeface="Calibri"/>
              </a:rPr>
              <a:t>Act</a:t>
            </a:r>
            <a:r>
              <a:rPr lang="fr-FR" sz="2300" b="0" dirty="0" smtClean="0">
                <a:latin typeface="Calibri"/>
              </a:rPr>
              <a:t>,</a:t>
            </a:r>
          </a:p>
          <a:p>
            <a:pPr algn="ctr"/>
            <a:r>
              <a:rPr lang="fr-FR" sz="2300" dirty="0">
                <a:latin typeface="Calibri"/>
              </a:rPr>
              <a:t>a</a:t>
            </a:r>
            <a:r>
              <a:rPr lang="fr-FR" sz="2300" dirty="0" smtClean="0">
                <a:latin typeface="Calibri"/>
              </a:rPr>
              <a:t> bill to the US </a:t>
            </a:r>
            <a:r>
              <a:rPr lang="fr-FR" sz="2300" dirty="0" err="1" smtClean="0">
                <a:latin typeface="Calibri"/>
              </a:rPr>
              <a:t>Congress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i="1" dirty="0" smtClean="0">
                <a:solidFill>
                  <a:srgbClr val="0000FF"/>
                </a:solidFill>
                <a:latin typeface="Calibri"/>
              </a:rPr>
              <a:t>Elsevier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was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lobbying for</a:t>
            </a:r>
            <a:r>
              <a:rPr lang="fr-FR" sz="2300" i="1" dirty="0" smtClean="0">
                <a:latin typeface="Calibri"/>
              </a:rPr>
              <a:t>.</a:t>
            </a:r>
            <a:endParaRPr lang="fr-FR" sz="2300" b="0" i="1" dirty="0">
              <a:latin typeface="Calibri"/>
            </a:endParaRPr>
          </a:p>
        </p:txBody>
      </p:sp>
      <p:pic>
        <p:nvPicPr>
          <p:cNvPr id="2" name="Picture 1" descr="file.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78" y="2204864"/>
            <a:ext cx="2478022" cy="3717032"/>
          </a:xfrm>
          <a:prstGeom prst="rect">
            <a:avLst/>
          </a:prstGeom>
        </p:spPr>
      </p:pic>
      <p:sp>
        <p:nvSpPr>
          <p:cNvPr id="8" name="ZoneTexte 8"/>
          <p:cNvSpPr txBox="1"/>
          <p:nvPr/>
        </p:nvSpPr>
        <p:spPr>
          <a:xfrm>
            <a:off x="3901008" y="6381328"/>
            <a:ext cx="4343400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www.thecostofknowledge.com</a:t>
            </a:r>
            <a:r>
              <a:rPr lang="fr-FR" i="1" dirty="0" smtClean="0">
                <a:latin typeface="Times"/>
              </a:rPr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5877272"/>
            <a:ext cx="1927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Sir Tim </a:t>
            </a:r>
            <a:r>
              <a:rPr lang="en-US" i="1" dirty="0" err="1" smtClean="0"/>
              <a:t>Gowers</a:t>
            </a:r>
            <a:endParaRPr lang="en-US" i="1" dirty="0" smtClean="0"/>
          </a:p>
          <a:p>
            <a:pPr algn="ctr"/>
            <a:r>
              <a:rPr lang="en-US" i="1" dirty="0" smtClean="0"/>
              <a:t>Fields medal 1998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48592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0" name="Image 9" descr="tot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39" y="3625552"/>
            <a:ext cx="5513597" cy="29718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15829" y="1124744"/>
            <a:ext cx="879128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300" dirty="0" smtClean="0"/>
              <a:t>`</a:t>
            </a:r>
            <a:r>
              <a:rPr lang="fr-FR" sz="2300" dirty="0" err="1" smtClean="0">
                <a:solidFill>
                  <a:srgbClr val="28C191"/>
                </a:solidFill>
              </a:rPr>
              <a:t>Neither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author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nor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reader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should</a:t>
            </a:r>
            <a:r>
              <a:rPr lang="fr-FR" sz="2300" dirty="0" smtClean="0">
                <a:solidFill>
                  <a:srgbClr val="28C191"/>
                </a:solidFill>
              </a:rPr>
              <a:t> have to </a:t>
            </a:r>
            <a:r>
              <a:rPr lang="fr-FR" sz="2300" dirty="0" err="1" smtClean="0">
                <a:solidFill>
                  <a:srgbClr val="28C191"/>
                </a:solidFill>
              </a:rPr>
              <a:t>pay</a:t>
            </a:r>
            <a:r>
              <a:rPr lang="fr-FR" sz="2300" dirty="0" smtClean="0">
                <a:solidFill>
                  <a:srgbClr val="28C191"/>
                </a:solidFill>
              </a:rPr>
              <a:t> to </a:t>
            </a:r>
            <a:r>
              <a:rPr lang="fr-FR" sz="2300" dirty="0" err="1" smtClean="0">
                <a:solidFill>
                  <a:srgbClr val="28C191"/>
                </a:solidFill>
              </a:rPr>
              <a:t>publish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smtClean="0"/>
              <a:t>and </a:t>
            </a:r>
            <a:r>
              <a:rPr lang="fr-FR" sz="2300" dirty="0"/>
              <a:t>a</a:t>
            </a:r>
            <a:endParaRPr lang="fr-FR" sz="2300" dirty="0" smtClean="0"/>
          </a:p>
          <a:p>
            <a:pPr algn="ctr"/>
            <a:r>
              <a:rPr lang="fr-FR" sz="2300" dirty="0" smtClean="0"/>
              <a:t> </a:t>
            </a:r>
            <a:r>
              <a:rPr lang="fr-FR" sz="2300" dirty="0" smtClean="0">
                <a:solidFill>
                  <a:srgbClr val="0000FF"/>
                </a:solidFill>
              </a:rPr>
              <a:t>journal </a:t>
            </a:r>
            <a:r>
              <a:rPr lang="fr-FR" sz="2300" dirty="0" err="1" smtClean="0">
                <a:solidFill>
                  <a:srgbClr val="0000FF"/>
                </a:solidFill>
              </a:rPr>
              <a:t>should</a:t>
            </a:r>
            <a:r>
              <a:rPr lang="fr-FR" sz="2300" dirty="0" smtClean="0">
                <a:solidFill>
                  <a:srgbClr val="0000FF"/>
                </a:solidFill>
              </a:rPr>
              <a:t> not </a:t>
            </a:r>
            <a:r>
              <a:rPr lang="fr-FR" sz="2300" dirty="0" err="1" smtClean="0">
                <a:solidFill>
                  <a:srgbClr val="0000FF"/>
                </a:solidFill>
              </a:rPr>
              <a:t>belong</a:t>
            </a:r>
            <a:r>
              <a:rPr lang="fr-FR" sz="2300" dirty="0" smtClean="0">
                <a:solidFill>
                  <a:srgbClr val="0000FF"/>
                </a:solidFill>
              </a:rPr>
              <a:t> to </a:t>
            </a:r>
            <a:r>
              <a:rPr lang="fr-FR" sz="2300" dirty="0" err="1" smtClean="0">
                <a:solidFill>
                  <a:srgbClr val="0000FF"/>
                </a:solidFill>
              </a:rPr>
              <a:t>its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publisher</a:t>
            </a:r>
            <a:r>
              <a:rPr lang="fr-FR" sz="2300" dirty="0" smtClean="0">
                <a:solidFill>
                  <a:srgbClr val="0000FF"/>
                </a:solidFill>
              </a:rPr>
              <a:t> but to </a:t>
            </a:r>
            <a:r>
              <a:rPr lang="fr-FR" sz="2300" dirty="0" err="1" smtClean="0">
                <a:solidFill>
                  <a:srgbClr val="0000FF"/>
                </a:solidFill>
              </a:rPr>
              <a:t>its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editorial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board</a:t>
            </a:r>
            <a:r>
              <a:rPr lang="fr-FR" sz="2300" dirty="0" smtClean="0">
                <a:solidFill>
                  <a:srgbClr val="000000"/>
                </a:solidFill>
              </a:rPr>
              <a:t>. </a:t>
            </a:r>
          </a:p>
          <a:p>
            <a:pPr algn="ctr"/>
            <a:r>
              <a:rPr lang="fr-FR" sz="2300" dirty="0" smtClean="0"/>
              <a:t>The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/>
              <a:t>dissemination</a:t>
            </a:r>
            <a:r>
              <a:rPr lang="fr-FR" sz="2300" dirty="0" smtClean="0"/>
              <a:t> of the </a:t>
            </a:r>
            <a:r>
              <a:rPr lang="fr-FR" sz="2300" dirty="0" err="1" smtClean="0"/>
              <a:t>peer-reviewed</a:t>
            </a:r>
            <a:r>
              <a:rPr lang="fr-FR" sz="2300" dirty="0" smtClean="0"/>
              <a:t> articles </a:t>
            </a:r>
            <a:r>
              <a:rPr lang="fr-FR" sz="2300" dirty="0" err="1" smtClean="0"/>
              <a:t>should</a:t>
            </a:r>
            <a:r>
              <a:rPr lang="fr-FR" sz="2300" dirty="0" smtClean="0"/>
              <a:t> </a:t>
            </a:r>
            <a:r>
              <a:rPr lang="fr-FR" sz="2300" dirty="0" err="1" smtClean="0"/>
              <a:t>be</a:t>
            </a:r>
            <a:r>
              <a:rPr lang="fr-FR" sz="2300" dirty="0" smtClean="0"/>
              <a:t> </a:t>
            </a:r>
            <a:r>
              <a:rPr lang="fr-FR" sz="2300" dirty="0" err="1" smtClean="0"/>
              <a:t>done</a:t>
            </a:r>
            <a:r>
              <a:rPr lang="fr-FR" sz="2300" dirty="0" smtClean="0"/>
              <a:t> </a:t>
            </a:r>
            <a:r>
              <a:rPr lang="fr-FR" sz="2300" dirty="0" err="1" smtClean="0"/>
              <a:t>using</a:t>
            </a:r>
            <a:endParaRPr lang="fr-FR" sz="2300" dirty="0" smtClean="0"/>
          </a:p>
          <a:p>
            <a:pPr algn="ctr"/>
            <a:r>
              <a:rPr lang="fr-FR" sz="2300" dirty="0" smtClean="0">
                <a:solidFill>
                  <a:srgbClr val="FF0000"/>
                </a:solidFill>
              </a:rPr>
              <a:t>public infrastructures, </a:t>
            </a:r>
            <a:r>
              <a:rPr lang="fr-FR" sz="2300" dirty="0" err="1" smtClean="0">
                <a:solidFill>
                  <a:srgbClr val="FF0000"/>
                </a:solidFill>
              </a:rPr>
              <a:t>from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where</a:t>
            </a:r>
            <a:r>
              <a:rPr lang="fr-FR" sz="2300" dirty="0" smtClean="0">
                <a:solidFill>
                  <a:srgbClr val="FF0000"/>
                </a:solidFill>
              </a:rPr>
              <a:t> articles </a:t>
            </a:r>
            <a:r>
              <a:rPr lang="fr-FR" sz="2300" dirty="0" err="1" smtClean="0">
                <a:solidFill>
                  <a:srgbClr val="FF0000"/>
                </a:solidFill>
              </a:rPr>
              <a:t>should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be</a:t>
            </a:r>
            <a:r>
              <a:rPr lang="fr-FR" sz="2300" dirty="0" smtClean="0">
                <a:solidFill>
                  <a:srgbClr val="FF0000"/>
                </a:solidFill>
              </a:rPr>
              <a:t> accessible for free</a:t>
            </a:r>
            <a:r>
              <a:rPr lang="fr-FR" sz="2300" dirty="0" smtClean="0"/>
              <a:t>.’</a:t>
            </a:r>
            <a:endParaRPr lang="fr-FR" sz="2300" dirty="0"/>
          </a:p>
        </p:txBody>
      </p:sp>
      <p:sp>
        <p:nvSpPr>
          <p:cNvPr id="19" name="ZoneTexte 18"/>
          <p:cNvSpPr txBox="1"/>
          <p:nvPr/>
        </p:nvSpPr>
        <p:spPr>
          <a:xfrm>
            <a:off x="6012160" y="4964975"/>
            <a:ext cx="29708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 smtClean="0">
                <a:solidFill>
                  <a:srgbClr val="3366FF"/>
                </a:solidFill>
                <a:latin typeface="Times"/>
              </a:rPr>
              <a:t>Diamond</a:t>
            </a:r>
            <a:r>
              <a:rPr lang="fr-FR" i="1" dirty="0" smtClean="0">
                <a:solidFill>
                  <a:srgbClr val="3366FF"/>
                </a:solidFill>
                <a:latin typeface="Times"/>
              </a:rPr>
              <a:t> Sutra,</a:t>
            </a:r>
          </a:p>
          <a:p>
            <a:pPr algn="ctr"/>
            <a:r>
              <a:rPr lang="fr-FR" i="1" dirty="0">
                <a:solidFill>
                  <a:srgbClr val="3366FF"/>
                </a:solidFill>
                <a:latin typeface="Times"/>
              </a:rPr>
              <a:t>t</a:t>
            </a:r>
            <a:r>
              <a:rPr lang="fr-FR" i="1" dirty="0" smtClean="0">
                <a:solidFill>
                  <a:srgbClr val="3366FF"/>
                </a:solidFill>
                <a:latin typeface="Times"/>
              </a:rPr>
              <a:t>he </a:t>
            </a:r>
            <a:r>
              <a:rPr lang="fr-FR" i="1" dirty="0" err="1" smtClean="0">
                <a:solidFill>
                  <a:srgbClr val="3366FF"/>
                </a:solidFill>
                <a:latin typeface="Times"/>
              </a:rPr>
              <a:t>earliest</a:t>
            </a:r>
            <a:r>
              <a:rPr lang="fr-FR" i="1" dirty="0" smtClean="0">
                <a:solidFill>
                  <a:srgbClr val="3366FF"/>
                </a:solidFill>
                <a:latin typeface="Times"/>
              </a:rPr>
              <a:t> </a:t>
            </a:r>
            <a:r>
              <a:rPr lang="fr-FR" i="1" dirty="0" err="1" smtClean="0">
                <a:solidFill>
                  <a:srgbClr val="3366FF"/>
                </a:solidFill>
                <a:latin typeface="Times"/>
              </a:rPr>
              <a:t>complete</a:t>
            </a:r>
            <a:r>
              <a:rPr lang="fr-FR" i="1" dirty="0" smtClean="0">
                <a:solidFill>
                  <a:srgbClr val="3366FF"/>
                </a:solidFill>
                <a:latin typeface="Times"/>
              </a:rPr>
              <a:t> </a:t>
            </a:r>
            <a:r>
              <a:rPr lang="fr-FR" i="1" dirty="0" err="1" smtClean="0">
                <a:solidFill>
                  <a:srgbClr val="3366FF"/>
                </a:solidFill>
                <a:latin typeface="Times"/>
              </a:rPr>
              <a:t>survival</a:t>
            </a:r>
            <a:endParaRPr lang="fr-FR" i="1" dirty="0" smtClean="0">
              <a:solidFill>
                <a:srgbClr val="3366FF"/>
              </a:solidFill>
              <a:latin typeface="Times"/>
            </a:endParaRPr>
          </a:p>
          <a:p>
            <a:pPr algn="ctr"/>
            <a:r>
              <a:rPr lang="fr-FR" i="1" dirty="0" smtClean="0">
                <a:solidFill>
                  <a:srgbClr val="3366FF"/>
                </a:solidFill>
                <a:latin typeface="Times"/>
              </a:rPr>
              <a:t>of a </a:t>
            </a:r>
            <a:r>
              <a:rPr lang="fr-FR" i="1" dirty="0" err="1" smtClean="0">
                <a:solidFill>
                  <a:srgbClr val="3366FF"/>
                </a:solidFill>
                <a:latin typeface="Times"/>
              </a:rPr>
              <a:t>dated</a:t>
            </a:r>
            <a:r>
              <a:rPr lang="fr-FR" i="1" dirty="0" smtClean="0">
                <a:solidFill>
                  <a:srgbClr val="3366FF"/>
                </a:solidFill>
                <a:latin typeface="Times"/>
              </a:rPr>
              <a:t> </a:t>
            </a:r>
            <a:r>
              <a:rPr lang="fr-FR" i="1" dirty="0" err="1" smtClean="0">
                <a:solidFill>
                  <a:srgbClr val="3366FF"/>
                </a:solidFill>
                <a:latin typeface="Times"/>
              </a:rPr>
              <a:t>printed</a:t>
            </a:r>
            <a:r>
              <a:rPr lang="fr-FR" i="1" dirty="0" smtClean="0">
                <a:solidFill>
                  <a:srgbClr val="3366FF"/>
                </a:solidFill>
                <a:latin typeface="Times"/>
              </a:rPr>
              <a:t> book,</a:t>
            </a:r>
          </a:p>
          <a:p>
            <a:pPr algn="ctr"/>
            <a:r>
              <a:rPr lang="fr-FR" i="1" dirty="0" smtClean="0">
                <a:solidFill>
                  <a:srgbClr val="3366FF"/>
                </a:solidFill>
                <a:latin typeface="Times"/>
              </a:rPr>
              <a:t>China, 11th May 868</a:t>
            </a:r>
            <a:endParaRPr lang="fr-FR" i="1" dirty="0">
              <a:solidFill>
                <a:srgbClr val="3366FF"/>
              </a:solidFill>
              <a:latin typeface="Time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172200" y="6228020"/>
            <a:ext cx="2590800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British Library, London</a:t>
            </a:r>
          </a:p>
          <a:p>
            <a:endParaRPr lang="fr-FR" i="1" dirty="0">
              <a:latin typeface="Time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102568" y="2708920"/>
            <a:ext cx="6997824" cy="646331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  Marie Farge, Note for the French </a:t>
            </a:r>
            <a:r>
              <a:rPr lang="fr-FR" i="1" dirty="0" err="1" smtClean="0">
                <a:latin typeface="Times"/>
              </a:rPr>
              <a:t>Minister</a:t>
            </a:r>
            <a:r>
              <a:rPr lang="fr-FR" i="1" dirty="0" smtClean="0">
                <a:latin typeface="Times"/>
              </a:rPr>
              <a:t> of </a:t>
            </a:r>
            <a:r>
              <a:rPr lang="fr-FR" i="1" dirty="0" err="1" smtClean="0">
                <a:latin typeface="Times"/>
              </a:rPr>
              <a:t>Research</a:t>
            </a:r>
            <a:r>
              <a:rPr lang="fr-FR" i="1" dirty="0" smtClean="0">
                <a:latin typeface="Times"/>
              </a:rPr>
              <a:t>, </a:t>
            </a:r>
            <a:r>
              <a:rPr lang="fr-FR" i="1" dirty="0" err="1" smtClean="0">
                <a:latin typeface="Times"/>
              </a:rPr>
              <a:t>June</a:t>
            </a:r>
            <a:r>
              <a:rPr lang="fr-FR" i="1" dirty="0" smtClean="0">
                <a:latin typeface="Times"/>
              </a:rPr>
              <a:t> 29</a:t>
            </a:r>
            <a:r>
              <a:rPr lang="fr-FR" i="1" baseline="30000" dirty="0" smtClean="0">
                <a:latin typeface="Times"/>
              </a:rPr>
              <a:t>th</a:t>
            </a:r>
            <a:r>
              <a:rPr lang="fr-FR" i="1" dirty="0" smtClean="0">
                <a:latin typeface="Times"/>
              </a:rPr>
              <a:t> 2012</a:t>
            </a:r>
          </a:p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>
                <a:latin typeface="Times"/>
              </a:rPr>
              <a:t>/MARIE_FARGE</a:t>
            </a:r>
            <a:r>
              <a:rPr lang="fr-FR" i="1" dirty="0" smtClean="0">
                <a:latin typeface="Times"/>
              </a:rPr>
              <a:t>/</a:t>
            </a:r>
          </a:p>
        </p:txBody>
      </p:sp>
      <p:sp>
        <p:nvSpPr>
          <p:cNvPr id="13" name="ZoneTexte 14"/>
          <p:cNvSpPr txBox="1">
            <a:spLocks noChangeArrowheads="1"/>
          </p:cNvSpPr>
          <p:nvPr/>
        </p:nvSpPr>
        <p:spPr bwMode="auto">
          <a:xfrm>
            <a:off x="6012160" y="3645024"/>
            <a:ext cx="2971800" cy="1200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</a:rPr>
              <a:t>Researchers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proposed</a:t>
            </a:r>
            <a:endParaRPr lang="fr-FR" sz="2400" dirty="0" smtClean="0">
              <a:solidFill>
                <a:srgbClr val="FF0000"/>
              </a:solidFill>
            </a:endParaRP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an alternative model :</a:t>
            </a:r>
          </a:p>
          <a:p>
            <a:pPr algn="ctr"/>
            <a:r>
              <a:rPr lang="fr-FR" sz="2400" i="1" dirty="0" err="1" smtClean="0">
                <a:solidFill>
                  <a:srgbClr val="FF0000"/>
                </a:solidFill>
              </a:rPr>
              <a:t>Diamond</a:t>
            </a:r>
            <a:r>
              <a:rPr lang="fr-FR" sz="2400" i="1" dirty="0" smtClean="0">
                <a:solidFill>
                  <a:srgbClr val="FF0000"/>
                </a:solidFill>
              </a:rPr>
              <a:t> </a:t>
            </a:r>
            <a:r>
              <a:rPr lang="fr-FR" sz="2400" i="1" dirty="0">
                <a:solidFill>
                  <a:srgbClr val="FF0000"/>
                </a:solidFill>
              </a:rPr>
              <a:t>O</a:t>
            </a:r>
            <a:r>
              <a:rPr lang="fr-FR" sz="2400" i="1" dirty="0" smtClean="0">
                <a:solidFill>
                  <a:srgbClr val="FF0000"/>
                </a:solidFill>
              </a:rPr>
              <a:t>pen </a:t>
            </a:r>
            <a:r>
              <a:rPr lang="fr-FR" sz="2400" i="1" dirty="0">
                <a:solidFill>
                  <a:srgbClr val="FF0000"/>
                </a:solidFill>
              </a:rPr>
              <a:t>A</a:t>
            </a:r>
            <a:r>
              <a:rPr lang="fr-FR" sz="2400" i="1" dirty="0" smtClean="0">
                <a:solidFill>
                  <a:srgbClr val="FF0000"/>
                </a:solidFill>
              </a:rPr>
              <a:t>ccess</a:t>
            </a:r>
            <a:endParaRPr lang="fr-FR" sz="2400" i="1" dirty="0">
              <a:solidFill>
                <a:srgbClr val="FF0000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Researchers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want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to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recover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control !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Knowledge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as a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commons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ZoneTexte 7"/>
          <p:cNvSpPr txBox="1"/>
          <p:nvPr/>
        </p:nvSpPr>
        <p:spPr>
          <a:xfrm>
            <a:off x="2483768" y="3501008"/>
            <a:ext cx="4378896" cy="92333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Charlotte Hess and </a:t>
            </a:r>
            <a:r>
              <a:rPr lang="fr-FR" i="1" dirty="0" err="1" smtClean="0">
                <a:latin typeface="Times"/>
              </a:rPr>
              <a:t>Elinor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Ostrom</a:t>
            </a:r>
            <a:r>
              <a:rPr lang="fr-FR" i="1" dirty="0" smtClean="0">
                <a:latin typeface="Times"/>
              </a:rPr>
              <a:t>, </a:t>
            </a:r>
          </a:p>
          <a:p>
            <a:pPr algn="ctr"/>
            <a:r>
              <a:rPr lang="fr-FR" i="1" dirty="0" err="1" smtClean="0">
                <a:latin typeface="Times"/>
              </a:rPr>
              <a:t>Understanding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knowledge</a:t>
            </a:r>
            <a:r>
              <a:rPr lang="fr-FR" i="1" dirty="0" smtClean="0">
                <a:latin typeface="Times"/>
              </a:rPr>
              <a:t> as a Commons, </a:t>
            </a:r>
          </a:p>
          <a:p>
            <a:pPr algn="ctr"/>
            <a:r>
              <a:rPr lang="fr-FR" i="1" dirty="0" smtClean="0">
                <a:latin typeface="Times"/>
              </a:rPr>
              <a:t>MIT </a:t>
            </a:r>
            <a:r>
              <a:rPr lang="fr-FR" i="1" dirty="0" err="1" smtClean="0">
                <a:latin typeface="Times"/>
              </a:rPr>
              <a:t>Press</a:t>
            </a:r>
            <a:r>
              <a:rPr lang="fr-FR" i="1" dirty="0" smtClean="0">
                <a:latin typeface="Times"/>
              </a:rPr>
              <a:t>, 2006</a:t>
            </a:r>
          </a:p>
        </p:txBody>
      </p:sp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806855" y="1196752"/>
            <a:ext cx="7543800" cy="20928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000" b="0" dirty="0" smtClean="0">
              <a:latin typeface="Calibri"/>
            </a:endParaRPr>
          </a:p>
          <a:p>
            <a:pPr algn="ctr"/>
            <a:r>
              <a:rPr lang="fr-FR" sz="2300" b="0" dirty="0" err="1" smtClean="0">
                <a:solidFill>
                  <a:srgbClr val="3366FF"/>
                </a:solidFill>
                <a:latin typeface="Calibri"/>
              </a:rPr>
              <a:t>Ideas</a:t>
            </a:r>
            <a:r>
              <a:rPr lang="fr-FR" sz="2300" b="0" dirty="0" smtClean="0">
                <a:solidFill>
                  <a:srgbClr val="3366FF"/>
                </a:solidFill>
                <a:latin typeface="Calibri"/>
              </a:rPr>
              <a:t> are not </a:t>
            </a:r>
            <a:r>
              <a:rPr lang="fr-FR" sz="2400" dirty="0" smtClean="0">
                <a:solidFill>
                  <a:srgbClr val="3366FF"/>
                </a:solidFill>
              </a:rPr>
              <a:t>of the </a:t>
            </a:r>
            <a:r>
              <a:rPr lang="fr-FR" sz="2400" dirty="0" err="1" smtClean="0">
                <a:solidFill>
                  <a:srgbClr val="3366FF"/>
                </a:solidFill>
              </a:rPr>
              <a:t>same</a:t>
            </a:r>
            <a:r>
              <a:rPr lang="fr-FR" sz="2400" dirty="0" smtClean="0">
                <a:solidFill>
                  <a:srgbClr val="3366FF"/>
                </a:solidFill>
              </a:rPr>
              <a:t> nature as </a:t>
            </a:r>
            <a:r>
              <a:rPr lang="fr-FR" sz="2400" dirty="0" err="1" smtClean="0">
                <a:solidFill>
                  <a:srgbClr val="3366FF"/>
                </a:solidFill>
              </a:rPr>
              <a:t>material</a:t>
            </a:r>
            <a:r>
              <a:rPr lang="fr-FR" sz="2400" dirty="0" smtClean="0">
                <a:solidFill>
                  <a:srgbClr val="3366FF"/>
                </a:solidFill>
              </a:rPr>
              <a:t> </a:t>
            </a:r>
            <a:r>
              <a:rPr lang="fr-FR" sz="2400" dirty="0" err="1" smtClean="0">
                <a:solidFill>
                  <a:srgbClr val="3366FF"/>
                </a:solidFill>
              </a:rPr>
              <a:t>products</a:t>
            </a:r>
            <a:endParaRPr lang="fr-FR" sz="2400" dirty="0" smtClean="0"/>
          </a:p>
          <a:p>
            <a:pPr algn="ctr"/>
            <a:r>
              <a:rPr lang="fr-FR" sz="2400" dirty="0" err="1"/>
              <a:t>s</a:t>
            </a:r>
            <a:r>
              <a:rPr lang="fr-FR" sz="2400" dirty="0" err="1" smtClean="0"/>
              <a:t>ince</a:t>
            </a:r>
            <a:r>
              <a:rPr lang="fr-FR" sz="2400" dirty="0" smtClean="0"/>
              <a:t> </a:t>
            </a:r>
            <a:r>
              <a:rPr lang="fr-FR" sz="2400" dirty="0" err="1"/>
              <a:t>w</a:t>
            </a:r>
            <a:r>
              <a:rPr lang="fr-FR" sz="2400" dirty="0" err="1" smtClean="0"/>
              <a:t>hen</a:t>
            </a:r>
            <a:r>
              <a:rPr lang="fr-FR" sz="2400" dirty="0" smtClean="0"/>
              <a:t> </a:t>
            </a:r>
            <a:r>
              <a:rPr lang="fr-FR" sz="2400" dirty="0" err="1"/>
              <a:t>you</a:t>
            </a:r>
            <a:r>
              <a:rPr lang="fr-FR" sz="2400" dirty="0"/>
              <a:t> </a:t>
            </a:r>
            <a:r>
              <a:rPr lang="fr-FR" sz="2400" dirty="0" err="1"/>
              <a:t>give</a:t>
            </a:r>
            <a:r>
              <a:rPr lang="fr-FR" sz="2400" dirty="0"/>
              <a:t> an </a:t>
            </a:r>
            <a:r>
              <a:rPr lang="fr-FR" sz="2400" dirty="0" err="1"/>
              <a:t>idea</a:t>
            </a:r>
            <a:r>
              <a:rPr lang="fr-FR" sz="2400" dirty="0"/>
              <a:t>, </a:t>
            </a:r>
            <a:r>
              <a:rPr lang="fr-FR" sz="2400" dirty="0" err="1"/>
              <a:t>you</a:t>
            </a:r>
            <a:r>
              <a:rPr lang="fr-FR" sz="2400" dirty="0"/>
              <a:t> do not </a:t>
            </a:r>
            <a:r>
              <a:rPr lang="fr-FR" sz="2400" dirty="0" err="1"/>
              <a:t>lose</a:t>
            </a:r>
            <a:r>
              <a:rPr lang="fr-FR" sz="2400" dirty="0"/>
              <a:t> </a:t>
            </a:r>
            <a:r>
              <a:rPr lang="fr-FR" sz="2400" dirty="0" err="1"/>
              <a:t>it</a:t>
            </a:r>
            <a:r>
              <a:rPr lang="fr-FR" sz="2400" dirty="0"/>
              <a:t>.</a:t>
            </a:r>
          </a:p>
          <a:p>
            <a:pPr algn="ctr"/>
            <a:r>
              <a:rPr lang="fr-FR" sz="2400" dirty="0" err="1" smtClean="0">
                <a:solidFill>
                  <a:srgbClr val="000000"/>
                </a:solidFill>
              </a:rPr>
              <a:t>Therefore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k</a:t>
            </a:r>
            <a:r>
              <a:rPr lang="fr-FR" sz="2400" dirty="0" err="1" smtClean="0">
                <a:solidFill>
                  <a:srgbClr val="FF0000"/>
                </a:solidFill>
              </a:rPr>
              <a:t>nowledge</a:t>
            </a:r>
            <a:r>
              <a:rPr lang="fr-FR" sz="2400" dirty="0" smtClean="0"/>
              <a:t>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>
                <a:solidFill>
                  <a:srgbClr val="FF0000"/>
                </a:solidFill>
              </a:rPr>
              <a:t>not a </a:t>
            </a:r>
            <a:r>
              <a:rPr lang="fr-FR" sz="2400" dirty="0" err="1">
                <a:solidFill>
                  <a:srgbClr val="FF0000"/>
                </a:solidFill>
              </a:rPr>
              <a:t>product</a:t>
            </a:r>
            <a:r>
              <a:rPr lang="fr-FR" sz="2400" dirty="0">
                <a:solidFill>
                  <a:srgbClr val="FF0000"/>
                </a:solidFill>
              </a:rPr>
              <a:t> to </a:t>
            </a:r>
            <a:r>
              <a:rPr lang="fr-FR" sz="2400" dirty="0" err="1">
                <a:solidFill>
                  <a:srgbClr val="FF0000"/>
                </a:solidFill>
              </a:rPr>
              <a:t>be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traded</a:t>
            </a:r>
            <a:r>
              <a:rPr lang="fr-FR" sz="2400" dirty="0"/>
              <a:t>,</a:t>
            </a:r>
          </a:p>
          <a:p>
            <a:pPr algn="ctr"/>
            <a:r>
              <a:rPr lang="fr-FR" sz="2400" dirty="0" smtClean="0"/>
              <a:t>but  </a:t>
            </a:r>
            <a:r>
              <a:rPr lang="fr-FR" sz="2400" dirty="0">
                <a:solidFill>
                  <a:srgbClr val="FF0000"/>
                </a:solidFill>
              </a:rPr>
              <a:t>a </a:t>
            </a:r>
            <a:r>
              <a:rPr lang="fr-FR" sz="2400" dirty="0" err="1">
                <a:solidFill>
                  <a:srgbClr val="FF0000"/>
                </a:solidFill>
              </a:rPr>
              <a:t>commons</a:t>
            </a:r>
            <a:r>
              <a:rPr lang="fr-FR" sz="2400" dirty="0">
                <a:solidFill>
                  <a:srgbClr val="FF0000"/>
                </a:solidFill>
              </a:rPr>
              <a:t> to </a:t>
            </a:r>
            <a:r>
              <a:rPr lang="fr-FR" sz="2400" dirty="0" err="1">
                <a:solidFill>
                  <a:srgbClr val="FF0000"/>
                </a:solidFill>
              </a:rPr>
              <a:t>be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shared</a:t>
            </a:r>
            <a:r>
              <a:rPr lang="fr-FR" sz="2400" dirty="0"/>
              <a:t> </a:t>
            </a:r>
            <a:r>
              <a:rPr lang="fr-FR" sz="2400" dirty="0" err="1" smtClean="0"/>
              <a:t>since</a:t>
            </a:r>
            <a:r>
              <a:rPr lang="fr-FR" sz="2400" dirty="0" smtClean="0"/>
              <a:t> </a:t>
            </a:r>
          </a:p>
          <a:p>
            <a:pPr algn="ctr"/>
            <a:r>
              <a:rPr lang="fr-FR" sz="2400" dirty="0" err="1"/>
              <a:t>i</a:t>
            </a:r>
            <a:r>
              <a:rPr lang="fr-FR" sz="2400" dirty="0" err="1" smtClean="0"/>
              <a:t>ts</a:t>
            </a:r>
            <a:r>
              <a:rPr lang="fr-FR" sz="2400" dirty="0" smtClean="0"/>
              <a:t> exchange </a:t>
            </a:r>
            <a:r>
              <a:rPr lang="fr-FR" sz="2400" dirty="0" err="1" smtClean="0"/>
              <a:t>is</a:t>
            </a:r>
            <a:r>
              <a:rPr lang="fr-FR" sz="2400" dirty="0" smtClean="0"/>
              <a:t> a </a:t>
            </a:r>
            <a:r>
              <a:rPr lang="fr-FR" sz="2400" dirty="0" smtClean="0">
                <a:solidFill>
                  <a:srgbClr val="FF0000"/>
                </a:solidFill>
              </a:rPr>
              <a:t>positive-</a:t>
            </a:r>
            <a:r>
              <a:rPr lang="fr-FR" sz="2400" dirty="0" err="1" smtClean="0">
                <a:solidFill>
                  <a:srgbClr val="FF0000"/>
                </a:solidFill>
              </a:rPr>
              <a:t>sum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game</a:t>
            </a:r>
            <a:r>
              <a:rPr lang="fr-FR" sz="2400" smtClean="0"/>
              <a:t>.</a:t>
            </a:r>
            <a:endParaRPr lang="fr-FR" sz="2400" dirty="0"/>
          </a:p>
        </p:txBody>
      </p: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528600" y="4509120"/>
            <a:ext cx="7904152" cy="256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Elinor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Ostrom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received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in 2009 the Nobel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prize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in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economic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sciences</a:t>
            </a:r>
            <a:r>
              <a:rPr lang="fr-FR" sz="2300" dirty="0" smtClean="0">
                <a:latin typeface="Calibri"/>
              </a:rPr>
              <a:t>, </a:t>
            </a:r>
            <a:r>
              <a:rPr lang="fr-FR" sz="2300" dirty="0" err="1" smtClean="0">
                <a:latin typeface="Calibri"/>
              </a:rPr>
              <a:t>together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with</a:t>
            </a:r>
            <a:r>
              <a:rPr lang="fr-FR" sz="2300" dirty="0" smtClean="0">
                <a:latin typeface="Calibri"/>
              </a:rPr>
              <a:t> Oliver Williamson, for :</a:t>
            </a:r>
          </a:p>
          <a:p>
            <a:pPr algn="ctr"/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‘</a:t>
            </a:r>
            <a:r>
              <a:rPr lang="fr-FR" sz="2300" i="1" dirty="0" err="1" smtClean="0">
                <a:solidFill>
                  <a:srgbClr val="28C191"/>
                </a:solidFill>
                <a:latin typeface="Calibri"/>
              </a:rPr>
              <a:t>her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i="1" dirty="0" err="1" smtClean="0">
                <a:solidFill>
                  <a:srgbClr val="28C191"/>
                </a:solidFill>
                <a:latin typeface="Calibri"/>
              </a:rPr>
              <a:t>analysis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of </a:t>
            </a:r>
            <a:r>
              <a:rPr lang="fr-FR" sz="2300" i="1" dirty="0" err="1" smtClean="0">
                <a:solidFill>
                  <a:srgbClr val="28C191"/>
                </a:solidFill>
                <a:latin typeface="Calibri"/>
              </a:rPr>
              <a:t>economic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gouvernance,</a:t>
            </a:r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 especially the commons</a:t>
            </a:r>
          </a:p>
          <a:p>
            <a:pPr algn="ctr"/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showing how common resources </a:t>
            </a:r>
            <a:r>
              <a:rPr lang="en-US" sz="2300" i="1" dirty="0" smtClean="0">
                <a:solidFill>
                  <a:srgbClr val="28C191"/>
                </a:solidFill>
                <a:latin typeface="Calibri"/>
              </a:rPr>
              <a:t>c</a:t>
            </a:r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an be managed successfully  </a:t>
            </a:r>
          </a:p>
          <a:p>
            <a:pPr algn="ctr"/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by the people who use them </a:t>
            </a:r>
            <a:r>
              <a:rPr lang="en-US" sz="2300" i="1" dirty="0" smtClean="0">
                <a:solidFill>
                  <a:srgbClr val="28C191"/>
                </a:solidFill>
                <a:latin typeface="Calibri"/>
              </a:rPr>
              <a:t>r</a:t>
            </a:r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ather than </a:t>
            </a:r>
          </a:p>
          <a:p>
            <a:pPr algn="ctr"/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by governments or private companies’</a:t>
            </a:r>
            <a:r>
              <a:rPr lang="is-IS" sz="2300" dirty="0" smtClean="0">
                <a:latin typeface="Calibri"/>
              </a:rPr>
              <a:t>.</a:t>
            </a:r>
            <a:endParaRPr lang="fr-FR" sz="2300" dirty="0" smtClean="0">
              <a:latin typeface="Calibri"/>
            </a:endParaRPr>
          </a:p>
          <a:p>
            <a:pPr algn="ctr"/>
            <a:endParaRPr lang="fr-FR" sz="2300" dirty="0" smtClean="0">
              <a:solidFill>
                <a:srgbClr val="28C19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8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34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The </a:t>
            </a:r>
            <a:r>
              <a:rPr lang="fr-FR" sz="3300" b="1" dirty="0" err="1">
                <a:solidFill>
                  <a:srgbClr val="FF0000"/>
                </a:solidFill>
                <a:latin typeface="Arial"/>
              </a:rPr>
              <a:t>D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iamond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>
                <a:solidFill>
                  <a:srgbClr val="FF0000"/>
                </a:solidFill>
                <a:latin typeface="Arial"/>
              </a:rPr>
              <a:t>O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pen </a:t>
            </a:r>
            <a:r>
              <a:rPr lang="fr-FR" sz="3300" b="1" dirty="0">
                <a:solidFill>
                  <a:srgbClr val="FF0000"/>
                </a:solidFill>
                <a:latin typeface="Arial"/>
              </a:rPr>
              <a:t>A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ccess model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827584" y="3698067"/>
            <a:ext cx="761804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FF0000"/>
                </a:solidFill>
              </a:rPr>
              <a:t>The </a:t>
            </a:r>
            <a:r>
              <a:rPr lang="fr-FR" sz="2300" dirty="0" err="1" smtClean="0">
                <a:solidFill>
                  <a:srgbClr val="FF0000"/>
                </a:solidFill>
              </a:rPr>
              <a:t>editorial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board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owns</a:t>
            </a:r>
            <a:r>
              <a:rPr lang="fr-FR" sz="2300" dirty="0" smtClean="0">
                <a:solidFill>
                  <a:srgbClr val="FF0000"/>
                </a:solidFill>
              </a:rPr>
              <a:t> the journal </a:t>
            </a:r>
            <a:r>
              <a:rPr lang="fr-FR" sz="2300" dirty="0" smtClean="0"/>
              <a:t>(</a:t>
            </a:r>
            <a:r>
              <a:rPr lang="fr-FR" sz="2300" dirty="0" err="1" smtClean="0"/>
              <a:t>title</a:t>
            </a:r>
            <a:r>
              <a:rPr lang="fr-FR" sz="2300" dirty="0" smtClean="0"/>
              <a:t> and </a:t>
            </a:r>
            <a:r>
              <a:rPr lang="fr-FR" sz="2300" dirty="0" err="1" smtClean="0"/>
              <a:t>assets</a:t>
            </a:r>
            <a:r>
              <a:rPr lang="fr-FR" sz="2300" dirty="0" smtClean="0"/>
              <a:t>), </a:t>
            </a:r>
            <a:r>
              <a:rPr lang="fr-FR" sz="2300" dirty="0" err="1" smtClean="0"/>
              <a:t>while</a:t>
            </a:r>
            <a:r>
              <a:rPr lang="fr-FR" sz="2300" dirty="0" smtClean="0"/>
              <a:t> </a:t>
            </a:r>
          </a:p>
          <a:p>
            <a:pPr algn="ctr"/>
            <a:r>
              <a:rPr lang="fr-FR" sz="2300" dirty="0">
                <a:solidFill>
                  <a:srgbClr val="FF0000"/>
                </a:solidFill>
              </a:rPr>
              <a:t>t</a:t>
            </a:r>
            <a:r>
              <a:rPr lang="fr-FR" sz="2300" dirty="0" smtClean="0">
                <a:solidFill>
                  <a:srgbClr val="FF0000"/>
                </a:solidFill>
              </a:rPr>
              <a:t>he editors and referees</a:t>
            </a:r>
            <a:r>
              <a:rPr lang="fr-FR" sz="2300" dirty="0" smtClean="0"/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peer</a:t>
            </a:r>
            <a:r>
              <a:rPr lang="fr-FR" sz="2300" dirty="0" err="1">
                <a:solidFill>
                  <a:srgbClr val="FF0000"/>
                </a:solidFill>
              </a:rPr>
              <a:t>-</a:t>
            </a:r>
            <a:r>
              <a:rPr lang="fr-FR" sz="2300" dirty="0" err="1" smtClean="0">
                <a:solidFill>
                  <a:srgbClr val="FF0000"/>
                </a:solidFill>
              </a:rPr>
              <a:t>review</a:t>
            </a:r>
            <a:r>
              <a:rPr lang="fr-FR" sz="2300" dirty="0" smtClean="0">
                <a:solidFill>
                  <a:srgbClr val="FF0000"/>
                </a:solidFill>
              </a:rPr>
              <a:t> the articles for free</a:t>
            </a:r>
            <a:r>
              <a:rPr lang="fr-FR" sz="2300" dirty="0" smtClean="0"/>
              <a:t>,</a:t>
            </a:r>
            <a:endParaRPr lang="fr-FR" sz="2300" dirty="0" smtClean="0">
              <a:solidFill>
                <a:srgbClr val="FF0000"/>
              </a:solidFill>
            </a:endParaRPr>
          </a:p>
          <a:p>
            <a:pPr algn="ctr"/>
            <a:r>
              <a:rPr lang="fr-FR" sz="2300" dirty="0"/>
              <a:t>a</a:t>
            </a:r>
            <a:r>
              <a:rPr lang="fr-FR" sz="2300" dirty="0" smtClean="0"/>
              <a:t>s </a:t>
            </a:r>
            <a:r>
              <a:rPr lang="fr-FR" sz="2300" dirty="0" err="1" smtClean="0"/>
              <a:t>before</a:t>
            </a:r>
            <a:r>
              <a:rPr lang="fr-FR" sz="2300" dirty="0" smtClean="0"/>
              <a:t> </a:t>
            </a:r>
            <a:r>
              <a:rPr lang="fr-FR" sz="2300" dirty="0" err="1" smtClean="0"/>
              <a:t>since</a:t>
            </a:r>
            <a:r>
              <a:rPr lang="fr-FR" sz="2300" dirty="0" smtClean="0"/>
              <a:t> </a:t>
            </a:r>
            <a:r>
              <a:rPr lang="fr-FR" sz="2300" dirty="0" err="1" smtClean="0"/>
              <a:t>this</a:t>
            </a:r>
            <a:r>
              <a:rPr lang="fr-FR" sz="2300" dirty="0" smtClean="0"/>
              <a:t> </a:t>
            </a:r>
            <a:r>
              <a:rPr lang="fr-FR" sz="2300" dirty="0" err="1" smtClean="0"/>
              <a:t>is</a:t>
            </a:r>
            <a:r>
              <a:rPr lang="fr-FR" sz="2300" dirty="0" smtClean="0"/>
              <a:t> part as </a:t>
            </a:r>
            <a:r>
              <a:rPr lang="fr-FR" sz="2300" dirty="0" err="1" smtClean="0"/>
              <a:t>their</a:t>
            </a:r>
            <a:r>
              <a:rPr lang="fr-FR" sz="2300" dirty="0" smtClean="0"/>
              <a:t> </a:t>
            </a:r>
            <a:r>
              <a:rPr lang="fr-FR" sz="2300" dirty="0" err="1" smtClean="0"/>
              <a:t>academic</a:t>
            </a:r>
            <a:r>
              <a:rPr lang="fr-FR" sz="2300" dirty="0" smtClean="0"/>
              <a:t> </a:t>
            </a:r>
            <a:r>
              <a:rPr lang="fr-FR" sz="2300" dirty="0" err="1" smtClean="0"/>
              <a:t>duty</a:t>
            </a:r>
            <a:r>
              <a:rPr lang="fr-FR" sz="2300" dirty="0" smtClean="0"/>
              <a:t>.</a:t>
            </a:r>
            <a:r>
              <a:rPr lang="en-US" sz="2400" dirty="0" smtClean="0"/>
              <a:t> </a:t>
            </a:r>
            <a:endParaRPr lang="fr-FR" sz="2300" b="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2028317" y="1554758"/>
            <a:ext cx="5051815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0000FF"/>
                </a:solidFill>
              </a:rPr>
              <a:t>Authors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r>
              <a:rPr lang="fr-FR" sz="2300" dirty="0" err="1" smtClean="0"/>
              <a:t>keep</a:t>
            </a:r>
            <a:r>
              <a:rPr lang="fr-FR" sz="2300" dirty="0" smtClean="0"/>
              <a:t> </a:t>
            </a:r>
            <a:r>
              <a:rPr lang="fr-FR" sz="2300" dirty="0" err="1" smtClean="0"/>
              <a:t>their</a:t>
            </a:r>
            <a:r>
              <a:rPr lang="fr-FR" sz="2300" dirty="0" smtClean="0"/>
              <a:t> copyright and </a:t>
            </a:r>
            <a:r>
              <a:rPr lang="fr-FR" sz="2300" dirty="0" err="1" smtClean="0">
                <a:solidFill>
                  <a:srgbClr val="3366FF"/>
                </a:solidFill>
              </a:rPr>
              <a:t>make</a:t>
            </a:r>
            <a:r>
              <a:rPr lang="fr-FR" sz="2300" dirty="0" smtClean="0">
                <a:solidFill>
                  <a:srgbClr val="3366FF"/>
                </a:solidFill>
              </a:rPr>
              <a:t>  </a:t>
            </a:r>
          </a:p>
          <a:p>
            <a:pPr algn="ctr"/>
            <a:r>
              <a:rPr lang="fr-FR" sz="2300" dirty="0" err="1">
                <a:solidFill>
                  <a:srgbClr val="3366FF"/>
                </a:solidFill>
              </a:rPr>
              <a:t>t</a:t>
            </a:r>
            <a:r>
              <a:rPr lang="fr-FR" sz="2300" dirty="0" err="1" smtClean="0">
                <a:solidFill>
                  <a:srgbClr val="3366FF"/>
                </a:solidFill>
              </a:rPr>
              <a:t>heir</a:t>
            </a:r>
            <a:r>
              <a:rPr lang="fr-FR" sz="2300" dirty="0" smtClean="0">
                <a:solidFill>
                  <a:srgbClr val="3366FF"/>
                </a:solidFill>
              </a:rPr>
              <a:t> articles </a:t>
            </a:r>
            <a:r>
              <a:rPr lang="fr-FR" sz="2300" dirty="0" err="1" smtClean="0">
                <a:solidFill>
                  <a:srgbClr val="3366FF"/>
                </a:solidFill>
              </a:rPr>
              <a:t>available</a:t>
            </a:r>
            <a:r>
              <a:rPr lang="fr-FR" sz="2300" dirty="0" smtClean="0">
                <a:solidFill>
                  <a:srgbClr val="3366FF"/>
                </a:solidFill>
              </a:rPr>
              <a:t> in open </a:t>
            </a:r>
            <a:r>
              <a:rPr lang="fr-FR" sz="2300" dirty="0" err="1" smtClean="0">
                <a:solidFill>
                  <a:srgbClr val="3366FF"/>
                </a:solidFill>
              </a:rPr>
              <a:t>access</a:t>
            </a:r>
            <a:endParaRPr lang="fr-FR" sz="2300" dirty="0" smtClean="0">
              <a:solidFill>
                <a:srgbClr val="3366FF"/>
              </a:solidFill>
            </a:endParaRPr>
          </a:p>
          <a:p>
            <a:pPr algn="ctr"/>
            <a:r>
              <a:rPr lang="fr-FR" sz="2300" dirty="0" err="1" smtClean="0">
                <a:solidFill>
                  <a:srgbClr val="3366FF"/>
                </a:solidFill>
              </a:rPr>
              <a:t>with</a:t>
            </a:r>
            <a:r>
              <a:rPr lang="fr-FR" sz="2300" dirty="0" smtClean="0">
                <a:solidFill>
                  <a:srgbClr val="3366FF"/>
                </a:solidFill>
              </a:rPr>
              <a:t> a </a:t>
            </a:r>
            <a:r>
              <a:rPr lang="fr-FR" sz="2300" dirty="0" err="1" smtClean="0">
                <a:solidFill>
                  <a:srgbClr val="3366FF"/>
                </a:solidFill>
              </a:rPr>
              <a:t>Creative</a:t>
            </a:r>
            <a:r>
              <a:rPr lang="fr-FR" sz="2300" dirty="0" smtClean="0">
                <a:solidFill>
                  <a:srgbClr val="3366FF"/>
                </a:solidFill>
              </a:rPr>
              <a:t> Common</a:t>
            </a:r>
            <a:r>
              <a:rPr lang="fr-FR" sz="2300" dirty="0" smtClean="0">
                <a:solidFill>
                  <a:srgbClr val="0000FF"/>
                </a:solidFill>
              </a:rPr>
              <a:t>s </a:t>
            </a:r>
            <a:r>
              <a:rPr lang="fr-FR" sz="2300" dirty="0" err="1" smtClean="0">
                <a:solidFill>
                  <a:srgbClr val="0000FF"/>
                </a:solidFill>
              </a:rPr>
              <a:t>license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r>
              <a:rPr lang="fr-FR" sz="2300" dirty="0" smtClean="0"/>
              <a:t>CC-BY.</a:t>
            </a:r>
            <a:r>
              <a:rPr lang="en-US" sz="2300" dirty="0" smtClean="0"/>
              <a:t> </a:t>
            </a:r>
            <a:endParaRPr lang="fr-FR" sz="2300" b="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1449494" y="5515198"/>
            <a:ext cx="6368588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The</a:t>
            </a:r>
            <a:r>
              <a:rPr lang="fr-FR" sz="2300" dirty="0" smtClean="0"/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publisher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is</a:t>
            </a:r>
            <a:r>
              <a:rPr lang="fr-FR" sz="2300" dirty="0" smtClean="0">
                <a:solidFill>
                  <a:srgbClr val="28C191"/>
                </a:solidFill>
              </a:rPr>
              <a:t> no more the </a:t>
            </a:r>
            <a:r>
              <a:rPr lang="fr-FR" sz="2300" dirty="0" err="1" smtClean="0">
                <a:solidFill>
                  <a:srgbClr val="28C191"/>
                </a:solidFill>
              </a:rPr>
              <a:t>journal’s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owner</a:t>
            </a:r>
            <a:r>
              <a:rPr lang="fr-FR" sz="2300" dirty="0" smtClean="0">
                <a:solidFill>
                  <a:srgbClr val="28C191"/>
                </a:solidFill>
              </a:rPr>
              <a:t> but</a:t>
            </a:r>
          </a:p>
          <a:p>
            <a:pPr algn="ctr"/>
            <a:r>
              <a:rPr lang="fr-FR" sz="2300" dirty="0" err="1" smtClean="0">
                <a:solidFill>
                  <a:srgbClr val="28C191"/>
                </a:solidFill>
              </a:rPr>
              <a:t>becomes</a:t>
            </a:r>
            <a:r>
              <a:rPr lang="fr-FR" sz="2300" dirty="0" smtClean="0">
                <a:solidFill>
                  <a:srgbClr val="28C191"/>
                </a:solidFill>
              </a:rPr>
              <a:t> a service provider</a:t>
            </a:r>
            <a:r>
              <a:rPr lang="fr-FR" sz="2300" dirty="0" smtClean="0"/>
              <a:t>, </a:t>
            </a:r>
            <a:r>
              <a:rPr lang="fr-FR" sz="2300" dirty="0" err="1" smtClean="0"/>
              <a:t>that</a:t>
            </a:r>
            <a:r>
              <a:rPr lang="fr-FR" sz="2300" dirty="0" smtClean="0"/>
              <a:t> the </a:t>
            </a:r>
            <a:r>
              <a:rPr lang="fr-FR" sz="2300" dirty="0" err="1" smtClean="0"/>
              <a:t>editorial</a:t>
            </a:r>
            <a:r>
              <a:rPr lang="fr-FR" sz="2300" dirty="0" smtClean="0"/>
              <a:t> </a:t>
            </a:r>
            <a:r>
              <a:rPr lang="fr-FR" sz="2300" dirty="0" err="1" smtClean="0"/>
              <a:t>board</a:t>
            </a:r>
            <a:r>
              <a:rPr lang="fr-FR" sz="2300" dirty="0" smtClean="0"/>
              <a:t> </a:t>
            </a:r>
          </a:p>
          <a:p>
            <a:pPr algn="ctr"/>
            <a:r>
              <a:rPr lang="fr-FR" sz="2300" dirty="0" smtClean="0"/>
              <a:t>selects and </a:t>
            </a:r>
            <a:r>
              <a:rPr lang="fr-FR" sz="2300" dirty="0" err="1" smtClean="0"/>
              <a:t>hires</a:t>
            </a:r>
            <a:r>
              <a:rPr lang="fr-FR" sz="2300" dirty="0" smtClean="0"/>
              <a:t> by </a:t>
            </a:r>
            <a:r>
              <a:rPr lang="fr-FR" sz="2300" dirty="0" err="1" smtClean="0"/>
              <a:t>contract</a:t>
            </a:r>
            <a:r>
              <a:rPr lang="fr-FR" sz="2300" dirty="0" smtClean="0"/>
              <a:t>.</a:t>
            </a:r>
            <a:r>
              <a:rPr lang="en-US" sz="2300" dirty="0" smtClean="0"/>
              <a:t> </a:t>
            </a:r>
            <a:endParaRPr lang="fr-FR" sz="2300" b="0" dirty="0">
              <a:latin typeface="Calibri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401836" y="956320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28C191"/>
                </a:solidFill>
              </a:rPr>
              <a:t>1</a:t>
            </a:r>
            <a:endParaRPr lang="fr-FR" sz="3600" b="1" dirty="0">
              <a:solidFill>
                <a:srgbClr val="28C19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439490" y="3109064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28C191"/>
                </a:solidFill>
              </a:rPr>
              <a:t>2</a:t>
            </a:r>
            <a:endParaRPr lang="fr-FR" sz="3600" b="1" dirty="0">
              <a:solidFill>
                <a:srgbClr val="28C19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439490" y="4861664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28C191"/>
                </a:solidFill>
              </a:rPr>
              <a:t>3</a:t>
            </a:r>
            <a:endParaRPr lang="fr-FR" sz="3600" b="1" dirty="0">
              <a:solidFill>
                <a:srgbClr val="28C191"/>
              </a:solidFill>
            </a:endParaRPr>
          </a:p>
        </p:txBody>
      </p:sp>
      <p:sp>
        <p:nvSpPr>
          <p:cNvPr id="10" name="ZoneTexte 8"/>
          <p:cNvSpPr txBox="1"/>
          <p:nvPr/>
        </p:nvSpPr>
        <p:spPr>
          <a:xfrm>
            <a:off x="2460848" y="2739732"/>
            <a:ext cx="4343400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"/>
                <a:cs typeface="Times"/>
              </a:rPr>
              <a:t>https://</a:t>
            </a:r>
            <a:r>
              <a:rPr lang="en-US" i="1" dirty="0" err="1">
                <a:latin typeface="Times"/>
                <a:cs typeface="Times"/>
              </a:rPr>
              <a:t>creativecommons.org</a:t>
            </a:r>
            <a:r>
              <a:rPr lang="en-US" i="1" dirty="0">
                <a:latin typeface="Times"/>
                <a:cs typeface="Times"/>
              </a:rPr>
              <a:t>/licenses/</a:t>
            </a:r>
            <a:endParaRPr lang="fr-FR" i="1" dirty="0" smtClean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34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Two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>
                <a:solidFill>
                  <a:srgbClr val="FF0000"/>
                </a:solidFill>
                <a:latin typeface="Arial"/>
              </a:rPr>
              <a:t>D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iamond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>
                <a:solidFill>
                  <a:srgbClr val="FF0000"/>
                </a:solidFill>
                <a:latin typeface="Arial"/>
              </a:rPr>
              <a:t>O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pen </a:t>
            </a:r>
            <a:r>
              <a:rPr lang="fr-FR" sz="3300" b="1" dirty="0">
                <a:solidFill>
                  <a:srgbClr val="FF0000"/>
                </a:solidFill>
                <a:latin typeface="Arial"/>
              </a:rPr>
              <a:t>A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ccess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journals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165345" y="2446853"/>
            <a:ext cx="8509874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0000FF"/>
                </a:solidFill>
              </a:rPr>
              <a:t>Founded</a:t>
            </a:r>
            <a:r>
              <a:rPr lang="fr-FR" sz="2300" dirty="0" smtClean="0">
                <a:solidFill>
                  <a:srgbClr val="0000FF"/>
                </a:solidFill>
              </a:rPr>
              <a:t> in 2010 by Jean-Michel Morel</a:t>
            </a:r>
            <a:r>
              <a:rPr lang="fr-FR" sz="2300" dirty="0" smtClean="0"/>
              <a:t>, IPOL has </a:t>
            </a:r>
            <a:r>
              <a:rPr lang="fr-FR" sz="2300" dirty="0" smtClean="0">
                <a:solidFill>
                  <a:srgbClr val="0000FF"/>
                </a:solidFill>
              </a:rPr>
              <a:t>41 editors</a:t>
            </a:r>
            <a:r>
              <a:rPr lang="fr-FR" sz="2300" dirty="0" smtClean="0"/>
              <a:t>.</a:t>
            </a:r>
          </a:p>
          <a:p>
            <a:pPr algn="ctr"/>
            <a:r>
              <a:rPr lang="fr-FR" sz="2300" dirty="0" smtClean="0"/>
              <a:t>It </a:t>
            </a:r>
            <a:r>
              <a:rPr lang="fr-FR" sz="2300" dirty="0" err="1" smtClean="0"/>
              <a:t>is</a:t>
            </a:r>
            <a:r>
              <a:rPr lang="fr-FR" sz="2300" dirty="0" smtClean="0"/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financed</a:t>
            </a:r>
            <a:r>
              <a:rPr lang="fr-FR" sz="2300" dirty="0" smtClean="0">
                <a:solidFill>
                  <a:srgbClr val="0000FF"/>
                </a:solidFill>
              </a:rPr>
              <a:t> by CNES</a:t>
            </a:r>
            <a:r>
              <a:rPr lang="fr-FR" sz="2300" dirty="0" smtClean="0"/>
              <a:t>,</a:t>
            </a:r>
            <a:r>
              <a:rPr lang="fr-FR" sz="2300" dirty="0" smtClean="0">
                <a:solidFill>
                  <a:srgbClr val="0000FF"/>
                </a:solidFill>
              </a:rPr>
              <a:t> ERC </a:t>
            </a:r>
            <a:r>
              <a:rPr lang="fr-FR" sz="2300" dirty="0" smtClean="0"/>
              <a:t>and</a:t>
            </a:r>
            <a:r>
              <a:rPr lang="fr-FR" sz="2300" dirty="0" smtClean="0">
                <a:solidFill>
                  <a:srgbClr val="0000FF"/>
                </a:solidFill>
              </a:rPr>
              <a:t> 13 public institutions </a:t>
            </a:r>
            <a:r>
              <a:rPr lang="fr-FR" sz="2300" dirty="0" err="1" smtClean="0">
                <a:solidFill>
                  <a:srgbClr val="0000FF"/>
                </a:solidFill>
              </a:rPr>
              <a:t>from</a:t>
            </a:r>
            <a:r>
              <a:rPr lang="fr-FR" sz="2300" dirty="0" smtClean="0">
                <a:solidFill>
                  <a:srgbClr val="0000FF"/>
                </a:solidFill>
              </a:rPr>
              <a:t> 5 countries</a:t>
            </a:r>
            <a:r>
              <a:rPr lang="fr-FR" sz="2300" dirty="0" smtClean="0"/>
              <a:t>.</a:t>
            </a:r>
          </a:p>
          <a:p>
            <a:pPr algn="ctr"/>
            <a:r>
              <a:rPr sz="2300" dirty="0" smtClean="0"/>
              <a:t>Each article contains </a:t>
            </a:r>
            <a:r>
              <a:rPr lang="fr-FR" sz="2300" dirty="0" smtClean="0"/>
              <a:t>the</a:t>
            </a:r>
            <a:r>
              <a:rPr sz="2300" dirty="0" smtClean="0">
                <a:solidFill>
                  <a:srgbClr val="28C191"/>
                </a:solidFill>
              </a:rPr>
              <a:t> </a:t>
            </a:r>
            <a:r>
              <a:rPr sz="2300" dirty="0" smtClean="0">
                <a:solidFill>
                  <a:srgbClr val="FF0000"/>
                </a:solidFill>
              </a:rPr>
              <a:t>text</a:t>
            </a:r>
            <a:r>
              <a:rPr lang="fr-FR" sz="2300" dirty="0" smtClean="0"/>
              <a:t>, the</a:t>
            </a:r>
            <a:r>
              <a:rPr sz="2300" dirty="0" smtClean="0"/>
              <a:t> </a:t>
            </a:r>
            <a:r>
              <a:rPr sz="2300" dirty="0" smtClean="0">
                <a:solidFill>
                  <a:srgbClr val="FF0000"/>
                </a:solidFill>
              </a:rPr>
              <a:t>algorithm</a:t>
            </a:r>
            <a:r>
              <a:rPr sz="2300" dirty="0" smtClean="0"/>
              <a:t> and </a:t>
            </a:r>
            <a:r>
              <a:rPr lang="fr-FR" sz="2300" dirty="0" smtClean="0"/>
              <a:t>the</a:t>
            </a:r>
            <a:r>
              <a:rPr sz="2300" dirty="0" smtClean="0">
                <a:solidFill>
                  <a:srgbClr val="FF0000"/>
                </a:solidFill>
              </a:rPr>
              <a:t> source code</a:t>
            </a:r>
            <a:r>
              <a:rPr sz="2300" dirty="0" smtClean="0"/>
              <a:t>,</a:t>
            </a:r>
            <a:endParaRPr lang="fr-FR" sz="2300" dirty="0" smtClean="0"/>
          </a:p>
          <a:p>
            <a:pPr algn="ctr"/>
            <a:r>
              <a:rPr lang="fr-FR" sz="2300" dirty="0" err="1" smtClean="0"/>
              <a:t>which</a:t>
            </a:r>
            <a:r>
              <a:rPr lang="fr-FR" sz="2300" dirty="0" smtClean="0"/>
              <a:t> all are </a:t>
            </a:r>
            <a:r>
              <a:rPr lang="fr-FR" sz="2300" dirty="0" err="1" smtClean="0">
                <a:solidFill>
                  <a:srgbClr val="FF0000"/>
                </a:solidFill>
              </a:rPr>
              <a:t>peer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reviewed</a:t>
            </a:r>
            <a:r>
              <a:rPr lang="fr-FR" sz="2300" dirty="0" smtClean="0"/>
              <a:t>. The journal </a:t>
            </a:r>
            <a:r>
              <a:rPr lang="fr-FR" sz="2300" dirty="0" err="1" smtClean="0"/>
              <a:t>platform</a:t>
            </a:r>
            <a:r>
              <a:rPr lang="fr-FR" sz="2300" dirty="0" smtClean="0"/>
              <a:t> </a:t>
            </a:r>
            <a:r>
              <a:rPr lang="fr-FR" sz="2300" dirty="0" err="1" smtClean="0"/>
              <a:t>also</a:t>
            </a:r>
            <a:r>
              <a:rPr lang="fr-FR" sz="2300" dirty="0" smtClean="0"/>
              <a:t> </a:t>
            </a:r>
            <a:r>
              <a:rPr lang="fr-FR" sz="2300" dirty="0" err="1" smtClean="0"/>
              <a:t>provides</a:t>
            </a:r>
            <a:r>
              <a:rPr sz="2300" dirty="0" smtClean="0"/>
              <a:t> </a:t>
            </a:r>
            <a:endParaRPr lang="fr-FR" sz="2300" dirty="0" smtClean="0"/>
          </a:p>
          <a:p>
            <a:pPr algn="ctr"/>
            <a:r>
              <a:rPr sz="2300" dirty="0" smtClean="0">
                <a:solidFill>
                  <a:srgbClr val="28C191"/>
                </a:solidFill>
              </a:rPr>
              <a:t>online demonstration facilit</a:t>
            </a:r>
            <a:r>
              <a:rPr lang="fr-FR" sz="2300" dirty="0">
                <a:solidFill>
                  <a:srgbClr val="28C191"/>
                </a:solidFill>
              </a:rPr>
              <a:t>y</a:t>
            </a:r>
            <a:r>
              <a:rPr sz="2300" dirty="0" smtClean="0">
                <a:solidFill>
                  <a:srgbClr val="28C191"/>
                </a:solidFill>
              </a:rPr>
              <a:t> </a:t>
            </a:r>
            <a:r>
              <a:rPr sz="2300" dirty="0" smtClean="0"/>
              <a:t>and</a:t>
            </a:r>
            <a:r>
              <a:rPr lang="fr-FR" sz="2300" dirty="0" smtClean="0"/>
              <a:t> an</a:t>
            </a:r>
            <a:r>
              <a:rPr sz="2300" dirty="0" smtClean="0"/>
              <a:t> </a:t>
            </a:r>
            <a:r>
              <a:rPr sz="2300" dirty="0" smtClean="0">
                <a:solidFill>
                  <a:srgbClr val="28C191"/>
                </a:solidFill>
              </a:rPr>
              <a:t>archive of experiments</a:t>
            </a:r>
            <a:r>
              <a:rPr sz="2300" dirty="0" smtClean="0"/>
              <a:t>. </a:t>
            </a:r>
          </a:p>
          <a:p>
            <a:pPr algn="ctr"/>
            <a:r>
              <a:rPr sz="2300" dirty="0" smtClean="0"/>
              <a:t>IPOL </a:t>
            </a:r>
            <a:r>
              <a:rPr lang="fr-FR" sz="2300" dirty="0" err="1" smtClean="0"/>
              <a:t>thus</a:t>
            </a:r>
            <a:r>
              <a:rPr lang="fr-FR" sz="2300" dirty="0" smtClean="0"/>
              <a:t> </a:t>
            </a:r>
            <a:r>
              <a:rPr lang="fr-FR" sz="2300" dirty="0" err="1" smtClean="0"/>
              <a:t>ensures</a:t>
            </a:r>
            <a:r>
              <a:rPr sz="2300" dirty="0" smtClean="0"/>
              <a:t> </a:t>
            </a:r>
            <a:r>
              <a:rPr lang="fr-FR" sz="2300" dirty="0">
                <a:solidFill>
                  <a:srgbClr val="FF0000"/>
                </a:solidFill>
              </a:rPr>
              <a:t>o</a:t>
            </a:r>
            <a:r>
              <a:rPr sz="2300" dirty="0" smtClean="0">
                <a:solidFill>
                  <a:srgbClr val="FF0000"/>
                </a:solidFill>
              </a:rPr>
              <a:t>pen </a:t>
            </a:r>
            <a:r>
              <a:rPr lang="fr-FR" sz="2300" dirty="0">
                <a:solidFill>
                  <a:srgbClr val="FF0000"/>
                </a:solidFill>
              </a:rPr>
              <a:t>s</a:t>
            </a:r>
            <a:r>
              <a:rPr sz="2300" dirty="0" smtClean="0">
                <a:solidFill>
                  <a:srgbClr val="FF0000"/>
                </a:solidFill>
              </a:rPr>
              <a:t>cience and </a:t>
            </a:r>
            <a:r>
              <a:rPr lang="fr-FR" sz="2300" dirty="0" smtClean="0">
                <a:solidFill>
                  <a:srgbClr val="FF0000"/>
                </a:solidFill>
              </a:rPr>
              <a:t>r</a:t>
            </a:r>
            <a:r>
              <a:rPr sz="2300" dirty="0" smtClean="0">
                <a:solidFill>
                  <a:srgbClr val="FF0000"/>
                </a:solidFill>
              </a:rPr>
              <a:t>eproducible </a:t>
            </a:r>
            <a:r>
              <a:rPr lang="fr-FR" sz="2300" dirty="0" smtClean="0">
                <a:solidFill>
                  <a:srgbClr val="FF0000"/>
                </a:solidFill>
              </a:rPr>
              <a:t>r</a:t>
            </a:r>
            <a:r>
              <a:rPr sz="2300" dirty="0" smtClean="0">
                <a:solidFill>
                  <a:srgbClr val="FF0000"/>
                </a:solidFill>
              </a:rPr>
              <a:t>esearch</a:t>
            </a:r>
            <a:r>
              <a:rPr sz="2300" dirty="0" smtClean="0"/>
              <a:t>. </a:t>
            </a:r>
            <a:r>
              <a:rPr lang="en-US" sz="2300" dirty="0" smtClean="0"/>
              <a:t> </a:t>
            </a:r>
            <a:endParaRPr lang="fr-FR" sz="2300" b="0" dirty="0">
              <a:latin typeface="Calibri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769" y="998364"/>
            <a:ext cx="6690591" cy="120650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5908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2483768" y="4953000"/>
            <a:ext cx="5217468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discreteanalysisjournal.com</a:t>
            </a:r>
            <a:r>
              <a:rPr lang="fr-FR" i="1" dirty="0" smtClean="0">
                <a:latin typeface="Times"/>
              </a:rPr>
              <a:t>    </a:t>
            </a:r>
            <a:r>
              <a:rPr i="1" dirty="0" smtClean="0">
                <a:latin typeface="Times"/>
              </a:rPr>
              <a:t>ISSN : 2</a:t>
            </a:r>
            <a:r>
              <a:rPr lang="fr-FR" i="1" dirty="0" smtClean="0">
                <a:latin typeface="Times"/>
              </a:rPr>
              <a:t>397</a:t>
            </a:r>
            <a:r>
              <a:rPr i="1" dirty="0" smtClean="0">
                <a:latin typeface="Times"/>
              </a:rPr>
              <a:t>-</a:t>
            </a:r>
            <a:r>
              <a:rPr lang="fr-FR" i="1" dirty="0" smtClean="0">
                <a:latin typeface="Times"/>
              </a:rPr>
              <a:t>3129</a:t>
            </a:r>
            <a:endParaRPr lang="fr-FR" i="1" dirty="0">
              <a:latin typeface="Times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696544"/>
            <a:ext cx="1381891" cy="1828800"/>
          </a:xfrm>
          <a:prstGeom prst="rect">
            <a:avLst/>
          </a:prstGeom>
        </p:spPr>
      </p:pic>
      <p:sp>
        <p:nvSpPr>
          <p:cNvPr id="23" name="ZoneTexte 22"/>
          <p:cNvSpPr txBox="1">
            <a:spLocks noChangeArrowheads="1"/>
          </p:cNvSpPr>
          <p:nvPr/>
        </p:nvSpPr>
        <p:spPr bwMode="auto">
          <a:xfrm>
            <a:off x="1752600" y="5373216"/>
            <a:ext cx="6909238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0000FF"/>
                </a:solidFill>
              </a:rPr>
              <a:t>Founded</a:t>
            </a:r>
            <a:r>
              <a:rPr lang="fr-FR" sz="2300" dirty="0" smtClean="0">
                <a:solidFill>
                  <a:srgbClr val="0000FF"/>
                </a:solidFill>
              </a:rPr>
              <a:t> in 2015 by Tim </a:t>
            </a:r>
            <a:r>
              <a:rPr lang="fr-FR" sz="2300" dirty="0" err="1" smtClean="0">
                <a:solidFill>
                  <a:srgbClr val="0000FF"/>
                </a:solidFill>
              </a:rPr>
              <a:t>Gowers</a:t>
            </a:r>
            <a:r>
              <a:rPr lang="fr-FR" sz="2300" dirty="0" smtClean="0"/>
              <a:t>, DA has </a:t>
            </a:r>
            <a:r>
              <a:rPr lang="fr-FR" sz="2300" dirty="0" smtClean="0">
                <a:solidFill>
                  <a:srgbClr val="0000FF"/>
                </a:solidFill>
              </a:rPr>
              <a:t>12 editors</a:t>
            </a:r>
            <a:r>
              <a:rPr lang="fr-FR" sz="2300" dirty="0" smtClean="0"/>
              <a:t>.</a:t>
            </a:r>
          </a:p>
          <a:p>
            <a:pPr algn="ctr"/>
            <a:r>
              <a:rPr lang="fr-FR" sz="2300" dirty="0" smtClean="0"/>
              <a:t>It </a:t>
            </a:r>
            <a:r>
              <a:rPr lang="fr-FR" sz="2300" dirty="0" err="1" smtClean="0"/>
              <a:t>is</a:t>
            </a:r>
            <a:r>
              <a:rPr lang="fr-FR" sz="2300" dirty="0" smtClean="0"/>
              <a:t> an </a:t>
            </a:r>
            <a:r>
              <a:rPr lang="fr-FR" sz="2300" dirty="0" smtClean="0">
                <a:solidFill>
                  <a:srgbClr val="FF0000"/>
                </a:solidFill>
              </a:rPr>
              <a:t>overlay journal on the open </a:t>
            </a:r>
            <a:r>
              <a:rPr lang="fr-FR" sz="2300" dirty="0" err="1" smtClean="0">
                <a:solidFill>
                  <a:srgbClr val="FF0000"/>
                </a:solidFill>
              </a:rPr>
              <a:t>repository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arXiv</a:t>
            </a:r>
            <a:r>
              <a:rPr lang="fr-FR" sz="2300" dirty="0" smtClean="0"/>
              <a:t>.</a:t>
            </a:r>
          </a:p>
          <a:p>
            <a:pPr algn="ctr"/>
            <a:r>
              <a:rPr lang="fr-FR" sz="2300" dirty="0" smtClean="0"/>
              <a:t>It </a:t>
            </a:r>
            <a:r>
              <a:rPr lang="fr-FR" sz="2300" dirty="0" err="1" smtClean="0"/>
              <a:t>is</a:t>
            </a:r>
            <a:r>
              <a:rPr lang="fr-FR" sz="2300" dirty="0" smtClean="0"/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financed</a:t>
            </a:r>
            <a:r>
              <a:rPr lang="fr-FR" sz="2300" dirty="0" smtClean="0">
                <a:solidFill>
                  <a:srgbClr val="0000FF"/>
                </a:solidFill>
              </a:rPr>
              <a:t> by Cambridge </a:t>
            </a:r>
            <a:r>
              <a:rPr lang="fr-FR" sz="2300" dirty="0" err="1" smtClean="0">
                <a:solidFill>
                  <a:srgbClr val="0000FF"/>
                </a:solidFill>
              </a:rPr>
              <a:t>University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r>
              <a:rPr lang="fr-FR" sz="2300" dirty="0" smtClean="0"/>
              <a:t>(10$/submission).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endParaRPr lang="fr-FR" sz="2300" b="0" dirty="0">
              <a:latin typeface="Calibri"/>
            </a:endParaRPr>
          </a:p>
        </p:txBody>
      </p:sp>
      <p:sp>
        <p:nvSpPr>
          <p:cNvPr id="11" name="ZoneTexte 12"/>
          <p:cNvSpPr txBox="1"/>
          <p:nvPr/>
        </p:nvSpPr>
        <p:spPr>
          <a:xfrm>
            <a:off x="2133600" y="2051556"/>
            <a:ext cx="5885334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//</a:t>
            </a:r>
            <a:r>
              <a:rPr lang="fr-FR" i="1" dirty="0" err="1" smtClean="0">
                <a:latin typeface="Times"/>
              </a:rPr>
              <a:t>www.ipol.im</a:t>
            </a:r>
            <a:r>
              <a:rPr lang="fr-FR" i="1" dirty="0" smtClean="0">
                <a:latin typeface="Times"/>
              </a:rPr>
              <a:t>      </a:t>
            </a:r>
            <a:r>
              <a:rPr i="1" dirty="0" smtClean="0">
                <a:latin typeface="Times"/>
              </a:rPr>
              <a:t>ISSN : 2105-1232</a:t>
            </a:r>
            <a:r>
              <a:rPr lang="fr-FR" i="1" dirty="0" smtClean="0">
                <a:latin typeface="Times"/>
              </a:rPr>
              <a:t>     </a:t>
            </a:r>
            <a:r>
              <a:rPr i="1" dirty="0" smtClean="0">
                <a:latin typeface="Times"/>
              </a:rPr>
              <a:t>DOI : 10.5201/ipol</a:t>
            </a:r>
            <a:endParaRPr lang="fr-FR" i="1" dirty="0">
              <a:latin typeface="Times"/>
            </a:endParaRPr>
          </a:p>
        </p:txBody>
      </p:sp>
      <p:sp>
        <p:nvSpPr>
          <p:cNvPr id="12" name="ZoneTexte 15"/>
          <p:cNvSpPr txBox="1"/>
          <p:nvPr/>
        </p:nvSpPr>
        <p:spPr>
          <a:xfrm>
            <a:off x="179512" y="1412776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28C191"/>
                </a:solidFill>
              </a:rPr>
              <a:t>1</a:t>
            </a:r>
            <a:endParaRPr lang="fr-FR" sz="3600" b="1" dirty="0">
              <a:solidFill>
                <a:srgbClr val="28C191"/>
              </a:solidFill>
            </a:endParaRPr>
          </a:p>
        </p:txBody>
      </p:sp>
      <p:sp>
        <p:nvSpPr>
          <p:cNvPr id="14" name="ZoneTexte 15"/>
          <p:cNvSpPr txBox="1"/>
          <p:nvPr/>
        </p:nvSpPr>
        <p:spPr>
          <a:xfrm>
            <a:off x="179512" y="4581128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28C191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08520" y="-152400"/>
            <a:ext cx="957706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We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need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public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publishing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platforms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287507" y="1211268"/>
            <a:ext cx="860253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3366FF"/>
                </a:solidFill>
              </a:rPr>
              <a:t>Public </a:t>
            </a:r>
            <a:r>
              <a:rPr lang="fr-FR" sz="2400" dirty="0" err="1" smtClean="0">
                <a:solidFill>
                  <a:srgbClr val="3366FF"/>
                </a:solidFill>
              </a:rPr>
              <a:t>funding</a:t>
            </a:r>
            <a:r>
              <a:rPr lang="fr-FR" sz="2400" dirty="0" smtClean="0">
                <a:solidFill>
                  <a:srgbClr val="3366FF"/>
                </a:solidFill>
              </a:rPr>
              <a:t> </a:t>
            </a:r>
            <a:r>
              <a:rPr lang="fr-FR" sz="2400" dirty="0" err="1" smtClean="0">
                <a:solidFill>
                  <a:srgbClr val="3366FF"/>
                </a:solidFill>
              </a:rPr>
              <a:t>agencies</a:t>
            </a:r>
            <a:r>
              <a:rPr lang="fr-FR" sz="2400" dirty="0" smtClean="0">
                <a:solidFill>
                  <a:srgbClr val="3366FF"/>
                </a:solidFill>
              </a:rPr>
              <a:t> </a:t>
            </a:r>
            <a:r>
              <a:rPr lang="fr-FR" sz="2400" dirty="0" err="1" smtClean="0">
                <a:solidFill>
                  <a:srgbClr val="3366FF"/>
                </a:solidFill>
              </a:rPr>
              <a:t>should</a:t>
            </a:r>
            <a:r>
              <a:rPr lang="fr-FR" sz="2400" dirty="0" smtClean="0">
                <a:solidFill>
                  <a:srgbClr val="3366FF"/>
                </a:solidFill>
              </a:rPr>
              <a:t> </a:t>
            </a:r>
            <a:r>
              <a:rPr lang="fr-FR" sz="2400" dirty="0" err="1" smtClean="0">
                <a:solidFill>
                  <a:srgbClr val="3366FF"/>
                </a:solidFill>
              </a:rPr>
              <a:t>provide</a:t>
            </a:r>
            <a:r>
              <a:rPr lang="fr-FR" sz="2400" dirty="0" smtClean="0"/>
              <a:t> for free to </a:t>
            </a:r>
            <a:r>
              <a:rPr lang="fr-FR" sz="2400" dirty="0" err="1" smtClean="0"/>
              <a:t>researchers</a:t>
            </a:r>
            <a:endParaRPr lang="fr-FR" sz="2400" dirty="0" smtClean="0"/>
          </a:p>
          <a:p>
            <a:pPr algn="ctr"/>
            <a:r>
              <a:rPr lang="fr-FR" sz="2400" dirty="0" err="1" smtClean="0">
                <a:solidFill>
                  <a:srgbClr val="0000FF"/>
                </a:solidFill>
              </a:rPr>
              <a:t>publicly-owned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platforms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developed</a:t>
            </a:r>
            <a:r>
              <a:rPr lang="fr-FR" sz="2400" dirty="0" smtClean="0">
                <a:solidFill>
                  <a:srgbClr val="0000FF"/>
                </a:solidFill>
              </a:rPr>
              <a:t> in open source software</a:t>
            </a:r>
            <a:r>
              <a:rPr lang="fr-FR" sz="2400" dirty="0" smtClean="0">
                <a:solidFill>
                  <a:srgbClr val="000000"/>
                </a:solidFill>
              </a:rPr>
              <a:t>,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fr-FR" sz="2400" dirty="0"/>
              <a:t>f</a:t>
            </a:r>
            <a:r>
              <a:rPr lang="fr-FR" sz="2400" dirty="0" smtClean="0"/>
              <a:t>or </a:t>
            </a:r>
            <a:r>
              <a:rPr lang="fr-FR" sz="2400" dirty="0" err="1" smtClean="0"/>
              <a:t>peer</a:t>
            </a:r>
            <a:r>
              <a:rPr lang="fr-FR" sz="2400" dirty="0" err="1"/>
              <a:t>-</a:t>
            </a:r>
            <a:r>
              <a:rPr lang="fr-FR" sz="2400" dirty="0" err="1" smtClean="0"/>
              <a:t>reviewing</a:t>
            </a:r>
            <a:r>
              <a:rPr lang="fr-FR" sz="2400" dirty="0" smtClean="0"/>
              <a:t>, </a:t>
            </a:r>
            <a:r>
              <a:rPr lang="fr-FR" sz="2400" dirty="0" err="1" smtClean="0"/>
              <a:t>publishing</a:t>
            </a:r>
            <a:r>
              <a:rPr lang="fr-FR" sz="2400" dirty="0" smtClean="0"/>
              <a:t> and </a:t>
            </a:r>
            <a:r>
              <a:rPr lang="fr-FR" sz="2400" dirty="0" err="1" smtClean="0"/>
              <a:t>archiving</a:t>
            </a:r>
            <a:r>
              <a:rPr lang="fr-FR" sz="2400" dirty="0" smtClean="0"/>
              <a:t> </a:t>
            </a:r>
            <a:r>
              <a:rPr lang="fr-FR" sz="2400" dirty="0" err="1" smtClean="0"/>
              <a:t>peer-reviewed</a:t>
            </a:r>
            <a:r>
              <a:rPr lang="fr-FR" sz="2400" dirty="0" smtClean="0"/>
              <a:t> articles,</a:t>
            </a:r>
          </a:p>
          <a:p>
            <a:pPr algn="ctr"/>
            <a:r>
              <a:rPr lang="fr-FR" sz="2400" dirty="0" err="1" smtClean="0">
                <a:solidFill>
                  <a:srgbClr val="3366FF"/>
                </a:solidFill>
              </a:rPr>
              <a:t>with</a:t>
            </a:r>
            <a:r>
              <a:rPr lang="fr-FR" sz="2400" dirty="0" smtClean="0">
                <a:solidFill>
                  <a:srgbClr val="3366FF"/>
                </a:solidFill>
              </a:rPr>
              <a:t> the help of </a:t>
            </a:r>
            <a:r>
              <a:rPr lang="fr-FR" sz="2400" dirty="0" err="1" smtClean="0">
                <a:solidFill>
                  <a:srgbClr val="3366FF"/>
                </a:solidFill>
              </a:rPr>
              <a:t>librarians</a:t>
            </a:r>
            <a:r>
              <a:rPr lang="fr-FR" sz="2400" dirty="0" smtClean="0">
                <a:solidFill>
                  <a:srgbClr val="3366FF"/>
                </a:solidFill>
              </a:rPr>
              <a:t> and of </a:t>
            </a:r>
            <a:r>
              <a:rPr lang="fr-FR" sz="2400" dirty="0" err="1" smtClean="0">
                <a:solidFill>
                  <a:srgbClr val="3366FF"/>
                </a:solidFill>
              </a:rPr>
              <a:t>publishers</a:t>
            </a:r>
            <a:r>
              <a:rPr lang="fr-FR" sz="2400" dirty="0" smtClean="0">
                <a:solidFill>
                  <a:srgbClr val="3366FF"/>
                </a:solidFill>
              </a:rPr>
              <a:t> (as </a:t>
            </a:r>
            <a:r>
              <a:rPr lang="fr-FR" sz="2400" dirty="0" err="1" smtClean="0">
                <a:solidFill>
                  <a:srgbClr val="3366FF"/>
                </a:solidFill>
              </a:rPr>
              <a:t>subcontractors</a:t>
            </a:r>
            <a:r>
              <a:rPr lang="fr-FR" sz="2400" dirty="0" smtClean="0">
                <a:solidFill>
                  <a:srgbClr val="3366FF"/>
                </a:solidFill>
              </a:rPr>
              <a:t>)</a:t>
            </a:r>
            <a:r>
              <a:rPr lang="fr-FR" sz="2400" dirty="0" smtClean="0"/>
              <a:t>.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0" name="ZoneTexte 14"/>
          <p:cNvSpPr txBox="1">
            <a:spLocks noChangeArrowheads="1"/>
          </p:cNvSpPr>
          <p:nvPr/>
        </p:nvSpPr>
        <p:spPr bwMode="auto">
          <a:xfrm>
            <a:off x="116584" y="4509120"/>
            <a:ext cx="886462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28C191"/>
                </a:solidFill>
              </a:rPr>
              <a:t>Funding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agencies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would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/>
              <a:t>thus</a:t>
            </a:r>
            <a:r>
              <a:rPr lang="fr-FR" sz="2400" dirty="0" smtClean="0">
                <a:solidFill>
                  <a:srgbClr val="28C191"/>
                </a:solidFill>
              </a:rPr>
              <a:t> control the </a:t>
            </a:r>
            <a:r>
              <a:rPr lang="fr-FR" sz="2400" dirty="0" err="1" smtClean="0">
                <a:solidFill>
                  <a:srgbClr val="28C191"/>
                </a:solidFill>
              </a:rPr>
              <a:t>quality</a:t>
            </a:r>
            <a:r>
              <a:rPr lang="fr-FR" sz="2400" dirty="0" smtClean="0">
                <a:solidFill>
                  <a:srgbClr val="28C191"/>
                </a:solidFill>
              </a:rPr>
              <a:t> of </a:t>
            </a:r>
            <a:r>
              <a:rPr lang="fr-FR" sz="2400" dirty="0" err="1" smtClean="0">
                <a:solidFill>
                  <a:srgbClr val="28C191"/>
                </a:solidFill>
              </a:rPr>
              <a:t>peer-reviewing</a:t>
            </a:r>
            <a:r>
              <a:rPr lang="fr-FR" sz="2400" dirty="0" smtClean="0">
                <a:solidFill>
                  <a:srgbClr val="000000"/>
                </a:solidFill>
              </a:rPr>
              <a:t>,</a:t>
            </a:r>
          </a:p>
          <a:p>
            <a:pPr algn="ctr"/>
            <a:r>
              <a:rPr lang="fr-FR" sz="2400" dirty="0" smtClean="0">
                <a:solidFill>
                  <a:srgbClr val="28C191"/>
                </a:solidFill>
              </a:rPr>
              <a:t>by </a:t>
            </a:r>
            <a:r>
              <a:rPr lang="fr-FR" sz="2400" dirty="0" err="1" smtClean="0">
                <a:solidFill>
                  <a:srgbClr val="28C191"/>
                </a:solidFill>
              </a:rPr>
              <a:t>selecting</a:t>
            </a:r>
            <a:r>
              <a:rPr lang="fr-FR" sz="2400" dirty="0" smtClean="0">
                <a:solidFill>
                  <a:srgbClr val="28C191"/>
                </a:solidFill>
              </a:rPr>
              <a:t> the </a:t>
            </a:r>
            <a:r>
              <a:rPr lang="fr-FR" sz="2400" dirty="0" err="1" smtClean="0">
                <a:solidFill>
                  <a:srgbClr val="28C191"/>
                </a:solidFill>
              </a:rPr>
              <a:t>journals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having</a:t>
            </a:r>
            <a:r>
              <a:rPr lang="fr-FR" sz="2400" dirty="0" smtClean="0">
                <a:solidFill>
                  <a:srgbClr val="28C191"/>
                </a:solidFill>
              </a:rPr>
              <a:t> good practices and </a:t>
            </a:r>
            <a:r>
              <a:rPr lang="fr-FR" sz="2400" dirty="0" err="1" smtClean="0">
                <a:solidFill>
                  <a:srgbClr val="28C191"/>
                </a:solidFill>
              </a:rPr>
              <a:t>reputable</a:t>
            </a:r>
            <a:r>
              <a:rPr lang="fr-FR" sz="2400" dirty="0" smtClean="0">
                <a:solidFill>
                  <a:srgbClr val="28C191"/>
                </a:solidFill>
              </a:rPr>
              <a:t> editors</a:t>
            </a:r>
            <a:r>
              <a:rPr lang="fr-FR" sz="2400" dirty="0" smtClean="0"/>
              <a:t>,</a:t>
            </a:r>
          </a:p>
          <a:p>
            <a:pPr algn="ctr"/>
            <a:r>
              <a:rPr lang="fr-FR" sz="2400" dirty="0" err="1"/>
              <a:t>t</a:t>
            </a:r>
            <a:r>
              <a:rPr lang="fr-FR" sz="2400" dirty="0" err="1" smtClean="0"/>
              <a:t>hat</a:t>
            </a:r>
            <a:r>
              <a:rPr lang="fr-FR" sz="2400" dirty="0" smtClean="0"/>
              <a:t> </a:t>
            </a:r>
            <a:r>
              <a:rPr lang="fr-FR" sz="2400" dirty="0" err="1" smtClean="0"/>
              <a:t>will</a:t>
            </a:r>
            <a:r>
              <a:rPr lang="fr-FR" sz="2400" dirty="0" smtClean="0"/>
              <a:t> </a:t>
            </a:r>
            <a:r>
              <a:rPr lang="fr-FR" sz="2400" dirty="0" err="1" smtClean="0"/>
              <a:t>then</a:t>
            </a:r>
            <a:r>
              <a:rPr lang="fr-FR" sz="2400" dirty="0" smtClean="0"/>
              <a:t> </a:t>
            </a:r>
            <a:r>
              <a:rPr lang="fr-FR" sz="2400" dirty="0" err="1" smtClean="0"/>
              <a:t>be</a:t>
            </a:r>
            <a:r>
              <a:rPr lang="fr-FR" sz="2400" dirty="0" smtClean="0"/>
              <a:t> </a:t>
            </a:r>
            <a:r>
              <a:rPr lang="fr-FR" sz="2400" dirty="0" err="1" smtClean="0"/>
              <a:t>published</a:t>
            </a:r>
            <a:r>
              <a:rPr lang="fr-FR" sz="2400" dirty="0" smtClean="0"/>
              <a:t> for free. </a:t>
            </a:r>
          </a:p>
          <a:p>
            <a:pPr algn="ctr"/>
            <a:endParaRPr lang="fr-FR" sz="2400" dirty="0" smtClean="0"/>
          </a:p>
          <a:p>
            <a:pPr algn="ctr"/>
            <a:r>
              <a:rPr lang="fr-FR" sz="2400" dirty="0" smtClean="0"/>
              <a:t> </a:t>
            </a:r>
            <a:endParaRPr lang="en-US" sz="2400" dirty="0"/>
          </a:p>
        </p:txBody>
      </p:sp>
      <p:sp>
        <p:nvSpPr>
          <p:cNvPr id="16" name="ZoneTexte 14"/>
          <p:cNvSpPr txBox="1">
            <a:spLocks noChangeArrowheads="1"/>
          </p:cNvSpPr>
          <p:nvPr/>
        </p:nvSpPr>
        <p:spPr bwMode="auto">
          <a:xfrm>
            <a:off x="287507" y="5838363"/>
            <a:ext cx="8602535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</a:rPr>
              <a:t>Such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publishing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platforms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would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give</a:t>
            </a:r>
            <a:r>
              <a:rPr lang="fr-FR" sz="2400" dirty="0" smtClean="0">
                <a:solidFill>
                  <a:srgbClr val="FF0000"/>
                </a:solidFill>
              </a:rPr>
              <a:t> the chance to </a:t>
            </a:r>
            <a:r>
              <a:rPr lang="fr-FR" sz="2400" dirty="0" err="1">
                <a:solidFill>
                  <a:srgbClr val="FF0000"/>
                </a:solidFill>
              </a:rPr>
              <a:t>researchers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endParaRPr lang="fr-FR" sz="2400" dirty="0" smtClean="0">
              <a:solidFill>
                <a:srgbClr val="FF0000"/>
              </a:solidFill>
            </a:endParaRP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to </a:t>
            </a:r>
            <a:r>
              <a:rPr lang="fr-FR" sz="2400" dirty="0" err="1" smtClean="0">
                <a:solidFill>
                  <a:srgbClr val="FF0000"/>
                </a:solidFill>
              </a:rPr>
              <a:t>experiment</a:t>
            </a:r>
            <a:r>
              <a:rPr lang="fr-FR" sz="2400" dirty="0" smtClean="0">
                <a:solidFill>
                  <a:srgbClr val="FF0000"/>
                </a:solidFill>
              </a:rPr>
              <a:t> new </a:t>
            </a:r>
            <a:r>
              <a:rPr lang="fr-FR" sz="2400" dirty="0" err="1">
                <a:solidFill>
                  <a:srgbClr val="FF0000"/>
                </a:solidFill>
              </a:rPr>
              <a:t>ways</a:t>
            </a:r>
            <a:r>
              <a:rPr lang="fr-FR" sz="2400" dirty="0">
                <a:solidFill>
                  <a:srgbClr val="FF0000"/>
                </a:solidFill>
              </a:rPr>
              <a:t> of </a:t>
            </a:r>
            <a:r>
              <a:rPr lang="fr-FR" sz="2400" dirty="0" err="1" smtClean="0">
                <a:solidFill>
                  <a:srgbClr val="FF0000"/>
                </a:solidFill>
              </a:rPr>
              <a:t>publishing</a:t>
            </a:r>
            <a:r>
              <a:rPr lang="fr-FR" sz="2400" dirty="0"/>
              <a:t> </a:t>
            </a:r>
            <a:r>
              <a:rPr lang="fr-FR" sz="2400" dirty="0" smtClean="0"/>
              <a:t>(</a:t>
            </a:r>
            <a:r>
              <a:rPr lang="fr-FR" sz="2400" i="1" dirty="0" err="1" smtClean="0"/>
              <a:t>e.g</a:t>
            </a:r>
            <a:r>
              <a:rPr lang="fr-FR" sz="2400" dirty="0"/>
              <a:t>., open </a:t>
            </a:r>
            <a:r>
              <a:rPr lang="fr-FR" sz="2400" dirty="0" err="1"/>
              <a:t>peer-</a:t>
            </a:r>
            <a:r>
              <a:rPr lang="fr-FR" sz="2400" dirty="0" err="1" smtClean="0"/>
              <a:t>reviewing</a:t>
            </a:r>
            <a:r>
              <a:rPr lang="fr-FR" sz="2400" dirty="0" smtClean="0"/>
              <a:t>).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287507" y="3140968"/>
            <a:ext cx="8602535" cy="1200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err="1">
                <a:solidFill>
                  <a:srgbClr val="FF0000"/>
                </a:solidFill>
              </a:rPr>
              <a:t>Anyone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from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anywhere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would</a:t>
            </a:r>
            <a:r>
              <a:rPr lang="fr-FR" sz="2400" dirty="0" smtClean="0">
                <a:solidFill>
                  <a:srgbClr val="FF0000"/>
                </a:solidFill>
              </a:rPr>
              <a:t> have free </a:t>
            </a:r>
            <a:r>
              <a:rPr lang="fr-FR" sz="2400" dirty="0"/>
              <a:t>(gratis and libre) </a:t>
            </a:r>
            <a:r>
              <a:rPr lang="fr-FR" sz="2400" dirty="0" err="1" smtClean="0">
                <a:solidFill>
                  <a:srgbClr val="FF0000"/>
                </a:solidFill>
              </a:rPr>
              <a:t>access</a:t>
            </a:r>
            <a:r>
              <a:rPr lang="fr-FR" sz="2400" dirty="0" smtClean="0">
                <a:solidFill>
                  <a:srgbClr val="FF0000"/>
                </a:solidFill>
              </a:rPr>
              <a:t> to </a:t>
            </a:r>
            <a:r>
              <a:rPr lang="fr-FR" sz="2400" dirty="0" err="1" smtClean="0">
                <a:solidFill>
                  <a:srgbClr val="FF0000"/>
                </a:solidFill>
              </a:rPr>
              <a:t>any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peer-reviewed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FF0000"/>
                </a:solidFill>
              </a:rPr>
              <a:t>publication</a:t>
            </a:r>
            <a:r>
              <a:rPr lang="fr-FR" sz="2400" dirty="0"/>
              <a:t> </a:t>
            </a:r>
            <a:r>
              <a:rPr lang="fr-FR" sz="2400" dirty="0" smtClean="0"/>
              <a:t>(</a:t>
            </a:r>
            <a:r>
              <a:rPr lang="fr-FR" sz="2400" i="1" dirty="0" smtClean="0"/>
              <a:t>e.g.</a:t>
            </a:r>
            <a:r>
              <a:rPr lang="fr-FR" sz="2400" dirty="0" smtClean="0"/>
              <a:t>,</a:t>
            </a:r>
            <a:r>
              <a:rPr lang="fr-FR" sz="2400" dirty="0"/>
              <a:t> </a:t>
            </a:r>
            <a:r>
              <a:rPr lang="fr-FR" sz="2400" dirty="0" smtClean="0"/>
              <a:t>articles, data, codes, </a:t>
            </a:r>
            <a:r>
              <a:rPr lang="fr-FR" sz="2400" dirty="0" err="1" smtClean="0"/>
              <a:t>videos</a:t>
            </a:r>
            <a:r>
              <a:rPr lang="fr-FR" sz="2400" dirty="0" smtClean="0"/>
              <a:t>)</a:t>
            </a:r>
            <a:endParaRPr lang="fr-FR" sz="2400" dirty="0"/>
          </a:p>
          <a:p>
            <a:pPr algn="ctr"/>
            <a:r>
              <a:rPr lang="fr-FR" sz="2400" dirty="0" err="1">
                <a:solidFill>
                  <a:srgbClr val="FF0000"/>
                </a:solidFill>
              </a:rPr>
              <a:t>w</a:t>
            </a:r>
            <a:r>
              <a:rPr lang="fr-FR" sz="2400" dirty="0" err="1" smtClean="0">
                <a:solidFill>
                  <a:srgbClr val="FF0000"/>
                </a:solidFill>
              </a:rPr>
              <a:t>ithout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researchers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having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>
                <a:solidFill>
                  <a:srgbClr val="FF0000"/>
                </a:solidFill>
              </a:rPr>
              <a:t>to </a:t>
            </a:r>
            <a:r>
              <a:rPr lang="fr-FR" sz="2400" dirty="0" err="1">
                <a:solidFill>
                  <a:srgbClr val="FF0000"/>
                </a:solidFill>
              </a:rPr>
              <a:t>pay</a:t>
            </a:r>
            <a:r>
              <a:rPr lang="fr-FR" sz="2400" dirty="0">
                <a:solidFill>
                  <a:srgbClr val="FF0000"/>
                </a:solidFill>
              </a:rPr>
              <a:t> to </a:t>
            </a:r>
            <a:r>
              <a:rPr lang="fr-FR" sz="2400" dirty="0" err="1">
                <a:solidFill>
                  <a:srgbClr val="FF0000"/>
                </a:solidFill>
              </a:rPr>
              <a:t>publish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their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results</a:t>
            </a:r>
            <a:r>
              <a:rPr lang="fr-F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3102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Two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public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publishing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platforms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1143000" cy="33115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58" y="5638800"/>
            <a:ext cx="1356852" cy="9144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714500"/>
            <a:ext cx="1811077" cy="3695700"/>
          </a:xfrm>
          <a:prstGeom prst="rect">
            <a:avLst/>
          </a:prstGeom>
        </p:spPr>
      </p:pic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5839356" y="2691348"/>
            <a:ext cx="2873052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Created in 1999</a:t>
            </a:r>
            <a:r>
              <a:rPr lang="en-US" sz="2400" dirty="0" smtClean="0"/>
              <a:t>,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2400" dirty="0" smtClean="0"/>
              <a:t>it publishes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451 journals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i</a:t>
            </a:r>
            <a:r>
              <a:rPr lang="en-US" sz="2400" dirty="0" smtClean="0">
                <a:solidFill>
                  <a:srgbClr val="FF0000"/>
                </a:solidFill>
              </a:rPr>
              <a:t>n open </a:t>
            </a:r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 smtClean="0">
                <a:solidFill>
                  <a:srgbClr val="FF0000"/>
                </a:solidFill>
              </a:rPr>
              <a:t>ccess</a:t>
            </a:r>
            <a:r>
              <a:rPr lang="en-US" sz="2400" dirty="0" smtClean="0"/>
              <a:t>,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financed by public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agencies from France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(CNRS,  EHESS, BSN, </a:t>
            </a:r>
          </a:p>
          <a:p>
            <a:pPr algn="ctr"/>
            <a:r>
              <a:rPr lang="en-US" sz="2400" dirty="0" smtClean="0"/>
              <a:t>Aix-Marseille and</a:t>
            </a:r>
          </a:p>
          <a:p>
            <a:pPr algn="ctr"/>
            <a:r>
              <a:rPr lang="en-US" sz="2400" dirty="0" smtClean="0"/>
              <a:t>Avignon universities).</a:t>
            </a:r>
          </a:p>
          <a:p>
            <a:pPr algn="ctr"/>
            <a:endParaRPr lang="en-US" sz="2400" dirty="0" smtClean="0">
              <a:solidFill>
                <a:srgbClr val="28C191"/>
              </a:solidFill>
            </a:endParaRP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7" name="Image 26" descr="SciEL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219200"/>
            <a:ext cx="2645664" cy="1255776"/>
          </a:xfrm>
          <a:prstGeom prst="rect">
            <a:avLst/>
          </a:prstGeom>
        </p:spPr>
      </p:pic>
      <p:sp>
        <p:nvSpPr>
          <p:cNvPr id="28" name="ZoneTexte 14"/>
          <p:cNvSpPr txBox="1">
            <a:spLocks noChangeArrowheads="1"/>
          </p:cNvSpPr>
          <p:nvPr/>
        </p:nvSpPr>
        <p:spPr bwMode="auto">
          <a:xfrm>
            <a:off x="2286000" y="2668012"/>
            <a:ext cx="2685801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Created in 1999</a:t>
            </a:r>
            <a:r>
              <a:rPr lang="en-US" sz="2400" dirty="0" smtClean="0"/>
              <a:t>,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2400" dirty="0" smtClean="0"/>
              <a:t>it publishes</a:t>
            </a:r>
          </a:p>
          <a:p>
            <a:pPr algn="ctr"/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1249 journals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i</a:t>
            </a:r>
            <a:r>
              <a:rPr lang="en-US" sz="2400" dirty="0" smtClean="0">
                <a:solidFill>
                  <a:srgbClr val="FF0000"/>
                </a:solidFill>
              </a:rPr>
              <a:t>n open </a:t>
            </a:r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 smtClean="0">
                <a:solidFill>
                  <a:srgbClr val="FF0000"/>
                </a:solidFill>
              </a:rPr>
              <a:t>ccess</a:t>
            </a:r>
            <a:r>
              <a:rPr lang="en-US" sz="2400" dirty="0" smtClean="0"/>
              <a:t>,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financed by public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agencies from Brazil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(FAPESP, </a:t>
            </a:r>
            <a:r>
              <a:rPr lang="en-US" sz="2400" dirty="0" err="1" smtClean="0"/>
              <a:t>CNPq</a:t>
            </a:r>
            <a:r>
              <a:rPr lang="en-US" sz="2400" dirty="0" smtClean="0"/>
              <a:t>, </a:t>
            </a:r>
          </a:p>
          <a:p>
            <a:pPr algn="ctr"/>
            <a:r>
              <a:rPr lang="en-US" sz="2400" dirty="0" smtClean="0"/>
              <a:t>BIREME) </a:t>
            </a:r>
            <a:r>
              <a:rPr lang="en-US" sz="2400" dirty="0" smtClean="0">
                <a:solidFill>
                  <a:srgbClr val="28C191"/>
                </a:solidFill>
              </a:rPr>
              <a:t>and from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15 other countries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1524000"/>
            <a:ext cx="3352800" cy="88679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85800" y="1371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838200" y="53456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cxnSp>
        <p:nvCxnSpPr>
          <p:cNvPr id="13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40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insure a smooth transition </a:t>
            </a:r>
            <a:br>
              <a:rPr lang="en-US" dirty="0" smtClean="0"/>
            </a:br>
            <a:r>
              <a:rPr lang="en-US" dirty="0" smtClean="0"/>
              <a:t>from printing on paper</a:t>
            </a:r>
            <a:br>
              <a:rPr lang="en-US" dirty="0" smtClean="0"/>
            </a:br>
            <a:r>
              <a:rPr lang="en-US" dirty="0" smtClean="0"/>
              <a:t>towards online publishing?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986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Green Open </a:t>
            </a:r>
            <a:r>
              <a:rPr lang="fr-FR" sz="3300" b="1" dirty="0">
                <a:solidFill>
                  <a:srgbClr val="FF0000"/>
                </a:solidFill>
                <a:latin typeface="Arial"/>
              </a:rPr>
              <a:t>A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ccess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is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the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wisest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model !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-252536" y="1143000"/>
            <a:ext cx="89289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0000FF"/>
                </a:solidFill>
              </a:rPr>
              <a:t>Today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publishers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own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scientific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journals</a:t>
            </a:r>
            <a:r>
              <a:rPr lang="fr-FR" sz="2400" dirty="0">
                <a:solidFill>
                  <a:srgbClr val="0000FF"/>
                </a:solidFill>
              </a:rPr>
              <a:t> a</a:t>
            </a:r>
            <a:r>
              <a:rPr lang="fr-FR" sz="2400" dirty="0" smtClean="0">
                <a:solidFill>
                  <a:srgbClr val="0000FF"/>
                </a:solidFill>
              </a:rPr>
              <a:t>nd control </a:t>
            </a:r>
            <a:r>
              <a:rPr lang="fr-FR" sz="2400" dirty="0" err="1" smtClean="0">
                <a:solidFill>
                  <a:srgbClr val="0000FF"/>
                </a:solidFill>
              </a:rPr>
              <a:t>bibliometry</a:t>
            </a:r>
            <a:r>
              <a:rPr lang="fr-FR" sz="2400" dirty="0" smtClean="0"/>
              <a:t>,</a:t>
            </a:r>
          </a:p>
          <a:p>
            <a:pPr algn="ctr"/>
            <a:r>
              <a:rPr lang="fr-FR" sz="2400" dirty="0" smtClean="0"/>
              <a:t> </a:t>
            </a:r>
            <a:r>
              <a:rPr lang="fr-FR" sz="2400" dirty="0" err="1" smtClean="0"/>
              <a:t>that</a:t>
            </a:r>
            <a:r>
              <a:rPr lang="fr-FR" sz="2400" dirty="0" smtClean="0"/>
              <a:t> </a:t>
            </a:r>
            <a:r>
              <a:rPr lang="fr-FR" sz="2400" dirty="0" err="1" smtClean="0"/>
              <a:t>they</a:t>
            </a:r>
            <a:r>
              <a:rPr lang="fr-FR" sz="2400" dirty="0" smtClean="0"/>
              <a:t> use as a marketing </a:t>
            </a:r>
            <a:r>
              <a:rPr lang="fr-FR" sz="2400" dirty="0" err="1" smtClean="0"/>
              <a:t>tool</a:t>
            </a:r>
            <a:r>
              <a:rPr lang="fr-FR" sz="2400" dirty="0" smtClean="0"/>
              <a:t> to </a:t>
            </a:r>
            <a:r>
              <a:rPr lang="fr-FR" sz="2400" dirty="0" err="1" smtClean="0"/>
              <a:t>insure</a:t>
            </a:r>
            <a:r>
              <a:rPr lang="fr-FR" sz="2400" dirty="0" smtClean="0"/>
              <a:t> </a:t>
            </a:r>
            <a:r>
              <a:rPr lang="fr-FR" sz="2400" dirty="0" err="1" smtClean="0"/>
              <a:t>their</a:t>
            </a:r>
            <a:r>
              <a:rPr lang="fr-FR" sz="2400" dirty="0" smtClean="0"/>
              <a:t> control.</a:t>
            </a:r>
          </a:p>
        </p:txBody>
      </p:sp>
      <p:sp>
        <p:nvSpPr>
          <p:cNvPr id="13" name="ZoneTexte 14"/>
          <p:cNvSpPr txBox="1">
            <a:spLocks noChangeArrowheads="1"/>
          </p:cNvSpPr>
          <p:nvPr/>
        </p:nvSpPr>
        <p:spPr bwMode="auto">
          <a:xfrm>
            <a:off x="-10445" y="1988840"/>
            <a:ext cx="8885478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The Gold </a:t>
            </a:r>
            <a:r>
              <a:rPr lang="fr-FR" sz="2300" dirty="0">
                <a:solidFill>
                  <a:srgbClr val="28C191"/>
                </a:solidFill>
              </a:rPr>
              <a:t>O</a:t>
            </a:r>
            <a:r>
              <a:rPr lang="fr-FR" sz="2300" dirty="0" smtClean="0">
                <a:solidFill>
                  <a:srgbClr val="28C191"/>
                </a:solidFill>
              </a:rPr>
              <a:t>pen </a:t>
            </a:r>
            <a:r>
              <a:rPr lang="fr-FR" sz="2300" dirty="0">
                <a:solidFill>
                  <a:srgbClr val="28C191"/>
                </a:solidFill>
              </a:rPr>
              <a:t>A</a:t>
            </a:r>
            <a:r>
              <a:rPr lang="fr-FR" sz="2300" dirty="0" smtClean="0">
                <a:solidFill>
                  <a:srgbClr val="28C191"/>
                </a:solidFill>
              </a:rPr>
              <a:t>ccess model leads to the </a:t>
            </a:r>
            <a:r>
              <a:rPr lang="fr-FR" sz="2300" dirty="0" err="1" smtClean="0">
                <a:solidFill>
                  <a:srgbClr val="28C191"/>
                </a:solidFill>
              </a:rPr>
              <a:t>creation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of </a:t>
            </a:r>
            <a:r>
              <a:rPr lang="fr-FR" sz="2300" dirty="0" err="1" smtClean="0">
                <a:solidFill>
                  <a:srgbClr val="28C191"/>
                </a:solidFill>
              </a:rPr>
              <a:t>predatory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journals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smtClean="0">
                <a:solidFill>
                  <a:srgbClr val="000000"/>
                </a:solidFill>
              </a:rPr>
              <a:t>of </a:t>
            </a:r>
            <a:r>
              <a:rPr lang="fr-FR" sz="2300" dirty="0" err="1" smtClean="0">
                <a:solidFill>
                  <a:srgbClr val="000000"/>
                </a:solidFill>
              </a:rPr>
              <a:t>very</a:t>
            </a:r>
            <a:r>
              <a:rPr lang="fr-FR" sz="2300" dirty="0" smtClean="0">
                <a:solidFill>
                  <a:srgbClr val="000000"/>
                </a:solidFill>
              </a:rPr>
              <a:t> </a:t>
            </a:r>
            <a:r>
              <a:rPr lang="fr-FR" sz="2300" dirty="0" err="1" smtClean="0">
                <a:solidFill>
                  <a:srgbClr val="000000"/>
                </a:solidFill>
              </a:rPr>
              <a:t>poor</a:t>
            </a:r>
            <a:r>
              <a:rPr lang="fr-FR" sz="2300" dirty="0" smtClean="0">
                <a:solidFill>
                  <a:srgbClr val="000000"/>
                </a:solidFill>
              </a:rPr>
              <a:t> </a:t>
            </a:r>
            <a:r>
              <a:rPr lang="fr-FR" sz="2300" dirty="0" err="1" smtClean="0">
                <a:solidFill>
                  <a:srgbClr val="000000"/>
                </a:solidFill>
              </a:rPr>
              <a:t>quality</a:t>
            </a:r>
            <a:r>
              <a:rPr lang="fr-FR" sz="2300" dirty="0" smtClean="0">
                <a:solidFill>
                  <a:srgbClr val="000000"/>
                </a:solidFill>
              </a:rPr>
              <a:t>, </a:t>
            </a:r>
            <a:r>
              <a:rPr lang="fr-FR" sz="2300" dirty="0" err="1" smtClean="0">
                <a:solidFill>
                  <a:srgbClr val="000000"/>
                </a:solidFill>
              </a:rPr>
              <a:t>even</a:t>
            </a:r>
            <a:r>
              <a:rPr lang="fr-FR" sz="2300" dirty="0" smtClean="0">
                <a:solidFill>
                  <a:srgbClr val="000000"/>
                </a:solidFill>
              </a:rPr>
              <a:t> </a:t>
            </a:r>
            <a:r>
              <a:rPr lang="fr-FR" sz="2300" dirty="0" err="1" smtClean="0">
                <a:solidFill>
                  <a:srgbClr val="000000"/>
                </a:solidFill>
              </a:rPr>
              <a:t>fake</a:t>
            </a:r>
            <a:r>
              <a:rPr lang="fr-FR" sz="2300" dirty="0" smtClean="0">
                <a:solidFill>
                  <a:srgbClr val="000000"/>
                </a:solidFill>
              </a:rPr>
              <a:t> </a:t>
            </a:r>
            <a:r>
              <a:rPr lang="fr-FR" sz="2300" dirty="0" err="1" smtClean="0">
                <a:solidFill>
                  <a:srgbClr val="000000"/>
                </a:solidFill>
              </a:rPr>
              <a:t>journals</a:t>
            </a:r>
            <a:r>
              <a:rPr lang="fr-FR" sz="2300" dirty="0" smtClean="0">
                <a:solidFill>
                  <a:srgbClr val="000000"/>
                </a:solidFill>
              </a:rPr>
              <a:t>.</a:t>
            </a:r>
          </a:p>
          <a:p>
            <a:pPr algn="ctr"/>
            <a:r>
              <a:rPr lang="fr-FR" sz="2300" dirty="0" smtClean="0"/>
              <a:t>To </a:t>
            </a:r>
            <a:r>
              <a:rPr lang="fr-FR" sz="2300" dirty="0" err="1" smtClean="0"/>
              <a:t>avoid</a:t>
            </a:r>
            <a:r>
              <a:rPr lang="fr-FR" sz="2300" dirty="0" smtClean="0"/>
              <a:t> </a:t>
            </a:r>
            <a:r>
              <a:rPr lang="fr-FR" sz="2300" dirty="0" err="1" smtClean="0"/>
              <a:t>this</a:t>
            </a:r>
            <a:r>
              <a:rPr lang="fr-FR" sz="2300" dirty="0" smtClean="0"/>
              <a:t> and to </a:t>
            </a:r>
            <a:r>
              <a:rPr lang="fr-FR" sz="2300" dirty="0" err="1" smtClean="0"/>
              <a:t>guarantee</a:t>
            </a:r>
            <a:r>
              <a:rPr lang="fr-FR" sz="2300" dirty="0" smtClean="0"/>
              <a:t> a </a:t>
            </a:r>
            <a:r>
              <a:rPr lang="fr-FR" sz="2300" dirty="0" err="1" smtClean="0"/>
              <a:t>smooth</a:t>
            </a:r>
            <a:r>
              <a:rPr lang="fr-FR" sz="2300" dirty="0" smtClean="0"/>
              <a:t> transition </a:t>
            </a:r>
            <a:r>
              <a:rPr lang="fr-FR" sz="2300" dirty="0" err="1" smtClean="0"/>
              <a:t>towards</a:t>
            </a:r>
            <a:r>
              <a:rPr lang="fr-FR" sz="2300" dirty="0" smtClean="0"/>
              <a:t> open </a:t>
            </a:r>
            <a:r>
              <a:rPr lang="fr-FR" sz="2300" dirty="0" err="1" smtClean="0"/>
              <a:t>access</a:t>
            </a:r>
            <a:r>
              <a:rPr lang="fr-FR" sz="2300" dirty="0" smtClean="0"/>
              <a:t>,</a:t>
            </a:r>
          </a:p>
          <a:p>
            <a:pPr algn="ctr"/>
            <a:r>
              <a:rPr lang="fr-FR" sz="2300" dirty="0" err="1" smtClean="0">
                <a:solidFill>
                  <a:srgbClr val="28C191"/>
                </a:solidFill>
              </a:rPr>
              <a:t>researchers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would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like</a:t>
            </a:r>
            <a:r>
              <a:rPr lang="fr-FR" sz="2300" dirty="0" smtClean="0">
                <a:solidFill>
                  <a:srgbClr val="28C191"/>
                </a:solidFill>
              </a:rPr>
              <a:t> to </a:t>
            </a:r>
            <a:r>
              <a:rPr lang="fr-FR" sz="2300" dirty="0" err="1" smtClean="0">
                <a:solidFill>
                  <a:srgbClr val="28C191"/>
                </a:solidFill>
              </a:rPr>
              <a:t>preserve</a:t>
            </a:r>
            <a:r>
              <a:rPr lang="fr-FR" sz="2300" dirty="0" smtClean="0">
                <a:solidFill>
                  <a:srgbClr val="28C191"/>
                </a:solidFill>
              </a:rPr>
              <a:t> the main </a:t>
            </a:r>
            <a:r>
              <a:rPr lang="fr-FR" sz="2300" dirty="0" err="1" smtClean="0">
                <a:solidFill>
                  <a:srgbClr val="28C191"/>
                </a:solidFill>
              </a:rPr>
              <a:t>traditional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journals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</a:p>
          <a:p>
            <a:pPr algn="ctr"/>
            <a:r>
              <a:rPr lang="fr-FR" sz="2300" dirty="0" err="1" smtClean="0">
                <a:solidFill>
                  <a:srgbClr val="28C191"/>
                </a:solidFill>
              </a:rPr>
              <a:t>which</a:t>
            </a:r>
            <a:r>
              <a:rPr lang="fr-FR" sz="2300" dirty="0" smtClean="0">
                <a:solidFill>
                  <a:srgbClr val="28C191"/>
                </a:solidFill>
              </a:rPr>
              <a:t> are </a:t>
            </a:r>
            <a:r>
              <a:rPr lang="fr-FR" sz="2300" dirty="0" err="1" smtClean="0">
                <a:solidFill>
                  <a:srgbClr val="28C191"/>
                </a:solidFill>
              </a:rPr>
              <a:t>useful</a:t>
            </a:r>
            <a:r>
              <a:rPr lang="fr-FR" sz="2300" dirty="0" smtClean="0">
                <a:solidFill>
                  <a:srgbClr val="28C191"/>
                </a:solidFill>
              </a:rPr>
              <a:t>, </a:t>
            </a:r>
            <a:r>
              <a:rPr lang="fr-FR" sz="2300" dirty="0" err="1" smtClean="0">
                <a:solidFill>
                  <a:srgbClr val="28C191"/>
                </a:solidFill>
              </a:rPr>
              <a:t>having</a:t>
            </a:r>
            <a:r>
              <a:rPr lang="fr-FR" sz="2300" dirty="0" smtClean="0">
                <a:solidFill>
                  <a:srgbClr val="28C191"/>
                </a:solidFill>
              </a:rPr>
              <a:t> a good </a:t>
            </a:r>
            <a:r>
              <a:rPr lang="fr-FR" sz="2300" dirty="0" err="1" smtClean="0">
                <a:solidFill>
                  <a:srgbClr val="28C191"/>
                </a:solidFill>
              </a:rPr>
              <a:t>reputation</a:t>
            </a:r>
            <a:r>
              <a:rPr lang="fr-FR" sz="2300" dirty="0" smtClean="0">
                <a:solidFill>
                  <a:srgbClr val="28C191"/>
                </a:solidFill>
              </a:rPr>
              <a:t> and good practices.</a:t>
            </a:r>
          </a:p>
        </p:txBody>
      </p:sp>
      <p:sp>
        <p:nvSpPr>
          <p:cNvPr id="17" name="ZoneTexte 8"/>
          <p:cNvSpPr txBox="1">
            <a:spLocks noChangeArrowheads="1"/>
          </p:cNvSpPr>
          <p:nvPr/>
        </p:nvSpPr>
        <p:spPr bwMode="auto">
          <a:xfrm>
            <a:off x="755576" y="4278868"/>
            <a:ext cx="7200800" cy="4462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300" b="0" dirty="0" smtClean="0">
                <a:solidFill>
                  <a:srgbClr val="28C191"/>
                </a:solidFill>
              </a:rPr>
              <a:t>  </a:t>
            </a:r>
            <a:r>
              <a:rPr lang="fr-FR" sz="2300" b="0" dirty="0" smtClean="0">
                <a:solidFill>
                  <a:srgbClr val="FF0000"/>
                </a:solidFill>
              </a:rPr>
              <a:t>The </a:t>
            </a:r>
            <a:r>
              <a:rPr lang="fr-FR" sz="2300" b="0" dirty="0" err="1" smtClean="0">
                <a:solidFill>
                  <a:srgbClr val="FF0000"/>
                </a:solidFill>
              </a:rPr>
              <a:t>wisest</a:t>
            </a:r>
            <a:r>
              <a:rPr lang="fr-FR" sz="2300" b="0" dirty="0" smtClean="0">
                <a:solidFill>
                  <a:srgbClr val="FF0000"/>
                </a:solidFill>
              </a:rPr>
              <a:t> solution </a:t>
            </a:r>
            <a:r>
              <a:rPr lang="fr-FR" sz="2300" b="0" dirty="0" err="1" smtClean="0">
                <a:solidFill>
                  <a:srgbClr val="FF0000"/>
                </a:solidFill>
              </a:rPr>
              <a:t>is</a:t>
            </a:r>
            <a:r>
              <a:rPr lang="fr-FR" sz="2300" b="0" dirty="0" smtClean="0">
                <a:solidFill>
                  <a:srgbClr val="FF0000"/>
                </a:solidFill>
              </a:rPr>
              <a:t> the </a:t>
            </a:r>
            <a:r>
              <a:rPr lang="fr-FR" sz="2300" b="0" dirty="0" smtClean="0">
                <a:solidFill>
                  <a:srgbClr val="FF0000"/>
                </a:solidFill>
              </a:rPr>
              <a:t>Green </a:t>
            </a:r>
            <a:r>
              <a:rPr lang="fr-FR" sz="2300" dirty="0">
                <a:solidFill>
                  <a:srgbClr val="FF0000"/>
                </a:solidFill>
              </a:rPr>
              <a:t>O</a:t>
            </a:r>
            <a:r>
              <a:rPr lang="fr-FR" sz="2300" b="0" dirty="0" smtClean="0">
                <a:solidFill>
                  <a:srgbClr val="FF0000"/>
                </a:solidFill>
              </a:rPr>
              <a:t>pen </a:t>
            </a:r>
            <a:r>
              <a:rPr lang="fr-FR" sz="2300" dirty="0">
                <a:solidFill>
                  <a:srgbClr val="FF0000"/>
                </a:solidFill>
              </a:rPr>
              <a:t>A</a:t>
            </a:r>
            <a:r>
              <a:rPr lang="fr-FR" sz="2300" b="0" dirty="0" smtClean="0">
                <a:solidFill>
                  <a:srgbClr val="FF0000"/>
                </a:solidFill>
              </a:rPr>
              <a:t>ccess model</a:t>
            </a:r>
            <a:r>
              <a:rPr lang="fr-FR" sz="2300" b="0" dirty="0" smtClean="0">
                <a:solidFill>
                  <a:srgbClr val="000000"/>
                </a:solidFill>
              </a:rPr>
              <a:t>, </a:t>
            </a:r>
            <a:r>
              <a:rPr lang="fr-FR" sz="2000" i="1" dirty="0"/>
              <a:t>i.e</a:t>
            </a:r>
            <a:r>
              <a:rPr lang="fr-FR" sz="2000" dirty="0"/>
              <a:t>., </a:t>
            </a:r>
            <a:endParaRPr lang="fr-FR" sz="2300" b="0" dirty="0">
              <a:solidFill>
                <a:srgbClr val="000000"/>
              </a:solidFill>
            </a:endParaRPr>
          </a:p>
        </p:txBody>
      </p:sp>
      <p:graphicFrame>
        <p:nvGraphicFramePr>
          <p:cNvPr id="614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94809"/>
              </p:ext>
            </p:extLst>
          </p:nvPr>
        </p:nvGraphicFramePr>
        <p:xfrm>
          <a:off x="3779912" y="3875579"/>
          <a:ext cx="11430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" name="Equation" r:id="rId3" imgW="228600" imgH="203200" progId="Equation.3">
                  <p:embed/>
                </p:oleObj>
              </mc:Choice>
              <mc:Fallback>
                <p:oleObj name="Equation" r:id="rId3" imgW="228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12" y="3875579"/>
                        <a:ext cx="1143000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ZoneTexte 14"/>
          <p:cNvSpPr txBox="1"/>
          <p:nvPr/>
        </p:nvSpPr>
        <p:spPr>
          <a:xfrm>
            <a:off x="1901228" y="6165304"/>
            <a:ext cx="483101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/MARIE_FARGE</a:t>
            </a:r>
          </a:p>
        </p:txBody>
      </p:sp>
      <p:sp>
        <p:nvSpPr>
          <p:cNvPr id="10" name="ZoneTexte 14"/>
          <p:cNvSpPr txBox="1">
            <a:spLocks noChangeArrowheads="1"/>
          </p:cNvSpPr>
          <p:nvPr/>
        </p:nvSpPr>
        <p:spPr bwMode="auto">
          <a:xfrm>
            <a:off x="-100136" y="4748952"/>
            <a:ext cx="8928992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</a:rPr>
              <a:t>researchers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should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keep</a:t>
            </a:r>
            <a:r>
              <a:rPr lang="fr-FR" sz="2400" dirty="0" smtClean="0">
                <a:solidFill>
                  <a:srgbClr val="000000"/>
                </a:solidFill>
              </a:rPr>
              <a:t> the </a:t>
            </a:r>
            <a:r>
              <a:rPr lang="fr-FR" sz="2400" dirty="0" err="1" smtClean="0">
                <a:solidFill>
                  <a:srgbClr val="000000"/>
                </a:solidFill>
              </a:rPr>
              <a:t>academic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freedom</a:t>
            </a:r>
            <a:r>
              <a:rPr lang="fr-FR" sz="2400" dirty="0" smtClean="0">
                <a:solidFill>
                  <a:srgbClr val="000000"/>
                </a:solidFill>
              </a:rPr>
              <a:t> to </a:t>
            </a:r>
            <a:r>
              <a:rPr lang="fr-FR" sz="2400" dirty="0" err="1" smtClean="0">
                <a:solidFill>
                  <a:srgbClr val="FF0000"/>
                </a:solidFill>
              </a:rPr>
              <a:t>publish</a:t>
            </a:r>
            <a:endParaRPr lang="fr-FR" sz="2400" dirty="0" smtClean="0">
              <a:solidFill>
                <a:srgbClr val="FF0000"/>
              </a:solidFill>
            </a:endParaRPr>
          </a:p>
          <a:p>
            <a:pPr algn="ctr"/>
            <a:r>
              <a:rPr lang="fr-FR" sz="2400" dirty="0" err="1">
                <a:solidFill>
                  <a:srgbClr val="FF0000"/>
                </a:solidFill>
              </a:rPr>
              <a:t>t</a:t>
            </a:r>
            <a:r>
              <a:rPr lang="fr-FR" sz="2400" dirty="0" err="1" smtClean="0">
                <a:solidFill>
                  <a:srgbClr val="FF0000"/>
                </a:solidFill>
              </a:rPr>
              <a:t>heir</a:t>
            </a:r>
            <a:r>
              <a:rPr lang="fr-FR" sz="2400" dirty="0" smtClean="0">
                <a:solidFill>
                  <a:srgbClr val="FF0000"/>
                </a:solidFill>
              </a:rPr>
              <a:t> articles in the </a:t>
            </a:r>
            <a:r>
              <a:rPr lang="fr-FR" sz="2400" dirty="0" err="1" smtClean="0">
                <a:solidFill>
                  <a:srgbClr val="FF0000"/>
                </a:solidFill>
              </a:rPr>
              <a:t>journals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they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prefer</a:t>
            </a:r>
            <a:r>
              <a:rPr lang="fr-FR" sz="2400" dirty="0" smtClean="0"/>
              <a:t>, and </a:t>
            </a:r>
            <a:r>
              <a:rPr lang="fr-FR" sz="2400" dirty="0" err="1" smtClean="0"/>
              <a:t>at</a:t>
            </a:r>
            <a:r>
              <a:rPr lang="fr-FR" sz="2400" dirty="0" smtClean="0"/>
              <a:t> the </a:t>
            </a:r>
            <a:r>
              <a:rPr lang="fr-FR" sz="2400" dirty="0" err="1" smtClean="0"/>
              <a:t>same</a:t>
            </a:r>
            <a:r>
              <a:rPr lang="fr-FR" sz="2400" dirty="0" smtClean="0"/>
              <a:t> time</a:t>
            </a:r>
            <a:r>
              <a:rPr lang="fr-FR" sz="2400" dirty="0" smtClean="0">
                <a:solidFill>
                  <a:srgbClr val="3366FF"/>
                </a:solidFill>
              </a:rPr>
              <a:t> </a:t>
            </a:r>
          </a:p>
          <a:p>
            <a:pPr algn="ctr"/>
            <a:r>
              <a:rPr lang="fr-FR" sz="2400" dirty="0" err="1" smtClean="0">
                <a:solidFill>
                  <a:srgbClr val="FF0000"/>
                </a:solidFill>
              </a:rPr>
              <a:t>deposit</a:t>
            </a:r>
            <a:r>
              <a:rPr lang="fr-FR" sz="2400" dirty="0" smtClean="0">
                <a:solidFill>
                  <a:srgbClr val="FF0000"/>
                </a:solidFill>
              </a:rPr>
              <a:t> a version in a public open </a:t>
            </a:r>
            <a:r>
              <a:rPr lang="fr-FR" sz="2400" dirty="0" err="1" smtClean="0">
                <a:solidFill>
                  <a:srgbClr val="FF0000"/>
                </a:solidFill>
              </a:rPr>
              <a:t>repository</a:t>
            </a:r>
            <a:r>
              <a:rPr lang="fr-FR" sz="2400" dirty="0" smtClean="0"/>
              <a:t>.</a:t>
            </a: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313255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324544" y="-152400"/>
            <a:ext cx="9721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issemin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to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boost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Green </a:t>
            </a:r>
            <a:r>
              <a:rPr lang="fr-FR" sz="3300" b="1" dirty="0">
                <a:solidFill>
                  <a:srgbClr val="FF0000"/>
                </a:solidFill>
                <a:latin typeface="Arial"/>
              </a:rPr>
              <a:t>O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pen </a:t>
            </a:r>
            <a:r>
              <a:rPr lang="fr-FR" sz="3300" b="1" dirty="0">
                <a:solidFill>
                  <a:srgbClr val="FF0000"/>
                </a:solidFill>
                <a:latin typeface="Arial"/>
              </a:rPr>
              <a:t>A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ccess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463800"/>
            <a:ext cx="8839200" cy="3098800"/>
          </a:xfrm>
          <a:prstGeom prst="rect">
            <a:avLst/>
          </a:prstGeom>
        </p:spPr>
      </p:pic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990600" y="5797133"/>
            <a:ext cx="7239000" cy="800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‘Spot </a:t>
            </a:r>
            <a:r>
              <a:rPr lang="fr-FR" sz="2300" dirty="0" err="1" smtClean="0">
                <a:solidFill>
                  <a:srgbClr val="28C191"/>
                </a:solidFill>
              </a:rPr>
              <a:t>your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own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paywalled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papers</a:t>
            </a:r>
            <a:r>
              <a:rPr lang="fr-FR" sz="2300" dirty="0" smtClean="0">
                <a:solidFill>
                  <a:srgbClr val="28C191"/>
                </a:solidFill>
              </a:rPr>
              <a:t>. </a:t>
            </a:r>
          </a:p>
          <a:p>
            <a:pPr algn="ctr"/>
            <a:r>
              <a:rPr lang="fr-FR" sz="2300" dirty="0" err="1" smtClean="0">
                <a:solidFill>
                  <a:srgbClr val="28C191"/>
                </a:solidFill>
              </a:rPr>
              <a:t>Liberate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them</a:t>
            </a:r>
            <a:r>
              <a:rPr lang="fr-FR" sz="2300" dirty="0" smtClean="0">
                <a:solidFill>
                  <a:srgbClr val="28C191"/>
                </a:solidFill>
              </a:rPr>
              <a:t> in one click!’</a:t>
            </a:r>
            <a:endParaRPr lang="fr-FR" sz="2300" b="0" dirty="0">
              <a:solidFill>
                <a:srgbClr val="28C191"/>
              </a:solidFill>
            </a:endParaRPr>
          </a:p>
        </p:txBody>
      </p:sp>
      <p:sp>
        <p:nvSpPr>
          <p:cNvPr id="7" name="ZoneTexte 14"/>
          <p:cNvSpPr txBox="1">
            <a:spLocks noChangeArrowheads="1"/>
          </p:cNvSpPr>
          <p:nvPr/>
        </p:nvSpPr>
        <p:spPr bwMode="auto">
          <a:xfrm>
            <a:off x="553075" y="1066800"/>
            <a:ext cx="8087896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i="1" dirty="0" smtClean="0">
                <a:solidFill>
                  <a:srgbClr val="0000FF"/>
                </a:solidFill>
              </a:rPr>
              <a:t>Antonin </a:t>
            </a:r>
            <a:r>
              <a:rPr lang="fr-FR" sz="2300" i="1" dirty="0" err="1">
                <a:solidFill>
                  <a:srgbClr val="0000FF"/>
                </a:solidFill>
              </a:rPr>
              <a:t>D</a:t>
            </a:r>
            <a:r>
              <a:rPr lang="fr-FR" sz="2300" i="1" dirty="0" err="1" smtClean="0">
                <a:solidFill>
                  <a:srgbClr val="0000FF"/>
                </a:solidFill>
              </a:rPr>
              <a:t>elpeuch</a:t>
            </a:r>
            <a:r>
              <a:rPr lang="fr-FR" sz="2300" dirty="0" smtClean="0"/>
              <a:t>, a </a:t>
            </a:r>
            <a:r>
              <a:rPr lang="fr-FR" sz="2300" dirty="0" err="1" smtClean="0"/>
              <a:t>student</a:t>
            </a:r>
            <a:r>
              <a:rPr lang="fr-FR" sz="2300" dirty="0" smtClean="0"/>
              <a:t> in computer sciences </a:t>
            </a:r>
            <a:r>
              <a:rPr lang="fr-FR" sz="2300" dirty="0" err="1" smtClean="0"/>
              <a:t>from</a:t>
            </a:r>
            <a:r>
              <a:rPr lang="fr-FR" sz="2300" dirty="0" smtClean="0"/>
              <a:t> ENS Paris,</a:t>
            </a:r>
          </a:p>
          <a:p>
            <a:pPr algn="ctr"/>
            <a:r>
              <a:rPr lang="fr-FR" sz="2300" dirty="0" err="1">
                <a:solidFill>
                  <a:srgbClr val="0000FF"/>
                </a:solidFill>
              </a:rPr>
              <a:t>c</a:t>
            </a:r>
            <a:r>
              <a:rPr lang="fr-FR" sz="2300" dirty="0" err="1" smtClean="0">
                <a:solidFill>
                  <a:srgbClr val="0000FF"/>
                </a:solidFill>
              </a:rPr>
              <a:t>reated</a:t>
            </a:r>
            <a:r>
              <a:rPr lang="fr-FR" sz="2300" dirty="0" smtClean="0">
                <a:solidFill>
                  <a:srgbClr val="0000FF"/>
                </a:solidFill>
              </a:rPr>
              <a:t> in </a:t>
            </a:r>
            <a:r>
              <a:rPr lang="fr-FR" sz="2300" dirty="0" err="1" smtClean="0">
                <a:solidFill>
                  <a:srgbClr val="0000FF"/>
                </a:solidFill>
              </a:rPr>
              <a:t>September</a:t>
            </a:r>
            <a:r>
              <a:rPr lang="fr-FR" sz="2300" dirty="0" smtClean="0">
                <a:solidFill>
                  <a:srgbClr val="0000FF"/>
                </a:solidFill>
              </a:rPr>
              <a:t> 2014 the </a:t>
            </a:r>
            <a:r>
              <a:rPr lang="fr-FR" sz="2300" dirty="0" err="1" smtClean="0">
                <a:solidFill>
                  <a:srgbClr val="0000FF"/>
                </a:solidFill>
              </a:rPr>
              <a:t>plateform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r>
              <a:rPr lang="fr-FR" sz="2300" b="1" i="1" dirty="0" smtClean="0">
                <a:solidFill>
                  <a:srgbClr val="0000FF"/>
                </a:solidFill>
              </a:rPr>
              <a:t>http://</a:t>
            </a:r>
            <a:r>
              <a:rPr lang="fr-FR" sz="2300" b="1" i="1" dirty="0" err="1" smtClean="0">
                <a:solidFill>
                  <a:srgbClr val="0000FF"/>
                </a:solidFill>
              </a:rPr>
              <a:t>dissem.in</a:t>
            </a:r>
            <a:r>
              <a:rPr lang="fr-FR" sz="2300" dirty="0" smtClean="0">
                <a:solidFill>
                  <a:srgbClr val="0000FF"/>
                </a:solidFill>
              </a:rPr>
              <a:t>,</a:t>
            </a:r>
          </a:p>
          <a:p>
            <a:pPr algn="ctr"/>
            <a:r>
              <a:rPr lang="fr-FR" sz="2300" dirty="0" err="1">
                <a:solidFill>
                  <a:srgbClr val="0000FF"/>
                </a:solidFill>
              </a:rPr>
              <a:t>t</a:t>
            </a:r>
            <a:r>
              <a:rPr lang="fr-FR" sz="2300" dirty="0" err="1" smtClean="0">
                <a:solidFill>
                  <a:srgbClr val="0000FF"/>
                </a:solidFill>
              </a:rPr>
              <a:t>hat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is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collectively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developed</a:t>
            </a:r>
            <a:r>
              <a:rPr lang="fr-FR" sz="2300" dirty="0" smtClean="0">
                <a:solidFill>
                  <a:srgbClr val="0000FF"/>
                </a:solidFill>
              </a:rPr>
              <a:t> in open source</a:t>
            </a:r>
            <a:r>
              <a:rPr lang="fr-FR" sz="2300" dirty="0" smtClean="0">
                <a:solidFill>
                  <a:srgbClr val="000000"/>
                </a:solidFill>
              </a:rPr>
              <a:t>.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6915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The team 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CAPSH /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762500"/>
            <a:ext cx="1752600" cy="17145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088" y="4797152"/>
            <a:ext cx="1803400" cy="16891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4789080"/>
            <a:ext cx="1793136" cy="172622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666" y="4800600"/>
            <a:ext cx="1733550" cy="170667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2672512" y="6439108"/>
            <a:ext cx="21336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 smtClean="0">
                <a:solidFill>
                  <a:srgbClr val="4373AF"/>
                </a:solidFill>
              </a:rPr>
              <a:t>Pablo </a:t>
            </a:r>
            <a:r>
              <a:rPr lang="fr-FR" sz="2300" dirty="0" err="1" smtClean="0">
                <a:solidFill>
                  <a:srgbClr val="4373AF"/>
                </a:solidFill>
              </a:rPr>
              <a:t>Rauzy</a:t>
            </a:r>
            <a:endParaRPr lang="fr-FR" sz="2300" dirty="0">
              <a:solidFill>
                <a:srgbClr val="4373AF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6200" y="6411724"/>
            <a:ext cx="211625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dirty="0" smtClean="0">
                <a:solidFill>
                  <a:srgbClr val="4373AF"/>
                </a:solidFill>
              </a:rPr>
              <a:t>Antoine </a:t>
            </a:r>
            <a:r>
              <a:rPr lang="fr-FR" sz="2300" dirty="0" err="1" smtClean="0">
                <a:solidFill>
                  <a:srgbClr val="4373AF"/>
                </a:solidFill>
              </a:rPr>
              <a:t>Amarilli</a:t>
            </a:r>
            <a:endParaRPr lang="fr-FR" sz="2300" dirty="0">
              <a:solidFill>
                <a:srgbClr val="4373A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879624" y="6411724"/>
            <a:ext cx="161291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dirty="0" smtClean="0">
                <a:solidFill>
                  <a:srgbClr val="4373AF"/>
                </a:solidFill>
              </a:rPr>
              <a:t>Marie Farge</a:t>
            </a:r>
            <a:endParaRPr lang="fr-FR" sz="2300" dirty="0">
              <a:solidFill>
                <a:srgbClr val="4373A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626088" y="6420976"/>
            <a:ext cx="228807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dirty="0" smtClean="0">
                <a:solidFill>
                  <a:srgbClr val="4373AF"/>
                </a:solidFill>
              </a:rPr>
              <a:t>Thomas </a:t>
            </a:r>
            <a:r>
              <a:rPr lang="fr-FR" sz="2300" dirty="0" err="1" smtClean="0">
                <a:solidFill>
                  <a:srgbClr val="4373AF"/>
                </a:solidFill>
              </a:rPr>
              <a:t>Bourgeat</a:t>
            </a:r>
            <a:endParaRPr lang="fr-FR" sz="2300" dirty="0">
              <a:solidFill>
                <a:srgbClr val="4373AF"/>
              </a:solidFill>
            </a:endParaRPr>
          </a:p>
        </p:txBody>
      </p:sp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-26192" y="980728"/>
            <a:ext cx="9246392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b="1" i="1" dirty="0" smtClean="0">
                <a:solidFill>
                  <a:srgbClr val="28C191"/>
                </a:solidFill>
              </a:rPr>
              <a:t>http://</a:t>
            </a:r>
            <a:r>
              <a:rPr lang="fr-FR" sz="2300" b="1" i="1" dirty="0" err="1" smtClean="0">
                <a:solidFill>
                  <a:srgbClr val="28C191"/>
                </a:solidFill>
              </a:rPr>
              <a:t>dissem.in</a:t>
            </a:r>
            <a:r>
              <a:rPr lang="fr-FR" sz="2300" b="1" i="1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is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supported</a:t>
            </a:r>
            <a:r>
              <a:rPr lang="fr-FR" sz="2300" dirty="0" smtClean="0">
                <a:solidFill>
                  <a:srgbClr val="28C191"/>
                </a:solidFill>
              </a:rPr>
              <a:t> by the not-for-profit association CAPSH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(</a:t>
            </a:r>
            <a:r>
              <a:rPr lang="fr-FR" sz="2300" dirty="0" err="1" smtClean="0">
                <a:solidFill>
                  <a:srgbClr val="28C191"/>
                </a:solidFill>
              </a:rPr>
              <a:t>Committee</a:t>
            </a:r>
            <a:r>
              <a:rPr lang="fr-FR" sz="2300" dirty="0" smtClean="0">
                <a:solidFill>
                  <a:srgbClr val="28C191"/>
                </a:solidFill>
              </a:rPr>
              <a:t> for the </a:t>
            </a:r>
            <a:r>
              <a:rPr lang="fr-FR" sz="2300" dirty="0" err="1" smtClean="0">
                <a:solidFill>
                  <a:srgbClr val="28C191"/>
                </a:solidFill>
              </a:rPr>
              <a:t>Accessibility</a:t>
            </a:r>
            <a:r>
              <a:rPr lang="fr-FR" sz="2300" dirty="0" smtClean="0">
                <a:solidFill>
                  <a:srgbClr val="28C191"/>
                </a:solidFill>
              </a:rPr>
              <a:t> of Publications in Sciences and </a:t>
            </a:r>
            <a:r>
              <a:rPr lang="fr-FR" sz="2300" dirty="0" err="1" smtClean="0">
                <a:solidFill>
                  <a:srgbClr val="28C191"/>
                </a:solidFill>
              </a:rPr>
              <a:t>Humanities</a:t>
            </a:r>
            <a:r>
              <a:rPr lang="fr-FR" sz="2300" dirty="0" smtClean="0">
                <a:solidFill>
                  <a:srgbClr val="28C191"/>
                </a:solidFill>
              </a:rPr>
              <a:t>) </a:t>
            </a:r>
          </a:p>
          <a:p>
            <a:pPr algn="ctr"/>
            <a:r>
              <a:rPr lang="fr-FR" sz="2300" dirty="0" err="1" smtClean="0">
                <a:solidFill>
                  <a:srgbClr val="28C191"/>
                </a:solidFill>
              </a:rPr>
              <a:t>created</a:t>
            </a:r>
            <a:r>
              <a:rPr lang="fr-FR" sz="2300" dirty="0" smtClean="0">
                <a:solidFill>
                  <a:srgbClr val="28C191"/>
                </a:solidFill>
              </a:rPr>
              <a:t> on </a:t>
            </a:r>
            <a:r>
              <a:rPr lang="fr-FR" sz="2300" i="1" dirty="0" err="1" smtClean="0">
                <a:solidFill>
                  <a:srgbClr val="28C191"/>
                </a:solidFill>
              </a:rPr>
              <a:t>September</a:t>
            </a:r>
            <a:r>
              <a:rPr lang="fr-FR" sz="2300" i="1" dirty="0" smtClean="0">
                <a:solidFill>
                  <a:srgbClr val="28C191"/>
                </a:solidFill>
              </a:rPr>
              <a:t> 5</a:t>
            </a:r>
            <a:r>
              <a:rPr lang="fr-FR" sz="2300" i="1" baseline="30000" dirty="0" smtClean="0">
                <a:solidFill>
                  <a:srgbClr val="28C191"/>
                </a:solidFill>
              </a:rPr>
              <a:t>th</a:t>
            </a:r>
            <a:r>
              <a:rPr lang="fr-FR" sz="2300" i="1" dirty="0" smtClean="0">
                <a:solidFill>
                  <a:srgbClr val="28C191"/>
                </a:solidFill>
              </a:rPr>
              <a:t> 2015 </a:t>
            </a:r>
            <a:r>
              <a:rPr lang="fr-FR" sz="2300" dirty="0" smtClean="0">
                <a:solidFill>
                  <a:srgbClr val="28C191"/>
                </a:solidFill>
              </a:rPr>
              <a:t>by :</a:t>
            </a:r>
          </a:p>
        </p:txBody>
      </p:sp>
      <p:pic>
        <p:nvPicPr>
          <p:cNvPr id="25" name="Image 24" descr="Screen Shot 2016-06-11 at 16.41.0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6" y="4324350"/>
            <a:ext cx="5715000" cy="400050"/>
          </a:xfrm>
          <a:prstGeom prst="rect">
            <a:avLst/>
          </a:prstGeom>
        </p:spPr>
      </p:pic>
      <p:pic>
        <p:nvPicPr>
          <p:cNvPr id="26" name="Image 25" descr="Screen Shot 2016-06-11 at 12.53.4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3154288"/>
            <a:ext cx="1264596" cy="914400"/>
          </a:xfrm>
          <a:prstGeom prst="rect">
            <a:avLst/>
          </a:prstGeom>
        </p:spPr>
      </p:pic>
      <p:pic>
        <p:nvPicPr>
          <p:cNvPr id="27" name="Image 26" descr="Screen Shot 2016-06-11 at 16.48.5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5200" y="2201788"/>
            <a:ext cx="2070100" cy="2019300"/>
          </a:xfrm>
          <a:prstGeom prst="rect">
            <a:avLst/>
          </a:prstGeom>
        </p:spPr>
      </p:pic>
      <p:pic>
        <p:nvPicPr>
          <p:cNvPr id="29" name="Image 28" descr="Screen Shot 2016-06-11 at 16.59.3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100" y="2392288"/>
            <a:ext cx="3136900" cy="1066800"/>
          </a:xfrm>
          <a:prstGeom prst="rect">
            <a:avLst/>
          </a:prstGeom>
        </p:spPr>
      </p:pic>
      <p:pic>
        <p:nvPicPr>
          <p:cNvPr id="30" name="Image 29" descr="Screen Shot 2016-06-11 at 16.56.0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9600" y="2392288"/>
            <a:ext cx="2692400" cy="578532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-324544" y="3429000"/>
            <a:ext cx="41044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300" dirty="0" smtClean="0">
                <a:solidFill>
                  <a:srgbClr val="FF0000"/>
                </a:solidFill>
              </a:rPr>
              <a:t> Creator and main</a:t>
            </a:r>
            <a:r>
              <a:rPr lang="fr-FR" sz="2300" b="1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developer</a:t>
            </a:r>
            <a:r>
              <a:rPr lang="fr-FR" sz="2300" b="1" dirty="0" smtClean="0">
                <a:solidFill>
                  <a:srgbClr val="FF0000"/>
                </a:solidFill>
              </a:rPr>
              <a:t> </a:t>
            </a:r>
            <a:endParaRPr lang="fr-FR" sz="2300" b="1" dirty="0" smtClean="0">
              <a:solidFill>
                <a:srgbClr val="FF0000"/>
              </a:solidFill>
            </a:endParaRPr>
          </a:p>
          <a:p>
            <a:pPr algn="ctr"/>
            <a:r>
              <a:rPr lang="fr-FR" sz="2300" dirty="0">
                <a:solidFill>
                  <a:srgbClr val="FF0000"/>
                </a:solidFill>
              </a:rPr>
              <a:t>o</a:t>
            </a:r>
            <a:r>
              <a:rPr lang="fr-FR" sz="2300" dirty="0" smtClean="0">
                <a:solidFill>
                  <a:srgbClr val="FF0000"/>
                </a:solidFill>
              </a:rPr>
              <a:t>f the </a:t>
            </a:r>
            <a:r>
              <a:rPr lang="fr-FR" sz="2300" dirty="0" err="1" smtClean="0">
                <a:solidFill>
                  <a:srgbClr val="FF0000"/>
                </a:solidFill>
              </a:rPr>
              <a:t>platform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i="1" dirty="0" err="1" smtClean="0">
                <a:solidFill>
                  <a:srgbClr val="FF0000"/>
                </a:solidFill>
              </a:rPr>
              <a:t>Dissemin</a:t>
            </a:r>
            <a:endParaRPr lang="fr-FR" sz="2300" i="1" dirty="0" smtClean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66384" y="4149080"/>
            <a:ext cx="10899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3B679D"/>
                </a:solidFill>
              </a:rPr>
              <a:t>2016</a:t>
            </a:r>
            <a:endParaRPr lang="en-US" sz="3400" b="1" dirty="0">
              <a:solidFill>
                <a:srgbClr val="3B67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198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2736"/>
            <a:ext cx="8856984" cy="5805264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107504" y="-99392"/>
            <a:ext cx="943203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lists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the articles of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any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researcher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9" name="直線コネクタ 14"/>
          <p:cNvCxnSpPr>
            <a:cxnSpLocks noChangeShapeType="1"/>
          </p:cNvCxnSpPr>
          <p:nvPr/>
        </p:nvCxnSpPr>
        <p:spPr bwMode="auto">
          <a:xfrm>
            <a:off x="35496" y="980728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040923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858" y="613693"/>
            <a:ext cx="9601200" cy="56956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640" y="1700808"/>
            <a:ext cx="1967080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Papers already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n open </a:t>
            </a:r>
            <a:r>
              <a:rPr lang="en-US" dirty="0" smtClean="0">
                <a:solidFill>
                  <a:srgbClr val="FF0000"/>
                </a:solidFill>
              </a:rPr>
              <a:t>access can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be</a:t>
            </a:r>
            <a:r>
              <a:rPr lang="en-US" dirty="0" smtClean="0">
                <a:solidFill>
                  <a:srgbClr val="FF0000"/>
                </a:solidFill>
              </a:rPr>
              <a:t> downloaded 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3429000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4571836"/>
            <a:ext cx="792088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5939988"/>
            <a:ext cx="792088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20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1192232"/>
            <a:ext cx="4267200" cy="54051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51" y="1144961"/>
            <a:ext cx="3425893" cy="3508175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810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Elinor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Ostrom</a:t>
            </a:r>
            <a:r>
              <a:rPr lang="fr-FR" sz="3300" b="1" smtClean="0">
                <a:solidFill>
                  <a:srgbClr val="FF0000"/>
                </a:solidFill>
                <a:latin typeface="Arial"/>
              </a:rPr>
              <a:t> (1933-2012)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2" name="Rectangle 1"/>
          <p:cNvSpPr/>
          <p:nvPr/>
        </p:nvSpPr>
        <p:spPr>
          <a:xfrm>
            <a:off x="-72008" y="494116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000" dirty="0" err="1">
                <a:latin typeface="Calibri"/>
                <a:cs typeface="Calibri"/>
              </a:rPr>
              <a:t>She</a:t>
            </a:r>
            <a:r>
              <a:rPr lang="fr-FR" sz="2000" dirty="0">
                <a:latin typeface="Calibri"/>
                <a:cs typeface="Calibri"/>
              </a:rPr>
              <a:t> </a:t>
            </a:r>
            <a:r>
              <a:rPr lang="fr-FR" sz="2000" dirty="0" err="1">
                <a:latin typeface="Calibri"/>
                <a:cs typeface="Calibri"/>
              </a:rPr>
              <a:t>was</a:t>
            </a:r>
            <a:r>
              <a:rPr lang="fr-FR" sz="2000" dirty="0">
                <a:latin typeface="Calibri"/>
                <a:cs typeface="Calibri"/>
              </a:rPr>
              <a:t> </a:t>
            </a:r>
            <a:r>
              <a:rPr lang="fr-FR" sz="2000" dirty="0" err="1">
                <a:solidFill>
                  <a:srgbClr val="28C191"/>
                </a:solidFill>
                <a:latin typeface="Calibri"/>
                <a:cs typeface="Calibri"/>
              </a:rPr>
              <a:t>professor</a:t>
            </a:r>
            <a:r>
              <a:rPr lang="fr-FR" sz="2000" dirty="0">
                <a:solidFill>
                  <a:srgbClr val="28C191"/>
                </a:solidFill>
                <a:latin typeface="Calibri"/>
                <a:cs typeface="Calibri"/>
              </a:rPr>
              <a:t> of </a:t>
            </a:r>
            <a:r>
              <a:rPr lang="fr-FR" sz="2000" dirty="0" err="1">
                <a:solidFill>
                  <a:srgbClr val="28C191"/>
                </a:solidFill>
                <a:latin typeface="Calibri"/>
                <a:cs typeface="Calibri"/>
              </a:rPr>
              <a:t>political</a:t>
            </a:r>
            <a:r>
              <a:rPr lang="fr-FR" sz="2000" dirty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science</a:t>
            </a:r>
          </a:p>
          <a:p>
            <a:pPr algn="ctr"/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000" dirty="0" err="1">
                <a:latin typeface="Calibri"/>
                <a:cs typeface="Calibri"/>
              </a:rPr>
              <a:t>at</a:t>
            </a:r>
            <a:r>
              <a:rPr lang="fr-FR" sz="2000" dirty="0">
                <a:latin typeface="Calibri"/>
                <a:cs typeface="Calibri"/>
              </a:rPr>
              <a:t> Indiana </a:t>
            </a:r>
            <a:r>
              <a:rPr lang="fr-FR" sz="2000" dirty="0" err="1">
                <a:latin typeface="Calibri"/>
                <a:cs typeface="Calibri"/>
              </a:rPr>
              <a:t>University</a:t>
            </a:r>
            <a:r>
              <a:rPr lang="fr-FR" sz="2000" dirty="0">
                <a:latin typeface="Calibri"/>
                <a:cs typeface="Calibri"/>
              </a:rPr>
              <a:t> (USA) </a:t>
            </a:r>
            <a:endParaRPr lang="fr-FR" sz="2000" dirty="0" smtClean="0">
              <a:latin typeface="Calibri"/>
              <a:cs typeface="Calibri"/>
            </a:endParaRPr>
          </a:p>
          <a:p>
            <a:pPr algn="ctr"/>
            <a:r>
              <a:rPr lang="fr-FR" sz="2000" dirty="0" smtClean="0">
                <a:latin typeface="Calibri"/>
                <a:cs typeface="Calibri"/>
              </a:rPr>
              <a:t>and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the </a:t>
            </a:r>
            <a:r>
              <a:rPr lang="fr-FR" sz="2000" dirty="0" err="1">
                <a:solidFill>
                  <a:srgbClr val="3366FF"/>
                </a:solidFill>
                <a:latin typeface="Calibri"/>
                <a:cs typeface="Calibri"/>
              </a:rPr>
              <a:t>only</a:t>
            </a:r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fr-FR" sz="2000" dirty="0" err="1">
                <a:solidFill>
                  <a:srgbClr val="3366FF"/>
                </a:solidFill>
                <a:latin typeface="Calibri"/>
                <a:cs typeface="Calibri"/>
              </a:rPr>
              <a:t>woman</a:t>
            </a:r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 </a:t>
            </a:r>
          </a:p>
          <a:p>
            <a:pPr algn="ctr"/>
            <a:r>
              <a:rPr lang="fr-FR" sz="2000" dirty="0" err="1">
                <a:solidFill>
                  <a:srgbClr val="3366FF"/>
                </a:solidFill>
                <a:latin typeface="Calibri"/>
                <a:cs typeface="Calibri"/>
              </a:rPr>
              <a:t>who</a:t>
            </a:r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 has </a:t>
            </a:r>
            <a:r>
              <a:rPr lang="fr-FR" sz="2000" dirty="0" err="1">
                <a:solidFill>
                  <a:srgbClr val="3366FF"/>
                </a:solidFill>
                <a:latin typeface="Calibri"/>
                <a:cs typeface="Calibri"/>
              </a:rPr>
              <a:t>ever</a:t>
            </a:r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fr-FR" sz="2000" dirty="0" err="1">
                <a:solidFill>
                  <a:srgbClr val="3366FF"/>
                </a:solidFill>
                <a:latin typeface="Calibri"/>
                <a:cs typeface="Calibri"/>
              </a:rPr>
              <a:t>received</a:t>
            </a:r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 the </a:t>
            </a:r>
          </a:p>
          <a:p>
            <a:pPr algn="ctr"/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Nobel </a:t>
            </a:r>
            <a:r>
              <a:rPr lang="fr-FR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prize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in </a:t>
            </a:r>
            <a:r>
              <a:rPr lang="fr-FR" sz="2000" dirty="0" err="1">
                <a:solidFill>
                  <a:srgbClr val="3366FF"/>
                </a:solidFill>
                <a:latin typeface="Calibri"/>
                <a:cs typeface="Calibri"/>
              </a:rPr>
              <a:t>economic</a:t>
            </a:r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 sciences</a:t>
            </a:r>
            <a:r>
              <a:rPr lang="fr-FR" sz="2000" dirty="0"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5148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_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15" y="0"/>
            <a:ext cx="873177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279" y="980728"/>
            <a:ext cx="1977449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Papers not yet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 in open </a:t>
            </a:r>
            <a:r>
              <a:rPr lang="en-US" dirty="0" smtClean="0">
                <a:solidFill>
                  <a:srgbClr val="FF0000"/>
                </a:solidFill>
              </a:rPr>
              <a:t>access can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be</a:t>
            </a:r>
            <a:r>
              <a:rPr lang="en-US" dirty="0" smtClean="0">
                <a:solidFill>
                  <a:srgbClr val="FF0000"/>
                </a:solidFill>
              </a:rPr>
              <a:t> deposited 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2843644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1600" y="3923764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71600" y="5291916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3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creen Shot 2016-06-07 at 16.49.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09" y="0"/>
            <a:ext cx="78599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5821" y="3402865"/>
            <a:ext cx="1781332" cy="17543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For each article</a:t>
            </a:r>
          </a:p>
          <a:p>
            <a:pPr algn="ctr"/>
            <a:r>
              <a:rPr lang="en-US" i="1" dirty="0" err="1" smtClean="0">
                <a:solidFill>
                  <a:srgbClr val="FF0000"/>
                </a:solidFill>
              </a:rPr>
              <a:t>Dissemin</a:t>
            </a:r>
            <a:r>
              <a:rPr lang="en-US" dirty="0" smtClean="0">
                <a:solidFill>
                  <a:srgbClr val="FF0000"/>
                </a:solidFill>
              </a:rPr>
              <a:t> checks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f the publisher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llows to deposit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the </a:t>
            </a:r>
            <a:r>
              <a:rPr lang="en-US" dirty="0" smtClean="0">
                <a:solidFill>
                  <a:srgbClr val="FF0000"/>
                </a:solidFill>
              </a:rPr>
              <a:t>paper, </a:t>
            </a:r>
            <a:r>
              <a:rPr lang="en-US" dirty="0" smtClean="0">
                <a:solidFill>
                  <a:srgbClr val="FF0000"/>
                </a:solidFill>
              </a:rPr>
              <a:t>and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which version.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80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How to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liberate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your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article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from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paywalls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4" name="Image 3" descr="U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12776"/>
            <a:ext cx="7543800" cy="57108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6944" y="1052736"/>
            <a:ext cx="78034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28C191"/>
                </a:solidFill>
              </a:rPr>
              <a:t>Authors should register and identify themselves to be able to deposit their article.</a:t>
            </a:r>
            <a:endParaRPr lang="en-US" dirty="0">
              <a:solidFill>
                <a:srgbClr val="28C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91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" y="0"/>
            <a:ext cx="827532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728524" y="3505200"/>
            <a:ext cx="1236148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ln>
                  <a:solidFill>
                    <a:srgbClr val="FF0000"/>
                  </a:solidFill>
                </a:ln>
              </a:rPr>
              <a:t>First click</a:t>
            </a:r>
          </a:p>
          <a:p>
            <a:r>
              <a:rPr lang="fr-FR" dirty="0">
                <a:ln>
                  <a:solidFill>
                    <a:srgbClr val="FF0000"/>
                  </a:solidFill>
                </a:ln>
              </a:rPr>
              <a:t>t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o </a:t>
            </a:r>
            <a:r>
              <a:rPr lang="fr-FR" dirty="0" err="1" smtClean="0">
                <a:ln>
                  <a:solidFill>
                    <a:srgbClr val="FF0000"/>
                  </a:solidFill>
                </a:ln>
              </a:rPr>
              <a:t>choose</a:t>
            </a:r>
            <a:endParaRPr lang="fr-FR" dirty="0" smtClean="0">
              <a:ln>
                <a:solidFill>
                  <a:srgbClr val="FF0000"/>
                </a:solidFill>
              </a:ln>
            </a:endParaRPr>
          </a:p>
          <a:p>
            <a:r>
              <a:rPr lang="fr-FR" dirty="0">
                <a:ln>
                  <a:solidFill>
                    <a:srgbClr val="FF0000"/>
                  </a:solidFill>
                </a:ln>
              </a:rPr>
              <a:t>t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he version</a:t>
            </a:r>
          </a:p>
          <a:p>
            <a:r>
              <a:rPr lang="fr-FR" dirty="0">
                <a:ln>
                  <a:solidFill>
                    <a:srgbClr val="FF0000"/>
                  </a:solidFill>
                </a:ln>
              </a:rPr>
              <a:t>t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o </a:t>
            </a:r>
            <a:r>
              <a:rPr lang="fr-FR" dirty="0" err="1" smtClean="0">
                <a:ln>
                  <a:solidFill>
                    <a:srgbClr val="FF0000"/>
                  </a:solidFill>
                </a:ln>
              </a:rPr>
              <a:t>deposit</a:t>
            </a:r>
            <a:endParaRPr lang="fr-FR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5890324" y="3886199"/>
            <a:ext cx="838200" cy="30479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793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creen Shot 2016-06-07 at 16.49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95250"/>
            <a:ext cx="9017000" cy="66675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732240" y="3861048"/>
            <a:ext cx="132600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n>
                  <a:solidFill>
                    <a:srgbClr val="FF0000"/>
                  </a:solidFill>
                </a:ln>
              </a:rPr>
              <a:t>Second click</a:t>
            </a:r>
          </a:p>
          <a:p>
            <a:pPr algn="ctr"/>
            <a:r>
              <a:rPr lang="fr-FR" dirty="0">
                <a:ln>
                  <a:solidFill>
                    <a:srgbClr val="FF0000"/>
                  </a:solidFill>
                </a:ln>
              </a:rPr>
              <a:t>t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o </a:t>
            </a:r>
            <a:r>
              <a:rPr lang="fr-FR" dirty="0" err="1" smtClean="0">
                <a:ln>
                  <a:solidFill>
                    <a:srgbClr val="FF0000"/>
                  </a:solidFill>
                </a:ln>
              </a:rPr>
              <a:t>deposit</a:t>
            </a:r>
            <a:endParaRPr lang="fr-FR" dirty="0" smtClean="0">
              <a:ln>
                <a:solidFill>
                  <a:srgbClr val="FF0000"/>
                </a:solidFill>
              </a:ln>
            </a:endParaRPr>
          </a:p>
          <a:p>
            <a:pPr algn="ctr"/>
            <a:r>
              <a:rPr lang="fr-FR" dirty="0">
                <a:ln>
                  <a:solidFill>
                    <a:srgbClr val="FF0000"/>
                  </a:solidFill>
                </a:ln>
              </a:rPr>
              <a:t>i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n </a:t>
            </a:r>
            <a:r>
              <a:rPr lang="fr-FR" i="1" dirty="0" err="1" smtClean="0">
                <a:ln>
                  <a:solidFill>
                    <a:srgbClr val="FF0000"/>
                  </a:solidFill>
                </a:ln>
              </a:rPr>
              <a:t>Zenodo</a:t>
            </a:r>
            <a:endParaRPr lang="fr-FR" dirty="0" smtClean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Line 11"/>
          <p:cNvSpPr>
            <a:spLocks noChangeShapeType="1"/>
          </p:cNvSpPr>
          <p:nvPr/>
        </p:nvSpPr>
        <p:spPr bwMode="auto">
          <a:xfrm flipH="1">
            <a:off x="3855596" y="4363363"/>
            <a:ext cx="2876644" cy="7420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2505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reen Shot 2016-06-07 at 16.51.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32" y="0"/>
            <a:ext cx="707793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4541" y="2996952"/>
            <a:ext cx="2841955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Anyone can now download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your</a:t>
            </a:r>
            <a:r>
              <a:rPr lang="en-US" b="1" dirty="0" smtClean="0">
                <a:solidFill>
                  <a:srgbClr val="FF0000"/>
                </a:solidFill>
              </a:rPr>
              <a:t> article </a:t>
            </a:r>
            <a:r>
              <a:rPr lang="en-US" b="1" dirty="0" smtClean="0">
                <a:solidFill>
                  <a:srgbClr val="FF0000"/>
                </a:solidFill>
              </a:rPr>
              <a:t>for free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f</a:t>
            </a:r>
            <a:r>
              <a:rPr lang="en-US" b="1" dirty="0" smtClean="0">
                <a:solidFill>
                  <a:srgbClr val="FF0000"/>
                </a:solidFill>
              </a:rPr>
              <a:t>rom </a:t>
            </a:r>
            <a:r>
              <a:rPr lang="en-US" b="1" i="1" dirty="0" err="1" smtClean="0">
                <a:solidFill>
                  <a:srgbClr val="FF0000"/>
                </a:solidFill>
              </a:rPr>
              <a:t>Zenodo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b="1" dirty="0" smtClean="0">
                <a:solidFill>
                  <a:srgbClr val="FF0000"/>
                </a:solidFill>
              </a:rPr>
              <a:t>he open repository of</a:t>
            </a:r>
          </a:p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CERN</a:t>
            </a:r>
            <a:r>
              <a:rPr lang="en-US" b="1" dirty="0" smtClean="0">
                <a:solidFill>
                  <a:srgbClr val="FF0000"/>
                </a:solidFill>
              </a:rPr>
              <a:t> that </a:t>
            </a:r>
            <a:r>
              <a:rPr lang="en-US" b="1" dirty="0" smtClean="0">
                <a:solidFill>
                  <a:srgbClr val="FF0000"/>
                </a:solidFill>
              </a:rPr>
              <a:t>is funded by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 </a:t>
            </a:r>
            <a:r>
              <a:rPr lang="en-US" b="1" i="1" dirty="0" smtClean="0">
                <a:solidFill>
                  <a:srgbClr val="FF0000"/>
                </a:solidFill>
              </a:rPr>
              <a:t>European Commission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s part of the network</a:t>
            </a:r>
          </a:p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OpenAIRE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9752" y="1628800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19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creen Shot 2016-06-07 at 16.52.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9766"/>
            <a:ext cx="9144000" cy="583561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Your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article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is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now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in open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access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3839871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The source of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is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open on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GitHub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8" name="Image 7" descr="Screen Shot 2016-06-07 at 16.53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1078041"/>
            <a:ext cx="9144000" cy="602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25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4" name="Espace réservé du contenu 3" descr="Screen Shot 2016-06-07 at 16.54.3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112" y="1066964"/>
            <a:ext cx="6948264" cy="4620175"/>
          </a:xfrm>
        </p:spPr>
      </p:pic>
      <p:sp>
        <p:nvSpPr>
          <p:cNvPr id="7" name="ZoneTexte 6"/>
          <p:cNvSpPr txBox="1"/>
          <p:nvPr/>
        </p:nvSpPr>
        <p:spPr>
          <a:xfrm>
            <a:off x="2778217" y="5589240"/>
            <a:ext cx="9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Antonin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080713" y="5661248"/>
            <a:ext cx="639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Ryan</a:t>
            </a:r>
            <a:endParaRPr lang="fr-FR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59432" y="-152400"/>
            <a:ext cx="91679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You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can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follow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the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development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of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" name="ZoneTexte 8"/>
          <p:cNvSpPr txBox="1">
            <a:spLocks noChangeArrowheads="1"/>
          </p:cNvSpPr>
          <p:nvPr/>
        </p:nvSpPr>
        <p:spPr bwMode="auto">
          <a:xfrm>
            <a:off x="214514" y="6223084"/>
            <a:ext cx="8700886" cy="4462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b="0" dirty="0">
                <a:latin typeface="Calibri"/>
              </a:rPr>
              <a:t>  </a:t>
            </a:r>
            <a:r>
              <a:rPr lang="fr-FR" sz="2300" b="0" dirty="0" smtClean="0">
                <a:latin typeface="Calibri"/>
              </a:rPr>
              <a:t> </a:t>
            </a:r>
            <a:r>
              <a:rPr lang="fr-FR" sz="2300" dirty="0">
                <a:solidFill>
                  <a:srgbClr val="0000FF"/>
                </a:solidFill>
              </a:rPr>
              <a:t>You are </a:t>
            </a:r>
            <a:r>
              <a:rPr lang="fr-FR" sz="2300" dirty="0" err="1">
                <a:solidFill>
                  <a:srgbClr val="0000FF"/>
                </a:solidFill>
              </a:rPr>
              <a:t>also</a:t>
            </a:r>
            <a:r>
              <a:rPr lang="fr-FR" sz="2300" dirty="0">
                <a:solidFill>
                  <a:srgbClr val="0000FF"/>
                </a:solidFill>
              </a:rPr>
              <a:t> </a:t>
            </a:r>
            <a:r>
              <a:rPr lang="fr-FR" sz="2300" dirty="0" err="1">
                <a:solidFill>
                  <a:srgbClr val="0000FF"/>
                </a:solidFill>
              </a:rPr>
              <a:t>welcome</a:t>
            </a:r>
            <a:r>
              <a:rPr lang="fr-FR" sz="2300" dirty="0">
                <a:solidFill>
                  <a:srgbClr val="0000FF"/>
                </a:solidFill>
              </a:rPr>
              <a:t> to </a:t>
            </a:r>
            <a:r>
              <a:rPr lang="fr-FR" sz="2300" dirty="0" err="1">
                <a:solidFill>
                  <a:srgbClr val="0000FF"/>
                </a:solidFill>
              </a:rPr>
              <a:t>participate</a:t>
            </a:r>
            <a:r>
              <a:rPr lang="fr-FR" sz="2300" dirty="0">
                <a:solidFill>
                  <a:srgbClr val="0000FF"/>
                </a:solidFill>
              </a:rPr>
              <a:t> to </a:t>
            </a:r>
            <a:r>
              <a:rPr lang="fr-FR" sz="2300" dirty="0" err="1">
                <a:solidFill>
                  <a:srgbClr val="0000FF"/>
                </a:solidFill>
              </a:rPr>
              <a:t>its</a:t>
            </a:r>
            <a:r>
              <a:rPr lang="fr-FR" sz="2300" dirty="0">
                <a:solidFill>
                  <a:srgbClr val="0000FF"/>
                </a:solidFill>
              </a:rPr>
              <a:t> </a:t>
            </a:r>
            <a:r>
              <a:rPr lang="fr-FR" sz="2300" dirty="0" err="1">
                <a:solidFill>
                  <a:srgbClr val="0000FF"/>
                </a:solidFill>
              </a:rPr>
              <a:t>development</a:t>
            </a:r>
            <a:r>
              <a:rPr lang="fr-FR" sz="2300" dirty="0">
                <a:solidFill>
                  <a:srgbClr val="0000FF"/>
                </a:solidFill>
              </a:rPr>
              <a:t> in </a:t>
            </a:r>
            <a:r>
              <a:rPr lang="fr-FR" sz="2300" i="1" dirty="0">
                <a:solidFill>
                  <a:srgbClr val="0000FF"/>
                </a:solidFill>
              </a:rPr>
              <a:t>Python</a:t>
            </a:r>
            <a:r>
              <a:rPr lang="fr-FR" sz="2300" dirty="0">
                <a:solidFill>
                  <a:srgbClr val="0000FF"/>
                </a:solidFill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425760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506922"/>
            <a:ext cx="9144000" cy="413877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81200" y="6444044"/>
            <a:ext cx="5638681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http://dissem.in/institution/1/</a:t>
            </a:r>
          </a:p>
          <a:p>
            <a:pPr algn="ctr"/>
            <a:endParaRPr lang="fr-FR" i="1" dirty="0" smtClean="0">
              <a:latin typeface="Time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252536" y="-152400"/>
            <a:ext cx="96719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How to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l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ist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the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article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s of an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institution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ZoneTexte 7"/>
          <p:cNvSpPr txBox="1"/>
          <p:nvPr/>
        </p:nvSpPr>
        <p:spPr>
          <a:xfrm>
            <a:off x="323528" y="1124744"/>
            <a:ext cx="8414389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28C191"/>
                </a:solidFill>
              </a:rPr>
              <a:t>With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i="1" dirty="0" err="1" smtClean="0">
                <a:solidFill>
                  <a:srgbClr val="28C191"/>
                </a:solidFill>
              </a:rPr>
              <a:t>Dissemin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you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can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generate</a:t>
            </a:r>
            <a:r>
              <a:rPr lang="fr-FR" sz="2300" dirty="0" smtClean="0">
                <a:solidFill>
                  <a:srgbClr val="28C191"/>
                </a:solidFill>
              </a:rPr>
              <a:t> the </a:t>
            </a:r>
            <a:r>
              <a:rPr lang="fr-FR" sz="2300" dirty="0" err="1" smtClean="0">
                <a:solidFill>
                  <a:srgbClr val="28C191"/>
                </a:solidFill>
              </a:rPr>
              <a:t>list</a:t>
            </a:r>
            <a:r>
              <a:rPr lang="fr-FR" sz="2300" dirty="0" smtClean="0">
                <a:solidFill>
                  <a:srgbClr val="28C191"/>
                </a:solidFill>
              </a:rPr>
              <a:t> of the </a:t>
            </a:r>
            <a:r>
              <a:rPr lang="fr-FR" sz="2300" dirty="0" err="1" smtClean="0">
                <a:solidFill>
                  <a:srgbClr val="28C191"/>
                </a:solidFill>
              </a:rPr>
              <a:t>scholarly</a:t>
            </a:r>
            <a:r>
              <a:rPr lang="fr-FR" sz="2300" dirty="0" smtClean="0">
                <a:solidFill>
                  <a:srgbClr val="28C191"/>
                </a:solidFill>
              </a:rPr>
              <a:t> articles</a:t>
            </a:r>
          </a:p>
          <a:p>
            <a:pPr algn="ctr"/>
            <a:r>
              <a:rPr lang="fr-FR" sz="2300" dirty="0" err="1" smtClean="0">
                <a:solidFill>
                  <a:srgbClr val="28C191"/>
                </a:solidFill>
              </a:rPr>
              <a:t>published</a:t>
            </a:r>
            <a:r>
              <a:rPr lang="fr-FR" sz="2300" dirty="0" smtClean="0">
                <a:solidFill>
                  <a:srgbClr val="28C191"/>
                </a:solidFill>
              </a:rPr>
              <a:t> by the </a:t>
            </a:r>
            <a:r>
              <a:rPr lang="fr-FR" sz="2300" dirty="0" err="1" smtClean="0">
                <a:solidFill>
                  <a:srgbClr val="28C191"/>
                </a:solidFill>
              </a:rPr>
              <a:t>researchers</a:t>
            </a:r>
            <a:r>
              <a:rPr lang="fr-FR" sz="2300" dirty="0" smtClean="0">
                <a:solidFill>
                  <a:srgbClr val="28C191"/>
                </a:solidFill>
              </a:rPr>
              <a:t> of an institution and </a:t>
            </a:r>
            <a:r>
              <a:rPr lang="fr-FR" sz="2300" dirty="0" err="1" smtClean="0">
                <a:solidFill>
                  <a:srgbClr val="28C191"/>
                </a:solidFill>
              </a:rPr>
              <a:t>get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some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statistics</a:t>
            </a:r>
            <a:r>
              <a:rPr lang="fr-FR" sz="2300" dirty="0" smtClean="0">
                <a:solidFill>
                  <a:srgbClr val="28C191"/>
                </a:solidFill>
              </a:rPr>
              <a:t>.  </a:t>
            </a:r>
          </a:p>
          <a:p>
            <a:pPr algn="ctr"/>
            <a:r>
              <a:rPr lang="fr-FR" sz="2300" dirty="0" err="1" smtClean="0">
                <a:solidFill>
                  <a:srgbClr val="3366FF"/>
                </a:solidFill>
              </a:rPr>
              <a:t>Here</a:t>
            </a:r>
            <a:r>
              <a:rPr lang="fr-FR" sz="2300" dirty="0" smtClean="0">
                <a:solidFill>
                  <a:srgbClr val="3366FF"/>
                </a:solidFill>
              </a:rPr>
              <a:t> </a:t>
            </a:r>
            <a:r>
              <a:rPr lang="fr-FR" sz="2300" dirty="0" err="1" smtClean="0">
                <a:solidFill>
                  <a:srgbClr val="3366FF"/>
                </a:solidFill>
              </a:rPr>
              <a:t>is</a:t>
            </a:r>
            <a:r>
              <a:rPr lang="fr-FR" sz="2300" dirty="0" smtClean="0">
                <a:solidFill>
                  <a:srgbClr val="3366FF"/>
                </a:solidFill>
              </a:rPr>
              <a:t> the </a:t>
            </a:r>
            <a:r>
              <a:rPr lang="fr-FR" sz="2300" dirty="0" err="1">
                <a:solidFill>
                  <a:srgbClr val="3366FF"/>
                </a:solidFill>
              </a:rPr>
              <a:t>e</a:t>
            </a:r>
            <a:r>
              <a:rPr lang="fr-FR" sz="2300" dirty="0" err="1" smtClean="0">
                <a:solidFill>
                  <a:srgbClr val="3366FF"/>
                </a:solidFill>
              </a:rPr>
              <a:t>xample</a:t>
            </a:r>
            <a:r>
              <a:rPr lang="fr-FR" sz="2300" dirty="0" smtClean="0">
                <a:solidFill>
                  <a:srgbClr val="3366FF"/>
                </a:solidFill>
              </a:rPr>
              <a:t> </a:t>
            </a:r>
            <a:r>
              <a:rPr lang="fr-FR" sz="2300" dirty="0" smtClean="0">
                <a:solidFill>
                  <a:srgbClr val="3366FF"/>
                </a:solidFill>
              </a:rPr>
              <a:t>of Ecole Normale Supérieure </a:t>
            </a:r>
            <a:r>
              <a:rPr lang="fr-FR" sz="2300" dirty="0" smtClean="0">
                <a:solidFill>
                  <a:srgbClr val="3366FF"/>
                </a:solidFill>
              </a:rPr>
              <a:t>Paris :</a:t>
            </a:r>
            <a:endParaRPr lang="fr-FR" sz="23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16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096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What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research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is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about?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746674" y="1416839"/>
            <a:ext cx="7690546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>
                <a:latin typeface="Calibri"/>
              </a:rPr>
              <a:t>R</a:t>
            </a:r>
            <a:r>
              <a:rPr lang="fr-FR" sz="2300" dirty="0" err="1" smtClean="0">
                <a:latin typeface="Calibri"/>
              </a:rPr>
              <a:t>esearch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is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a collaborative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endeavour</a:t>
            </a:r>
            <a:r>
              <a:rPr lang="fr-FR" sz="2300" dirty="0" smtClean="0">
                <a:latin typeface="Calibri"/>
              </a:rPr>
              <a:t>,</a:t>
            </a:r>
          </a:p>
          <a:p>
            <a:pPr algn="ctr"/>
            <a:r>
              <a:rPr lang="fr-FR" sz="2300" dirty="0">
                <a:latin typeface="Calibri"/>
              </a:rPr>
              <a:t>i</a:t>
            </a:r>
            <a:r>
              <a:rPr lang="fr-FR" sz="2300" dirty="0" smtClean="0">
                <a:latin typeface="Calibri"/>
              </a:rPr>
              <a:t>n </a:t>
            </a:r>
            <a:r>
              <a:rPr lang="fr-FR" sz="2300" dirty="0" err="1" smtClean="0">
                <a:latin typeface="Calibri"/>
              </a:rPr>
              <a:t>both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space</a:t>
            </a:r>
            <a:r>
              <a:rPr lang="fr-FR" sz="2300" dirty="0" smtClean="0">
                <a:latin typeface="Calibri"/>
              </a:rPr>
              <a:t> and time,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that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advances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through</a:t>
            </a:r>
            <a:endParaRPr lang="fr-FR" sz="2300" dirty="0" smtClean="0">
              <a:solidFill>
                <a:srgbClr val="28C191"/>
              </a:solidFill>
              <a:latin typeface="Calibri"/>
            </a:endParaRPr>
          </a:p>
          <a:p>
            <a:pPr algn="ctr"/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discussions,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seminars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,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conferences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and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peer-reviewed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articles</a:t>
            </a:r>
            <a:r>
              <a:rPr lang="fr-FR" sz="2300" dirty="0" smtClean="0">
                <a:latin typeface="Calibri"/>
              </a:rPr>
              <a:t>.</a:t>
            </a:r>
          </a:p>
          <a:p>
            <a:pPr algn="ctr"/>
            <a:endParaRPr lang="fr-FR" sz="2300" dirty="0" smtClean="0">
              <a:solidFill>
                <a:srgbClr val="28C191"/>
              </a:solidFill>
              <a:latin typeface="Calibri"/>
            </a:endParaRPr>
          </a:p>
        </p:txBody>
      </p:sp>
      <p:sp>
        <p:nvSpPr>
          <p:cNvPr id="7" name="ZoneTexte 8"/>
          <p:cNvSpPr txBox="1">
            <a:spLocks noChangeArrowheads="1"/>
          </p:cNvSpPr>
          <p:nvPr/>
        </p:nvSpPr>
        <p:spPr bwMode="auto">
          <a:xfrm>
            <a:off x="329232" y="2852936"/>
            <a:ext cx="8128968" cy="20467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b="0" dirty="0">
                <a:latin typeface="Calibri"/>
              </a:rPr>
              <a:t>  </a:t>
            </a:r>
            <a:r>
              <a:rPr lang="fr-FR" sz="2300" b="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FF0000"/>
                </a:solidFill>
                <a:latin typeface="Calibri"/>
              </a:rPr>
              <a:t>Publishing</a:t>
            </a:r>
            <a:r>
              <a:rPr lang="fr-FR" sz="23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00"/>
                </a:solidFill>
                <a:latin typeface="Calibri"/>
              </a:rPr>
              <a:t>means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making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the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research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outputs </a:t>
            </a:r>
          </a:p>
          <a:p>
            <a:pPr algn="ctr"/>
            <a:r>
              <a:rPr lang="fr-FR" sz="2300" dirty="0" err="1" smtClean="0">
                <a:solidFill>
                  <a:srgbClr val="FF0000"/>
                </a:solidFill>
              </a:rPr>
              <a:t>publicly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available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smtClean="0"/>
              <a:t>for </a:t>
            </a:r>
            <a:r>
              <a:rPr lang="fr-FR" sz="2300" dirty="0" err="1" smtClean="0"/>
              <a:t>their</a:t>
            </a:r>
            <a:r>
              <a:rPr lang="fr-FR" sz="2300" dirty="0" smtClean="0"/>
              <a:t> </a:t>
            </a:r>
            <a:r>
              <a:rPr lang="fr-FR" sz="2300" dirty="0" err="1" smtClean="0"/>
              <a:t>evaluation</a:t>
            </a:r>
            <a:r>
              <a:rPr lang="fr-FR" sz="2300" dirty="0" smtClean="0"/>
              <a:t> and use.</a:t>
            </a:r>
          </a:p>
          <a:p>
            <a:pPr algn="ctr"/>
            <a:r>
              <a:rPr lang="fr-FR" sz="1200" b="0" dirty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1200" b="0" dirty="0" smtClean="0">
                <a:solidFill>
                  <a:srgbClr val="0000FF"/>
                </a:solidFill>
                <a:latin typeface="Calibri"/>
              </a:rPr>
              <a:t>  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</a:rPr>
              <a:t> Peer </a:t>
            </a:r>
            <a:r>
              <a:rPr lang="fr-FR" sz="2300" dirty="0" err="1" smtClean="0">
                <a:solidFill>
                  <a:srgbClr val="FF0000"/>
                </a:solidFill>
              </a:rPr>
              <a:t>reviewing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000000"/>
                </a:solidFill>
              </a:rPr>
              <a:t>means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checking</a:t>
            </a:r>
            <a:r>
              <a:rPr lang="fr-FR" sz="2300" dirty="0" smtClean="0">
                <a:solidFill>
                  <a:srgbClr val="FF0000"/>
                </a:solidFill>
              </a:rPr>
              <a:t> the content of articles by </a:t>
            </a:r>
            <a:r>
              <a:rPr lang="fr-FR" sz="2300" dirty="0" err="1" smtClean="0">
                <a:solidFill>
                  <a:srgbClr val="FF0000"/>
                </a:solidFill>
              </a:rPr>
              <a:t>peers</a:t>
            </a:r>
            <a:r>
              <a:rPr lang="fr-FR" sz="2300" dirty="0" smtClean="0">
                <a:solidFill>
                  <a:srgbClr val="000000"/>
                </a:solidFill>
              </a:rPr>
              <a:t>,</a:t>
            </a:r>
            <a:r>
              <a:rPr lang="fr-FR" sz="2300" i="1" dirty="0" smtClean="0">
                <a:solidFill>
                  <a:srgbClr val="000000"/>
                </a:solidFill>
              </a:rPr>
              <a:t> i.e.</a:t>
            </a:r>
            <a:r>
              <a:rPr lang="fr-FR" sz="2300" dirty="0" smtClean="0">
                <a:solidFill>
                  <a:srgbClr val="000000"/>
                </a:solidFill>
              </a:rPr>
              <a:t>, </a:t>
            </a:r>
            <a:r>
              <a:rPr lang="fr-FR" sz="2300" dirty="0" err="1" smtClean="0">
                <a:solidFill>
                  <a:srgbClr val="000000"/>
                </a:solidFill>
              </a:rPr>
              <a:t>researchers</a:t>
            </a:r>
            <a:r>
              <a:rPr lang="fr-FR" sz="2300" dirty="0" smtClean="0">
                <a:solidFill>
                  <a:srgbClr val="000000"/>
                </a:solidFill>
              </a:rPr>
              <a:t> in </a:t>
            </a:r>
            <a:r>
              <a:rPr lang="fr-FR" sz="2300" dirty="0" err="1" smtClean="0">
                <a:solidFill>
                  <a:srgbClr val="000000"/>
                </a:solidFill>
              </a:rPr>
              <a:t>activity</a:t>
            </a:r>
            <a:r>
              <a:rPr lang="fr-FR" sz="2300" dirty="0">
                <a:solidFill>
                  <a:srgbClr val="000000"/>
                </a:solidFill>
              </a:rPr>
              <a:t> </a:t>
            </a:r>
            <a:r>
              <a:rPr lang="fr-FR" sz="2300" dirty="0" smtClean="0">
                <a:solidFill>
                  <a:srgbClr val="000000"/>
                </a:solidFill>
              </a:rPr>
              <a:t>(not </a:t>
            </a:r>
            <a:r>
              <a:rPr lang="fr-FR" sz="2300" dirty="0" err="1" smtClean="0">
                <a:solidFill>
                  <a:srgbClr val="000000"/>
                </a:solidFill>
              </a:rPr>
              <a:t>employees</a:t>
            </a:r>
            <a:r>
              <a:rPr lang="fr-FR" sz="2300" dirty="0" smtClean="0">
                <a:solidFill>
                  <a:srgbClr val="000000"/>
                </a:solidFill>
              </a:rPr>
              <a:t> of the </a:t>
            </a:r>
            <a:r>
              <a:rPr lang="fr-FR" sz="2300" dirty="0" err="1" smtClean="0">
                <a:solidFill>
                  <a:srgbClr val="000000"/>
                </a:solidFill>
              </a:rPr>
              <a:t>publishers</a:t>
            </a:r>
            <a:r>
              <a:rPr lang="fr-FR" sz="2300" dirty="0" smtClean="0">
                <a:solidFill>
                  <a:srgbClr val="000000"/>
                </a:solidFill>
              </a:rPr>
              <a:t>), 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</a:rPr>
              <a:t>able to </a:t>
            </a:r>
            <a:r>
              <a:rPr lang="fr-FR" sz="2300" dirty="0" err="1" smtClean="0">
                <a:solidFill>
                  <a:srgbClr val="FF0000"/>
                </a:solidFill>
              </a:rPr>
              <a:t>find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errors</a:t>
            </a:r>
            <a:r>
              <a:rPr lang="fr-FR" sz="2300" dirty="0">
                <a:solidFill>
                  <a:srgbClr val="FF0000"/>
                </a:solidFill>
              </a:rPr>
              <a:t> </a:t>
            </a:r>
            <a:r>
              <a:rPr lang="fr-FR" sz="2300" dirty="0" smtClean="0">
                <a:solidFill>
                  <a:srgbClr val="FF0000"/>
                </a:solidFill>
              </a:rPr>
              <a:t>and to </a:t>
            </a:r>
            <a:r>
              <a:rPr lang="fr-FR" sz="2300" dirty="0" err="1" smtClean="0">
                <a:solidFill>
                  <a:srgbClr val="FF0000"/>
                </a:solidFill>
              </a:rPr>
              <a:t>assess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originality</a:t>
            </a:r>
            <a:r>
              <a:rPr lang="fr-FR" sz="2300" dirty="0" smtClean="0">
                <a:solidFill>
                  <a:srgbClr val="FF0000"/>
                </a:solidFill>
              </a:rPr>
              <a:t> of the </a:t>
            </a:r>
            <a:r>
              <a:rPr lang="fr-FR" sz="2300" dirty="0" err="1" smtClean="0">
                <a:solidFill>
                  <a:srgbClr val="FF0000"/>
                </a:solidFill>
              </a:rPr>
              <a:t>results</a:t>
            </a:r>
            <a:r>
              <a:rPr lang="fr-FR" sz="2300" dirty="0" smtClean="0">
                <a:solidFill>
                  <a:srgbClr val="000000"/>
                </a:solidFill>
              </a:rPr>
              <a:t>.</a:t>
            </a:r>
            <a:endParaRPr lang="fr-FR" sz="2300" b="0" dirty="0" smtClean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0574615"/>
              </p:ext>
            </p:extLst>
          </p:nvPr>
        </p:nvGraphicFramePr>
        <p:xfrm>
          <a:off x="4114800" y="5013176"/>
          <a:ext cx="11430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35" name="Equation" r:id="rId3" imgW="228600" imgH="203200" progId="Equation.3">
                  <p:embed/>
                </p:oleObj>
              </mc:Choice>
              <mc:Fallback>
                <p:oleObj name="Equation" r:id="rId3" imgW="228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5013176"/>
                        <a:ext cx="1143000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09600" y="5318479"/>
            <a:ext cx="7848600" cy="149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300" b="0" dirty="0" smtClean="0">
                <a:latin typeface="Calibri"/>
              </a:rPr>
              <a:t>This guarantees</a:t>
            </a:r>
          </a:p>
          <a:p>
            <a:pPr algn="ctr"/>
            <a:r>
              <a:rPr lang="en-US" sz="2300" dirty="0">
                <a:solidFill>
                  <a:srgbClr val="3366FF"/>
                </a:solidFill>
                <a:latin typeface="Calibri"/>
              </a:rPr>
              <a:t>t</a:t>
            </a:r>
            <a:r>
              <a:rPr lang="en-US" sz="2300" dirty="0" smtClean="0">
                <a:solidFill>
                  <a:srgbClr val="3366FF"/>
                </a:solidFill>
                <a:latin typeface="Calibri"/>
              </a:rPr>
              <a:t>he validation, reproduction, transmission and conservation</a:t>
            </a:r>
          </a:p>
          <a:p>
            <a:pPr algn="ctr"/>
            <a:r>
              <a:rPr lang="en-US" sz="2300" dirty="0">
                <a:solidFill>
                  <a:srgbClr val="3366FF"/>
                </a:solidFill>
                <a:latin typeface="Calibri"/>
              </a:rPr>
              <a:t>o</a:t>
            </a:r>
            <a:r>
              <a:rPr lang="en-US" sz="2300" b="0" dirty="0" smtClean="0">
                <a:solidFill>
                  <a:srgbClr val="3366FF"/>
                </a:solidFill>
                <a:latin typeface="Calibri"/>
              </a:rPr>
              <a:t>f </a:t>
            </a:r>
            <a:r>
              <a:rPr lang="en-US" sz="2300" dirty="0" smtClean="0">
                <a:solidFill>
                  <a:srgbClr val="3366FF"/>
                </a:solidFill>
                <a:latin typeface="Calibri"/>
              </a:rPr>
              <a:t>the research outputs</a:t>
            </a:r>
            <a:r>
              <a:rPr lang="en-US" sz="2300" b="0" dirty="0" smtClean="0">
                <a:solidFill>
                  <a:srgbClr val="3366FF"/>
                </a:solidFill>
                <a:latin typeface="Calibri"/>
              </a:rPr>
              <a:t> for the </a:t>
            </a:r>
            <a:r>
              <a:rPr lang="en-US" sz="2300" dirty="0" smtClean="0">
                <a:solidFill>
                  <a:srgbClr val="3366FF"/>
                </a:solidFill>
                <a:latin typeface="Calibri"/>
              </a:rPr>
              <a:t>advancement</a:t>
            </a:r>
            <a:r>
              <a:rPr lang="en-US" sz="2300" b="0" dirty="0" smtClean="0">
                <a:solidFill>
                  <a:srgbClr val="3366FF"/>
                </a:solidFill>
                <a:latin typeface="Calibri"/>
              </a:rPr>
              <a:t> of knowledge</a:t>
            </a:r>
            <a:r>
              <a:rPr lang="fr-FR" sz="2300" dirty="0" smtClean="0"/>
              <a:t>.</a:t>
            </a:r>
            <a:endParaRPr lang="en-US" sz="2300" b="0" dirty="0" smtClean="0">
              <a:latin typeface="Calibri"/>
            </a:endParaRPr>
          </a:p>
          <a:p>
            <a:pPr algn="ctr"/>
            <a:endParaRPr lang="en-US" sz="2200" b="0" dirty="0"/>
          </a:p>
        </p:txBody>
      </p:sp>
    </p:spTree>
    <p:extLst>
      <p:ext uri="{BB962C8B-B14F-4D97-AF65-F5344CB8AC3E}">
        <p14:creationId xmlns:p14="http://schemas.microsoft.com/office/powerpoint/2010/main" val="3858754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creen Shot 2016-06-07 at 17.28.0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2289"/>
            <a:ext cx="7543800" cy="6853095"/>
          </a:xfrm>
        </p:spPr>
      </p:pic>
      <p:sp>
        <p:nvSpPr>
          <p:cNvPr id="5" name="ZoneTexte 4"/>
          <p:cNvSpPr txBox="1"/>
          <p:nvPr/>
        </p:nvSpPr>
        <p:spPr>
          <a:xfrm>
            <a:off x="5562600" y="3212976"/>
            <a:ext cx="3276481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http://dissem.in/institution/1/</a:t>
            </a:r>
          </a:p>
          <a:p>
            <a:pPr algn="ctr"/>
            <a:endParaRPr lang="fr-FR" i="1" dirty="0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297301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620" y="2348880"/>
            <a:ext cx="7746828" cy="447265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86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New b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eta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version 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http://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new.dissem.in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7" name="ZoneTexte 14"/>
          <p:cNvSpPr txBox="1">
            <a:spLocks noChangeArrowheads="1"/>
          </p:cNvSpPr>
          <p:nvPr/>
        </p:nvSpPr>
        <p:spPr bwMode="auto">
          <a:xfrm>
            <a:off x="-82112" y="1066800"/>
            <a:ext cx="9358295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3366FF"/>
                </a:solidFill>
              </a:rPr>
              <a:t>It </a:t>
            </a:r>
            <a:r>
              <a:rPr lang="fr-FR" sz="2300" dirty="0" err="1" smtClean="0">
                <a:solidFill>
                  <a:srgbClr val="3366FF"/>
                </a:solidFill>
              </a:rPr>
              <a:t>harvests</a:t>
            </a:r>
            <a:r>
              <a:rPr lang="fr-FR" sz="2300" dirty="0" smtClean="0">
                <a:solidFill>
                  <a:srgbClr val="3366FF"/>
                </a:solidFill>
              </a:rPr>
              <a:t> </a:t>
            </a:r>
            <a:r>
              <a:rPr lang="fr-FR" sz="2300" dirty="0" smtClean="0">
                <a:solidFill>
                  <a:srgbClr val="3366FF"/>
                </a:solidFill>
              </a:rPr>
              <a:t>more </a:t>
            </a:r>
            <a:r>
              <a:rPr lang="fr-FR" sz="2300" dirty="0" err="1" smtClean="0">
                <a:solidFill>
                  <a:srgbClr val="3366FF"/>
                </a:solidFill>
              </a:rPr>
              <a:t>than</a:t>
            </a:r>
            <a:r>
              <a:rPr lang="fr-FR" sz="2300" dirty="0" smtClean="0">
                <a:solidFill>
                  <a:srgbClr val="3366FF"/>
                </a:solidFill>
              </a:rPr>
              <a:t> </a:t>
            </a:r>
            <a:r>
              <a:rPr lang="fr-FR" sz="2300" dirty="0" smtClean="0">
                <a:solidFill>
                  <a:srgbClr val="3366FF"/>
                </a:solidFill>
              </a:rPr>
              <a:t>33 M articles and </a:t>
            </a:r>
            <a:r>
              <a:rPr lang="fr-FR" sz="2300" dirty="0" err="1" smtClean="0">
                <a:solidFill>
                  <a:srgbClr val="3366FF"/>
                </a:solidFill>
              </a:rPr>
              <a:t>offers</a:t>
            </a:r>
            <a:r>
              <a:rPr lang="fr-FR" sz="2300" dirty="0" smtClean="0">
                <a:solidFill>
                  <a:srgbClr val="3366FF"/>
                </a:solidFill>
              </a:rPr>
              <a:t> the </a:t>
            </a:r>
            <a:r>
              <a:rPr lang="fr-FR" sz="2300" dirty="0" err="1" smtClean="0">
                <a:solidFill>
                  <a:srgbClr val="3366FF"/>
                </a:solidFill>
              </a:rPr>
              <a:t>choice</a:t>
            </a:r>
            <a:r>
              <a:rPr lang="fr-FR" sz="2300" dirty="0" smtClean="0">
                <a:solidFill>
                  <a:srgbClr val="3366FF"/>
                </a:solidFill>
              </a:rPr>
              <a:t> </a:t>
            </a:r>
            <a:r>
              <a:rPr lang="fr-FR" sz="2300" dirty="0" smtClean="0">
                <a:solidFill>
                  <a:srgbClr val="3366FF"/>
                </a:solidFill>
              </a:rPr>
              <a:t>to </a:t>
            </a:r>
            <a:r>
              <a:rPr lang="fr-FR" sz="2300" dirty="0" err="1" smtClean="0">
                <a:solidFill>
                  <a:srgbClr val="3366FF"/>
                </a:solidFill>
              </a:rPr>
              <a:t>deposit</a:t>
            </a:r>
            <a:r>
              <a:rPr lang="fr-FR" sz="2300" dirty="0" smtClean="0">
                <a:solidFill>
                  <a:srgbClr val="3366FF"/>
                </a:solidFill>
              </a:rPr>
              <a:t>  in </a:t>
            </a:r>
            <a:r>
              <a:rPr lang="fr-FR" sz="2300" i="1" dirty="0" smtClean="0">
                <a:solidFill>
                  <a:srgbClr val="3366FF"/>
                </a:solidFill>
              </a:rPr>
              <a:t>HAL</a:t>
            </a:r>
            <a:r>
              <a:rPr lang="fr-FR" sz="2300" dirty="0" smtClean="0">
                <a:solidFill>
                  <a:srgbClr val="3366FF"/>
                </a:solidFill>
              </a:rPr>
              <a:t>.</a:t>
            </a:r>
          </a:p>
          <a:p>
            <a:pPr algn="ctr"/>
            <a:r>
              <a:rPr lang="fr-FR" sz="2300" dirty="0">
                <a:solidFill>
                  <a:srgbClr val="28C191"/>
                </a:solidFill>
              </a:rPr>
              <a:t>I</a:t>
            </a:r>
            <a:r>
              <a:rPr lang="fr-FR" sz="2300" dirty="0" smtClean="0">
                <a:solidFill>
                  <a:srgbClr val="28C191"/>
                </a:solidFill>
              </a:rPr>
              <a:t>nterfaces for </a:t>
            </a:r>
            <a:r>
              <a:rPr lang="fr-FR" sz="2300" i="1" dirty="0" smtClean="0">
                <a:solidFill>
                  <a:srgbClr val="28C191"/>
                </a:solidFill>
              </a:rPr>
              <a:t>DSPACE</a:t>
            </a:r>
            <a:r>
              <a:rPr lang="fr-FR" sz="2300" dirty="0" smtClean="0">
                <a:solidFill>
                  <a:srgbClr val="28C191"/>
                </a:solidFill>
              </a:rPr>
              <a:t> (open source package to </a:t>
            </a:r>
            <a:r>
              <a:rPr lang="fr-FR" sz="2300" dirty="0" err="1" smtClean="0">
                <a:solidFill>
                  <a:srgbClr val="28C191"/>
                </a:solidFill>
              </a:rPr>
              <a:t>create</a:t>
            </a:r>
            <a:r>
              <a:rPr lang="fr-FR" sz="2300" dirty="0" smtClean="0">
                <a:solidFill>
                  <a:srgbClr val="28C191"/>
                </a:solidFill>
              </a:rPr>
              <a:t> open </a:t>
            </a:r>
            <a:r>
              <a:rPr lang="fr-FR" sz="2300" dirty="0" err="1" smtClean="0">
                <a:solidFill>
                  <a:srgbClr val="28C191"/>
                </a:solidFill>
              </a:rPr>
              <a:t>repositories</a:t>
            </a:r>
            <a:r>
              <a:rPr lang="fr-FR" sz="2300" dirty="0" smtClean="0">
                <a:solidFill>
                  <a:srgbClr val="28C191"/>
                </a:solidFill>
              </a:rPr>
              <a:t>)</a:t>
            </a:r>
            <a:endParaRPr lang="fr-FR" sz="2300" dirty="0" smtClean="0">
              <a:solidFill>
                <a:srgbClr val="28C191"/>
              </a:solidFill>
            </a:endParaRPr>
          </a:p>
          <a:p>
            <a:pPr algn="ctr"/>
            <a:r>
              <a:rPr lang="fr-FR" sz="2300" dirty="0">
                <a:solidFill>
                  <a:srgbClr val="28C191"/>
                </a:solidFill>
              </a:rPr>
              <a:t>a</a:t>
            </a:r>
            <a:r>
              <a:rPr lang="fr-FR" sz="2300" dirty="0" smtClean="0">
                <a:solidFill>
                  <a:srgbClr val="28C191"/>
                </a:solidFill>
              </a:rPr>
              <a:t>nd </a:t>
            </a:r>
            <a:r>
              <a:rPr lang="fr-FR" sz="2300" i="1" dirty="0" smtClean="0">
                <a:solidFill>
                  <a:srgbClr val="28C191"/>
                </a:solidFill>
              </a:rPr>
              <a:t>OSF </a:t>
            </a:r>
            <a:r>
              <a:rPr lang="fr-FR" sz="2300" i="1" dirty="0" err="1" smtClean="0">
                <a:solidFill>
                  <a:srgbClr val="28C191"/>
                </a:solidFill>
              </a:rPr>
              <a:t>Preprints</a:t>
            </a:r>
            <a:r>
              <a:rPr lang="fr-FR" sz="2300" i="1" dirty="0" smtClean="0">
                <a:solidFill>
                  <a:srgbClr val="28C191"/>
                </a:solidFill>
              </a:rPr>
              <a:t> </a:t>
            </a:r>
            <a:r>
              <a:rPr lang="fr-FR" sz="2300" dirty="0" smtClean="0">
                <a:solidFill>
                  <a:srgbClr val="28C191"/>
                </a:solidFill>
              </a:rPr>
              <a:t>(open </a:t>
            </a:r>
            <a:r>
              <a:rPr lang="fr-FR" sz="2300" dirty="0" err="1" smtClean="0">
                <a:solidFill>
                  <a:srgbClr val="28C191"/>
                </a:solidFill>
              </a:rPr>
              <a:t>repository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smtClean="0">
                <a:solidFill>
                  <a:srgbClr val="28C191"/>
                </a:solidFill>
              </a:rPr>
              <a:t>for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any</a:t>
            </a:r>
            <a:r>
              <a:rPr lang="fr-FR" sz="2300" dirty="0" smtClean="0">
                <a:solidFill>
                  <a:srgbClr val="28C191"/>
                </a:solidFill>
              </a:rPr>
              <a:t> discipline) </a:t>
            </a:r>
            <a:r>
              <a:rPr lang="fr-FR" sz="2300" dirty="0" smtClean="0">
                <a:solidFill>
                  <a:srgbClr val="28C191"/>
                </a:solidFill>
              </a:rPr>
              <a:t>are </a:t>
            </a:r>
            <a:r>
              <a:rPr lang="fr-FR" sz="2300" dirty="0" err="1" smtClean="0">
                <a:solidFill>
                  <a:srgbClr val="28C191"/>
                </a:solidFill>
              </a:rPr>
              <a:t>now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developed</a:t>
            </a:r>
            <a:r>
              <a:rPr lang="fr-FR" sz="2300" dirty="0" smtClean="0">
                <a:solidFill>
                  <a:srgbClr val="28C19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4447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Conclusion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-36512" y="1052736"/>
            <a:ext cx="9137421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700" dirty="0" smtClean="0">
              <a:latin typeface="Calibri"/>
            </a:endParaRPr>
          </a:p>
          <a:p>
            <a:pPr algn="ctr"/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Today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i</a:t>
            </a:r>
            <a:r>
              <a:rPr lang="fr-FR" sz="2300" b="0" dirty="0" err="1" smtClean="0">
                <a:solidFill>
                  <a:srgbClr val="0000FF"/>
                </a:solidFill>
                <a:latin typeface="Calibri"/>
              </a:rPr>
              <a:t>nvestments</a:t>
            </a:r>
            <a:r>
              <a:rPr lang="fr-FR" sz="2300" b="0" dirty="0" smtClean="0">
                <a:latin typeface="Calibri"/>
              </a:rPr>
              <a:t> for </a:t>
            </a:r>
            <a:r>
              <a:rPr lang="fr-FR" sz="2300" dirty="0" err="1" smtClean="0">
                <a:latin typeface="Calibri"/>
              </a:rPr>
              <a:t>producin</a:t>
            </a:r>
            <a:r>
              <a:rPr lang="fr-FR" sz="2300" b="0" dirty="0" err="1" smtClean="0">
                <a:latin typeface="Calibri"/>
              </a:rPr>
              <a:t>g</a:t>
            </a:r>
            <a:r>
              <a:rPr lang="fr-FR" sz="2300" b="0" dirty="0" smtClean="0">
                <a:latin typeface="Calibri"/>
              </a:rPr>
              <a:t> and </a:t>
            </a:r>
            <a:r>
              <a:rPr lang="fr-FR" sz="2300" b="0" dirty="0" err="1" smtClean="0">
                <a:latin typeface="Calibri"/>
              </a:rPr>
              <a:t>peer-reviewing</a:t>
            </a:r>
            <a:r>
              <a:rPr lang="fr-FR" sz="2300" dirty="0" smtClean="0">
                <a:latin typeface="Calibri"/>
              </a:rPr>
              <a:t> article</a:t>
            </a:r>
            <a:r>
              <a:rPr lang="fr-FR" sz="2300" b="0" dirty="0" smtClean="0">
                <a:latin typeface="Calibri"/>
              </a:rPr>
              <a:t>s 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are public</a:t>
            </a:r>
            <a:r>
              <a:rPr lang="fr-FR" sz="2300" b="0" dirty="0" smtClean="0">
                <a:latin typeface="Calibri"/>
              </a:rPr>
              <a:t> 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but</a:t>
            </a:r>
          </a:p>
          <a:p>
            <a:pPr algn="ctr"/>
            <a:r>
              <a:rPr lang="fr-FR" sz="2300" dirty="0" err="1">
                <a:solidFill>
                  <a:srgbClr val="0000FF"/>
                </a:solidFill>
                <a:latin typeface="Calibri"/>
              </a:rPr>
              <a:t>o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wnership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smtClean="0">
                <a:latin typeface="Calibri"/>
              </a:rPr>
              <a:t>of </a:t>
            </a:r>
            <a:r>
              <a:rPr lang="fr-FR" sz="2300" dirty="0" err="1" smtClean="0">
                <a:latin typeface="Calibri"/>
              </a:rPr>
              <a:t>journals</a:t>
            </a:r>
            <a:r>
              <a:rPr lang="fr-FR" sz="2300" dirty="0" smtClean="0">
                <a:latin typeface="Calibri"/>
              </a:rPr>
              <a:t>, </a:t>
            </a:r>
            <a:r>
              <a:rPr lang="fr-FR" sz="2300" dirty="0" err="1" smtClean="0">
                <a:latin typeface="Calibri"/>
              </a:rPr>
              <a:t>peer-reviewing</a:t>
            </a:r>
            <a:r>
              <a:rPr lang="fr-FR" sz="2300" dirty="0" smtClean="0">
                <a:latin typeface="Calibri"/>
              </a:rPr>
              <a:t> reports and </a:t>
            </a:r>
            <a:r>
              <a:rPr lang="fr-FR" sz="2300" dirty="0" err="1" smtClean="0">
                <a:latin typeface="Calibri"/>
              </a:rPr>
              <a:t>publishing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platforms</a:t>
            </a:r>
            <a:endParaRPr lang="fr-FR" sz="2300" dirty="0" smtClean="0">
              <a:latin typeface="Calibri"/>
            </a:endParaRPr>
          </a:p>
          <a:p>
            <a:pPr algn="ctr"/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and profits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from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subscriptions</a:t>
            </a:r>
            <a:r>
              <a:rPr lang="fr-FR" sz="2300" dirty="0" smtClean="0">
                <a:latin typeface="Calibri"/>
              </a:rPr>
              <a:t>, article </a:t>
            </a:r>
            <a:r>
              <a:rPr lang="fr-FR" sz="2300" dirty="0" err="1">
                <a:latin typeface="Calibri"/>
              </a:rPr>
              <a:t>p</a:t>
            </a:r>
            <a:r>
              <a:rPr lang="fr-FR" sz="2300" dirty="0" err="1" smtClean="0">
                <a:latin typeface="Calibri"/>
              </a:rPr>
              <a:t>rocessing</a:t>
            </a:r>
            <a:r>
              <a:rPr lang="fr-FR" sz="2300" dirty="0" smtClean="0">
                <a:latin typeface="Calibri"/>
              </a:rPr>
              <a:t> charges </a:t>
            </a:r>
          </a:p>
          <a:p>
            <a:pPr algn="ctr"/>
            <a:r>
              <a:rPr lang="fr-FR" sz="2300" dirty="0" smtClean="0">
                <a:latin typeface="Calibri"/>
              </a:rPr>
              <a:t>and </a:t>
            </a:r>
            <a:r>
              <a:rPr lang="fr-FR" sz="2300" dirty="0" err="1" smtClean="0">
                <a:latin typeface="Calibri"/>
              </a:rPr>
              <a:t>bibliometric</a:t>
            </a:r>
            <a:r>
              <a:rPr lang="fr-FR" sz="2300" dirty="0" smtClean="0">
                <a:latin typeface="Calibri"/>
              </a:rPr>
              <a:t> data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are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private</a:t>
            </a:r>
            <a:r>
              <a:rPr lang="fr-FR" sz="2300" dirty="0" smtClean="0"/>
              <a:t>.</a:t>
            </a:r>
            <a:endParaRPr lang="fr-FR" sz="2300" b="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2" name="ZoneTexte 14"/>
          <p:cNvSpPr txBox="1">
            <a:spLocks noChangeArrowheads="1"/>
          </p:cNvSpPr>
          <p:nvPr/>
        </p:nvSpPr>
        <p:spPr bwMode="auto">
          <a:xfrm>
            <a:off x="-133158" y="4581128"/>
            <a:ext cx="9429535" cy="204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fr-FR" sz="700" dirty="0" smtClean="0">
              <a:latin typeface="Calibri"/>
            </a:endParaRPr>
          </a:p>
          <a:p>
            <a:pPr algn="ctr"/>
            <a:r>
              <a:rPr lang="fr-FR" sz="2400" dirty="0" smtClean="0">
                <a:solidFill>
                  <a:srgbClr val="28C191"/>
                </a:solidFill>
              </a:rPr>
              <a:t>Public </a:t>
            </a:r>
            <a:r>
              <a:rPr lang="fr-FR" sz="2400" dirty="0" err="1" smtClean="0">
                <a:solidFill>
                  <a:srgbClr val="28C191"/>
                </a:solidFill>
              </a:rPr>
              <a:t>funding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agencies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should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provide</a:t>
            </a:r>
            <a:r>
              <a:rPr lang="fr-FR" sz="2400" dirty="0" smtClean="0">
                <a:solidFill>
                  <a:srgbClr val="28C191"/>
                </a:solidFill>
              </a:rPr>
              <a:t> public </a:t>
            </a:r>
            <a:r>
              <a:rPr lang="fr-FR" sz="2400" dirty="0" err="1" smtClean="0">
                <a:solidFill>
                  <a:srgbClr val="28C191"/>
                </a:solidFill>
              </a:rPr>
              <a:t>platforms</a:t>
            </a:r>
            <a:r>
              <a:rPr lang="fr-FR" sz="2400" dirty="0" smtClean="0">
                <a:solidFill>
                  <a:srgbClr val="28C191"/>
                </a:solidFill>
              </a:rPr>
              <a:t> for</a:t>
            </a:r>
          </a:p>
          <a:p>
            <a:pPr algn="ctr"/>
            <a:r>
              <a:rPr lang="fr-FR" sz="2400" dirty="0" err="1" smtClean="0">
                <a:solidFill>
                  <a:srgbClr val="000000"/>
                </a:solidFill>
              </a:rPr>
              <a:t>peer-reviewing</a:t>
            </a:r>
            <a:r>
              <a:rPr lang="fr-FR" sz="2400" dirty="0" smtClean="0">
                <a:solidFill>
                  <a:srgbClr val="000000"/>
                </a:solidFill>
              </a:rPr>
              <a:t>, </a:t>
            </a:r>
            <a:r>
              <a:rPr lang="fr-FR" sz="2400" dirty="0" err="1" smtClean="0">
                <a:solidFill>
                  <a:srgbClr val="000000"/>
                </a:solidFill>
              </a:rPr>
              <a:t>publishing</a:t>
            </a:r>
            <a:r>
              <a:rPr lang="fr-FR" sz="2400" dirty="0" smtClean="0">
                <a:solidFill>
                  <a:srgbClr val="000000"/>
                </a:solidFill>
              </a:rPr>
              <a:t> and </a:t>
            </a:r>
            <a:r>
              <a:rPr lang="fr-FR" sz="2400" dirty="0" err="1" smtClean="0">
                <a:solidFill>
                  <a:srgbClr val="000000"/>
                </a:solidFill>
              </a:rPr>
              <a:t>archiving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smtClean="0">
                <a:solidFill>
                  <a:srgbClr val="28C191"/>
                </a:solidFill>
              </a:rPr>
              <a:t>the outputs of public </a:t>
            </a:r>
            <a:r>
              <a:rPr lang="fr-FR" sz="2400" dirty="0" err="1" smtClean="0">
                <a:solidFill>
                  <a:srgbClr val="28C191"/>
                </a:solidFill>
              </a:rPr>
              <a:t>research</a:t>
            </a:r>
            <a:r>
              <a:rPr lang="fr-FR" sz="2400" dirty="0" smtClean="0">
                <a:solidFill>
                  <a:srgbClr val="000000"/>
                </a:solidFill>
              </a:rPr>
              <a:t>. </a:t>
            </a:r>
          </a:p>
          <a:p>
            <a:pPr algn="ctr"/>
            <a:r>
              <a:rPr lang="fr-FR" sz="2400" dirty="0" err="1">
                <a:solidFill>
                  <a:srgbClr val="28C191"/>
                </a:solidFill>
              </a:rPr>
              <a:t>I</a:t>
            </a:r>
            <a:r>
              <a:rPr lang="fr-FR" sz="2400" dirty="0" err="1" smtClean="0">
                <a:solidFill>
                  <a:srgbClr val="28C191"/>
                </a:solidFill>
              </a:rPr>
              <a:t>ntellectual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property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laws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smtClean="0">
                <a:solidFill>
                  <a:srgbClr val="000000"/>
                </a:solidFill>
              </a:rPr>
              <a:t>(copyright/</a:t>
            </a:r>
            <a:r>
              <a:rPr lang="fr-FR" sz="2400" dirty="0" err="1" smtClean="0">
                <a:solidFill>
                  <a:srgbClr val="000000"/>
                </a:solidFill>
              </a:rPr>
              <a:t>copyleft</a:t>
            </a:r>
            <a:r>
              <a:rPr lang="fr-FR" sz="2400" dirty="0" smtClean="0">
                <a:solidFill>
                  <a:srgbClr val="000000"/>
                </a:solidFill>
              </a:rPr>
              <a:t>) </a:t>
            </a:r>
            <a:r>
              <a:rPr lang="fr-FR" sz="2400" dirty="0" err="1" smtClean="0">
                <a:solidFill>
                  <a:srgbClr val="28C191"/>
                </a:solidFill>
              </a:rPr>
              <a:t>should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be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improved</a:t>
            </a:r>
            <a:r>
              <a:rPr lang="fr-FR" sz="2400" dirty="0" smtClean="0">
                <a:solidFill>
                  <a:srgbClr val="000000"/>
                </a:solidFill>
              </a:rPr>
              <a:t> to </a:t>
            </a:r>
          </a:p>
          <a:p>
            <a:pPr algn="ctr"/>
            <a:r>
              <a:rPr lang="fr-FR" sz="2400" dirty="0" err="1" smtClean="0">
                <a:solidFill>
                  <a:srgbClr val="28C191"/>
                </a:solidFill>
              </a:rPr>
              <a:t>guarantee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that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research</a:t>
            </a:r>
            <a:r>
              <a:rPr lang="fr-FR" sz="2400" dirty="0" smtClean="0">
                <a:solidFill>
                  <a:srgbClr val="28C191"/>
                </a:solidFill>
              </a:rPr>
              <a:t> outputs </a:t>
            </a:r>
            <a:r>
              <a:rPr lang="fr-FR" sz="2400" dirty="0" err="1" smtClean="0">
                <a:solidFill>
                  <a:srgbClr val="28C191"/>
                </a:solidFill>
              </a:rPr>
              <a:t>remain</a:t>
            </a:r>
            <a:r>
              <a:rPr lang="fr-FR" sz="2400" dirty="0" smtClean="0">
                <a:solidFill>
                  <a:srgbClr val="28C191"/>
                </a:solidFill>
              </a:rPr>
              <a:t> public and open</a:t>
            </a:r>
            <a:r>
              <a:rPr lang="fr-FR" sz="2400" dirty="0" smtClean="0"/>
              <a:t>. </a:t>
            </a:r>
          </a:p>
          <a:p>
            <a:pPr algn="ctr"/>
            <a:r>
              <a:rPr lang="fr-FR" sz="2400" dirty="0" err="1" smtClean="0"/>
              <a:t>We</a:t>
            </a:r>
            <a:r>
              <a:rPr lang="fr-FR" sz="2400" dirty="0" smtClean="0"/>
              <a:t> </a:t>
            </a:r>
            <a:r>
              <a:rPr lang="fr-FR" sz="2400" dirty="0" err="1" smtClean="0"/>
              <a:t>need</a:t>
            </a:r>
            <a:r>
              <a:rPr lang="fr-FR" sz="2400" dirty="0" smtClean="0"/>
              <a:t> </a:t>
            </a:r>
            <a:r>
              <a:rPr lang="fr-FR" sz="2400" dirty="0" err="1" smtClean="0"/>
              <a:t>those</a:t>
            </a:r>
            <a:r>
              <a:rPr lang="fr-FR" sz="2400" dirty="0" smtClean="0"/>
              <a:t> </a:t>
            </a:r>
            <a:r>
              <a:rPr lang="fr-FR" sz="2400" dirty="0" err="1" smtClean="0"/>
              <a:t>tools</a:t>
            </a:r>
            <a:r>
              <a:rPr lang="fr-FR" sz="2400" dirty="0" smtClean="0"/>
              <a:t> </a:t>
            </a:r>
            <a:r>
              <a:rPr lang="fr-FR" sz="2400" dirty="0" smtClean="0">
                <a:solidFill>
                  <a:srgbClr val="FF0000"/>
                </a:solidFill>
              </a:rPr>
              <a:t>to </a:t>
            </a:r>
            <a:r>
              <a:rPr lang="fr-FR" sz="2400" dirty="0" err="1" smtClean="0">
                <a:solidFill>
                  <a:srgbClr val="FF0000"/>
                </a:solidFill>
              </a:rPr>
              <a:t>develop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knowlegde</a:t>
            </a:r>
            <a:r>
              <a:rPr lang="fr-FR" sz="2400" dirty="0" smtClean="0">
                <a:solidFill>
                  <a:srgbClr val="FF0000"/>
                </a:solidFill>
              </a:rPr>
              <a:t> as a </a:t>
            </a:r>
            <a:r>
              <a:rPr lang="fr-FR" sz="2400" dirty="0" err="1" smtClean="0">
                <a:solidFill>
                  <a:srgbClr val="FF0000"/>
                </a:solidFill>
              </a:rPr>
              <a:t>commons</a:t>
            </a:r>
            <a:r>
              <a:rPr lang="fr-FR" sz="2400" dirty="0" smtClean="0">
                <a:solidFill>
                  <a:srgbClr val="000000"/>
                </a:solidFill>
              </a:rPr>
              <a:t>.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endParaRPr lang="fr-FR" sz="2300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ZoneTexte 8"/>
          <p:cNvSpPr txBox="1">
            <a:spLocks noChangeArrowheads="1"/>
          </p:cNvSpPr>
          <p:nvPr/>
        </p:nvSpPr>
        <p:spPr bwMode="auto">
          <a:xfrm>
            <a:off x="304800" y="2780928"/>
            <a:ext cx="8610599" cy="15081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b="0" dirty="0">
                <a:latin typeface="Calibri"/>
              </a:rPr>
              <a:t>  </a:t>
            </a:r>
            <a:r>
              <a:rPr lang="fr-FR" sz="2300" b="0" dirty="0" smtClean="0"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Publishers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should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become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service providers</a:t>
            </a:r>
            <a:r>
              <a:rPr lang="fr-FR" sz="2300" dirty="0" smtClean="0"/>
              <a:t> to</a:t>
            </a:r>
            <a:endParaRPr lang="fr-FR" sz="2300" dirty="0" smtClean="0">
              <a:solidFill>
                <a:srgbClr val="FF0000"/>
              </a:solidFill>
              <a:latin typeface="Calibri"/>
            </a:endParaRPr>
          </a:p>
          <a:p>
            <a:pPr algn="ctr"/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publicly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funded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smtClean="0">
                <a:latin typeface="Calibri"/>
              </a:rPr>
              <a:t>and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publicly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owned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publishing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platforms</a:t>
            </a:r>
            <a:r>
              <a:rPr lang="fr-FR" sz="2300" dirty="0" smtClean="0">
                <a:latin typeface="Calibri"/>
              </a:rPr>
              <a:t>,</a:t>
            </a:r>
          </a:p>
          <a:p>
            <a:pPr algn="ctr"/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without</a:t>
            </a:r>
            <a:r>
              <a:rPr lang="fr-FR" sz="2300" b="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FF0000"/>
                </a:solidFill>
                <a:latin typeface="Calibri"/>
              </a:rPr>
              <a:t>having</a:t>
            </a:r>
            <a:r>
              <a:rPr lang="fr-FR" sz="2300" b="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FF0000"/>
                </a:solidFill>
                <a:latin typeface="Calibri"/>
              </a:rPr>
              <a:t>anymore</a:t>
            </a:r>
            <a:r>
              <a:rPr lang="fr-FR" sz="2300" b="0" dirty="0" smtClean="0">
                <a:solidFill>
                  <a:srgbClr val="FF0000"/>
                </a:solidFill>
                <a:latin typeface="Calibri"/>
              </a:rPr>
              <a:t> the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property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of articles</a:t>
            </a:r>
            <a:r>
              <a:rPr lang="fr-FR" sz="23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and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journals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, plus</a:t>
            </a:r>
          </a:p>
          <a:p>
            <a:pPr algn="ctr"/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platforms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for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peer-reviewing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,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publishing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,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bibliometry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and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related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data</a:t>
            </a:r>
            <a:r>
              <a:rPr lang="fr-FR" sz="2300" dirty="0" smtClean="0"/>
              <a:t>.</a:t>
            </a:r>
            <a:endParaRPr lang="fr-FR" sz="2300" b="0" dirty="0" smtClean="0">
              <a:solidFill>
                <a:srgbClr val="FF0000"/>
              </a:solidFill>
              <a:latin typeface="Calibri"/>
            </a:endParaRPr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9214975"/>
              </p:ext>
            </p:extLst>
          </p:nvPr>
        </p:nvGraphicFramePr>
        <p:xfrm>
          <a:off x="3962400" y="4437112"/>
          <a:ext cx="11430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0" name="…quation" r:id="rId3" imgW="228600" imgH="203200" progId="Equation.3">
                  <p:embed/>
                </p:oleObj>
              </mc:Choice>
              <mc:Fallback>
                <p:oleObj name="…quation" r:id="rId3" imgW="2286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4437112"/>
                        <a:ext cx="1143000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52719" y="1844824"/>
            <a:ext cx="5638681" cy="313932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endParaRPr lang="fr-FR" i="1" dirty="0" smtClean="0">
              <a:latin typeface="Times"/>
            </a:endParaRPr>
          </a:p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/</a:t>
            </a:r>
          </a:p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>
                <a:latin typeface="Times"/>
              </a:rPr>
              <a:t>/MARIE_FARGE</a:t>
            </a:r>
            <a:r>
              <a:rPr lang="fr-FR" i="1" dirty="0" smtClean="0">
                <a:latin typeface="Times"/>
              </a:rPr>
              <a:t>/</a:t>
            </a:r>
          </a:p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wavelets.ens.fr</a:t>
            </a:r>
            <a:endParaRPr lang="fr-FR" i="1" dirty="0">
              <a:latin typeface="Times"/>
            </a:endParaRPr>
          </a:p>
          <a:p>
            <a:pPr algn="ctr"/>
            <a:endParaRPr lang="fr-FR" i="1" dirty="0" smtClean="0">
              <a:latin typeface="Times"/>
            </a:endParaRPr>
          </a:p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dissem.in</a:t>
            </a:r>
            <a:endParaRPr lang="fr-FR" i="1" dirty="0" smtClean="0">
              <a:latin typeface="Times"/>
            </a:endParaRPr>
          </a:p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new.dissem.in</a:t>
            </a:r>
            <a:endParaRPr lang="fr-FR" i="1" dirty="0" smtClean="0">
              <a:latin typeface="Times"/>
            </a:endParaRPr>
          </a:p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association.dissem.in</a:t>
            </a:r>
            <a:endParaRPr lang="fr-FR" i="1" dirty="0" smtClean="0">
              <a:latin typeface="Times"/>
            </a:endParaRPr>
          </a:p>
          <a:p>
            <a:pPr algn="ctr"/>
            <a:r>
              <a:rPr lang="fr-FR" i="1" dirty="0" err="1" smtClean="0">
                <a:latin typeface="Times"/>
              </a:rPr>
              <a:t>https</a:t>
            </a:r>
            <a:r>
              <a:rPr lang="fr-FR" i="1" dirty="0" smtClean="0">
                <a:latin typeface="Times"/>
              </a:rPr>
              <a:t>://</a:t>
            </a:r>
            <a:r>
              <a:rPr lang="fr-FR" i="1" dirty="0" err="1" smtClean="0">
                <a:latin typeface="Times"/>
              </a:rPr>
              <a:t>github.com</a:t>
            </a:r>
            <a:r>
              <a:rPr lang="fr-FR" i="1" dirty="0" smtClean="0">
                <a:latin typeface="Times"/>
              </a:rPr>
              <a:t>/</a:t>
            </a:r>
            <a:r>
              <a:rPr lang="fr-FR" i="1" dirty="0" err="1" smtClean="0">
                <a:latin typeface="Times"/>
              </a:rPr>
              <a:t>dissemin</a:t>
            </a:r>
            <a:endParaRPr lang="fr-FR" i="1" dirty="0" smtClean="0">
              <a:latin typeface="Times"/>
            </a:endParaRPr>
          </a:p>
          <a:p>
            <a:pPr algn="ctr"/>
            <a:r>
              <a:rPr lang="fr-FR" i="1" dirty="0">
                <a:latin typeface="Times"/>
              </a:rPr>
              <a:t>@</a:t>
            </a:r>
            <a:r>
              <a:rPr lang="fr-FR" i="1" dirty="0" err="1" smtClean="0">
                <a:latin typeface="Times"/>
              </a:rPr>
              <a:t>disseminOA</a:t>
            </a:r>
            <a:endParaRPr lang="fr-FR" i="1" dirty="0" smtClean="0">
              <a:latin typeface="Times"/>
            </a:endParaRPr>
          </a:p>
          <a:p>
            <a:endParaRPr lang="fr-FR" i="1" dirty="0">
              <a:latin typeface="Times"/>
            </a:endParaRPr>
          </a:p>
        </p:txBody>
      </p:sp>
      <p:sp>
        <p:nvSpPr>
          <p:cNvPr id="3" name="ZoneTexte 3"/>
          <p:cNvSpPr txBox="1"/>
          <p:nvPr/>
        </p:nvSpPr>
        <p:spPr>
          <a:xfrm>
            <a:off x="467544" y="188640"/>
            <a:ext cx="8208912" cy="1477328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endParaRPr lang="fr-FR" i="1" dirty="0" smtClean="0">
              <a:latin typeface="Times"/>
            </a:endParaRPr>
          </a:p>
          <a:p>
            <a:pPr algn="ctr"/>
            <a:r>
              <a:rPr lang="en-US" i="1" dirty="0">
                <a:latin typeface="Times"/>
                <a:cs typeface="Times"/>
              </a:rPr>
              <a:t>'Scholarly publishing and peer-reviewing in open </a:t>
            </a:r>
            <a:r>
              <a:rPr lang="en-US" i="1" dirty="0" smtClean="0">
                <a:latin typeface="Times"/>
                <a:cs typeface="Times"/>
              </a:rPr>
              <a:t>access’, Marie Farge, 2017</a:t>
            </a:r>
          </a:p>
          <a:p>
            <a:pPr algn="ctr"/>
            <a:r>
              <a:rPr lang="en-US" i="1" dirty="0" smtClean="0">
                <a:latin typeface="Times"/>
                <a:cs typeface="Times"/>
              </a:rPr>
              <a:t>in </a:t>
            </a:r>
            <a:r>
              <a:rPr lang="en-US" i="1" dirty="0">
                <a:latin typeface="Times"/>
                <a:cs typeface="Times"/>
              </a:rPr>
              <a:t>'Europe’s Future: Open Science</a:t>
            </a:r>
            <a:r>
              <a:rPr lang="en-US" i="1" dirty="0" smtClean="0">
                <a:latin typeface="Times"/>
                <a:cs typeface="Times"/>
              </a:rPr>
              <a:t>, Open </a:t>
            </a:r>
            <a:r>
              <a:rPr lang="en-US" i="1" dirty="0">
                <a:latin typeface="Times"/>
                <a:cs typeface="Times"/>
              </a:rPr>
              <a:t>Innovation, and Open to the </a:t>
            </a:r>
            <a:r>
              <a:rPr lang="en-US" i="1" dirty="0" smtClean="0">
                <a:latin typeface="Times"/>
                <a:cs typeface="Times"/>
              </a:rPr>
              <a:t>World’, European Commission, DG Research, Science and Innovation, April 2017</a:t>
            </a:r>
          </a:p>
          <a:p>
            <a:pPr algn="ctr"/>
            <a:endParaRPr lang="fr-FR" i="1" dirty="0">
              <a:latin typeface="Times"/>
              <a:cs typeface="Times"/>
            </a:endParaRPr>
          </a:p>
        </p:txBody>
      </p:sp>
      <p:sp>
        <p:nvSpPr>
          <p:cNvPr id="5" name="ZoneTexte 3"/>
          <p:cNvSpPr txBox="1"/>
          <p:nvPr/>
        </p:nvSpPr>
        <p:spPr>
          <a:xfrm>
            <a:off x="1691680" y="5157192"/>
            <a:ext cx="5638681" cy="1477328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endParaRPr lang="fr-FR" i="1" dirty="0" smtClean="0">
              <a:latin typeface="Times"/>
            </a:endParaRPr>
          </a:p>
          <a:p>
            <a:pPr algn="ctr"/>
            <a:r>
              <a:rPr lang="fr-FR" i="1" dirty="0" smtClean="0">
                <a:latin typeface="Times"/>
              </a:rPr>
              <a:t>Antonin </a:t>
            </a:r>
            <a:r>
              <a:rPr lang="fr-FR" i="1" dirty="0" err="1" smtClean="0">
                <a:latin typeface="Times"/>
              </a:rPr>
              <a:t>Delpeuch</a:t>
            </a:r>
            <a:r>
              <a:rPr lang="fr-FR" i="1" dirty="0" smtClean="0">
                <a:latin typeface="Times"/>
              </a:rPr>
              <a:t> &lt;</a:t>
            </a:r>
            <a:r>
              <a:rPr lang="fr-FR" i="1" dirty="0" err="1" smtClean="0">
                <a:latin typeface="Times"/>
              </a:rPr>
              <a:t>antonin@delpeuch.eu</a:t>
            </a:r>
            <a:r>
              <a:rPr lang="fr-FR" i="1" dirty="0" smtClean="0">
                <a:latin typeface="Times"/>
              </a:rPr>
              <a:t>&gt;</a:t>
            </a:r>
          </a:p>
          <a:p>
            <a:pPr algn="ctr"/>
            <a:r>
              <a:rPr lang="fr-FR" i="1" dirty="0" smtClean="0">
                <a:latin typeface="Times"/>
              </a:rPr>
              <a:t>Marie Farge &lt;</a:t>
            </a:r>
            <a:r>
              <a:rPr lang="fr-FR" i="1" dirty="0" err="1" smtClean="0">
                <a:latin typeface="Times"/>
              </a:rPr>
              <a:t>marie.farge@ens.fr</a:t>
            </a:r>
            <a:r>
              <a:rPr lang="fr-FR" i="1" dirty="0" smtClean="0">
                <a:latin typeface="Times"/>
              </a:rPr>
              <a:t>&gt;</a:t>
            </a:r>
          </a:p>
          <a:p>
            <a:pPr algn="ctr"/>
            <a:r>
              <a:rPr lang="fr-FR" i="1" dirty="0" smtClean="0">
                <a:latin typeface="Times"/>
              </a:rPr>
              <a:t>Team </a:t>
            </a:r>
            <a:r>
              <a:rPr lang="fr-FR" i="1" dirty="0" err="1" smtClean="0">
                <a:latin typeface="Times"/>
              </a:rPr>
              <a:t>Dissemin</a:t>
            </a:r>
            <a:r>
              <a:rPr lang="fr-FR" i="1" dirty="0" smtClean="0">
                <a:latin typeface="Times"/>
              </a:rPr>
              <a:t> &lt;</a:t>
            </a:r>
            <a:r>
              <a:rPr lang="fr-FR" i="1" dirty="0" err="1" smtClean="0">
                <a:latin typeface="Times"/>
              </a:rPr>
              <a:t>team@dissem.in</a:t>
            </a:r>
            <a:r>
              <a:rPr lang="fr-FR" i="1" dirty="0" smtClean="0">
                <a:latin typeface="Times"/>
              </a:rPr>
              <a:t>&gt;</a:t>
            </a:r>
          </a:p>
          <a:p>
            <a:endParaRPr lang="fr-FR" i="1" dirty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267828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Peer-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reviewed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scholarly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journals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381000" y="1066800"/>
            <a:ext cx="84582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latin typeface="Calibri"/>
              </a:rPr>
              <a:t>The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publication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of 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research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outputs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in </a:t>
            </a:r>
            <a:r>
              <a:rPr lang="fr-FR" sz="2300" dirty="0" err="1" smtClean="0">
                <a:solidFill>
                  <a:srgbClr val="28C191"/>
                </a:solidFill>
              </a:rPr>
              <a:t>peer-reviewed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journals</a:t>
            </a:r>
            <a:endParaRPr lang="fr-FR" sz="2300" dirty="0" smtClean="0">
              <a:solidFill>
                <a:srgbClr val="28C191"/>
              </a:solidFill>
            </a:endParaRPr>
          </a:p>
          <a:p>
            <a:pPr algn="ctr"/>
            <a:r>
              <a:rPr lang="fr-FR" sz="2300" dirty="0" err="1" smtClean="0">
                <a:latin typeface="Calibri"/>
              </a:rPr>
              <a:t>is</a:t>
            </a:r>
            <a:r>
              <a:rPr lang="fr-FR" sz="2300" dirty="0" smtClean="0">
                <a:latin typeface="Calibri"/>
              </a:rPr>
              <a:t> the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backbone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of the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present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research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system</a:t>
            </a:r>
            <a:r>
              <a:rPr lang="fr-FR" sz="2300" dirty="0" smtClean="0">
                <a:latin typeface="Calibri"/>
              </a:rPr>
              <a:t>.</a:t>
            </a:r>
          </a:p>
          <a:p>
            <a:pPr algn="ctr"/>
            <a:r>
              <a:rPr lang="fr-FR" sz="2300" dirty="0" smtClean="0">
                <a:latin typeface="Calibri"/>
              </a:rPr>
              <a:t>It </a:t>
            </a:r>
            <a:r>
              <a:rPr lang="fr-FR" sz="2300" dirty="0" err="1" smtClean="0">
                <a:latin typeface="Calibri"/>
              </a:rPr>
              <a:t>was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founded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on </a:t>
            </a:r>
            <a:r>
              <a:rPr lang="fr-FR" sz="2300" i="1" dirty="0" err="1" smtClean="0">
                <a:solidFill>
                  <a:srgbClr val="FF0000"/>
                </a:solidFill>
                <a:latin typeface="Calibri"/>
              </a:rPr>
              <a:t>January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 5th 1665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for sharing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ideas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and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results</a:t>
            </a:r>
            <a:r>
              <a:rPr lang="fr-FR" sz="2300" dirty="0" smtClean="0">
                <a:latin typeface="Calibri"/>
              </a:rPr>
              <a:t>. </a:t>
            </a:r>
          </a:p>
          <a:p>
            <a:pPr algn="ctr"/>
            <a:r>
              <a:rPr lang="fr-FR" sz="2300" dirty="0" smtClean="0">
                <a:latin typeface="Calibri"/>
              </a:rPr>
              <a:t>It </a:t>
            </a:r>
            <a:r>
              <a:rPr lang="fr-FR" sz="2300" dirty="0" err="1" smtClean="0">
                <a:latin typeface="Calibri"/>
              </a:rPr>
              <a:t>is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also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used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today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for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evaluating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researchers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and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projects</a:t>
            </a:r>
            <a:r>
              <a:rPr lang="fr-FR" sz="2300" dirty="0" smtClean="0">
                <a:latin typeface="Calibri"/>
              </a:rPr>
              <a:t>.  </a:t>
            </a:r>
            <a:r>
              <a:rPr lang="fr-FR" sz="2300" b="0" dirty="0" smtClean="0">
                <a:latin typeface="Calibri"/>
              </a:rPr>
              <a:t> </a:t>
            </a:r>
          </a:p>
        </p:txBody>
      </p:sp>
      <p:pic>
        <p:nvPicPr>
          <p:cNvPr id="10" name="Image 9" descr="Journal-des-savants_image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636912"/>
            <a:ext cx="2365983" cy="36748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809" y="2708920"/>
            <a:ext cx="2507046" cy="3598974"/>
          </a:xfrm>
          <a:prstGeom prst="rect">
            <a:avLst/>
          </a:prstGeom>
        </p:spPr>
      </p:pic>
      <p:sp>
        <p:nvSpPr>
          <p:cNvPr id="8" name="ZoneTexte 8"/>
          <p:cNvSpPr txBox="1"/>
          <p:nvPr/>
        </p:nvSpPr>
        <p:spPr>
          <a:xfrm>
            <a:off x="2051719" y="6372036"/>
            <a:ext cx="2365983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r>
              <a:rPr lang="fr-FR" i="1" dirty="0" smtClean="0">
                <a:latin typeface="Times"/>
              </a:rPr>
              <a:t>Paris, 5</a:t>
            </a:r>
            <a:r>
              <a:rPr lang="fr-FR" i="1" baseline="30000" dirty="0" smtClean="0">
                <a:latin typeface="Times"/>
              </a:rPr>
              <a:t>th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January</a:t>
            </a:r>
            <a:r>
              <a:rPr lang="fr-FR" i="1" dirty="0" smtClean="0">
                <a:latin typeface="Times"/>
              </a:rPr>
              <a:t> 1665</a:t>
            </a:r>
            <a:endParaRPr lang="fr-FR" i="1" dirty="0">
              <a:latin typeface="Time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963809" y="6381328"/>
            <a:ext cx="2507046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r>
              <a:rPr lang="fr-FR" i="1" dirty="0" smtClean="0">
                <a:latin typeface="Times"/>
              </a:rPr>
              <a:t>London, 6</a:t>
            </a:r>
            <a:r>
              <a:rPr lang="fr-FR" i="1" baseline="30000" dirty="0" smtClean="0">
                <a:latin typeface="Times"/>
              </a:rPr>
              <a:t>th</a:t>
            </a:r>
            <a:r>
              <a:rPr lang="fr-FR" i="1" dirty="0" smtClean="0">
                <a:latin typeface="Times"/>
              </a:rPr>
              <a:t> March 1665</a:t>
            </a:r>
            <a:endParaRPr lang="fr-FR" i="1" dirty="0">
              <a:latin typeface="Time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40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is the </a:t>
            </a:r>
            <a:br>
              <a:rPr lang="en-US" dirty="0" smtClean="0"/>
            </a:br>
            <a:r>
              <a:rPr lang="en-US" dirty="0" smtClean="0"/>
              <a:t>scholarly</a:t>
            </a:r>
            <a:r>
              <a:rPr lang="en-US" dirty="0"/>
              <a:t> </a:t>
            </a:r>
            <a:r>
              <a:rPr lang="en-US" dirty="0" smtClean="0"/>
              <a:t>publishing system </a:t>
            </a:r>
            <a:br>
              <a:rPr lang="en-US" dirty="0" smtClean="0"/>
            </a:br>
            <a:r>
              <a:rPr lang="en-US" dirty="0" smtClean="0"/>
              <a:t>today?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254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-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Business model of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peer</a:t>
            </a:r>
            <a:r>
              <a:rPr lang="fr-FR" sz="3300" b="1" dirty="0" err="1">
                <a:solidFill>
                  <a:srgbClr val="FF0000"/>
                </a:solidFill>
                <a:latin typeface="Arial"/>
              </a:rPr>
              <a:t>-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reviewed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journals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2551312" y="1268760"/>
            <a:ext cx="4031003" cy="150810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latin typeface="Calibri"/>
              </a:rPr>
              <a:t>Researcher</a:t>
            </a:r>
            <a:r>
              <a:rPr lang="fr-FR" sz="2300" b="0" dirty="0" err="1" smtClean="0">
                <a:latin typeface="Calibri"/>
              </a:rPr>
              <a:t>s</a:t>
            </a:r>
            <a:r>
              <a:rPr lang="fr-FR" sz="2300" b="0" dirty="0" smtClean="0"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0000FF"/>
                </a:solidFill>
                <a:latin typeface="Calibri"/>
              </a:rPr>
              <a:t>write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article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s</a:t>
            </a:r>
            <a:r>
              <a:rPr lang="fr-FR" sz="2300" b="0" dirty="0" smtClean="0">
                <a:latin typeface="Calibri"/>
              </a:rPr>
              <a:t>,</a:t>
            </a:r>
          </a:p>
          <a:p>
            <a:pPr algn="ctr"/>
            <a:r>
              <a:rPr lang="fr-FR" sz="2300" b="0" dirty="0" smtClean="0">
                <a:latin typeface="Calibri"/>
              </a:rPr>
              <a:t>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typeset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them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smtClean="0">
                <a:latin typeface="Calibri"/>
              </a:rPr>
              <a:t>in final format,</a:t>
            </a:r>
            <a:r>
              <a:rPr lang="fr-FR" sz="2300" b="0" dirty="0" smtClean="0">
                <a:latin typeface="Calibri"/>
              </a:rPr>
              <a:t> </a:t>
            </a:r>
          </a:p>
          <a:p>
            <a:pPr algn="ctr"/>
            <a:r>
              <a:rPr lang="fr-FR" sz="2300" dirty="0" err="1">
                <a:solidFill>
                  <a:srgbClr val="0000FF"/>
                </a:solidFill>
                <a:latin typeface="Calibri"/>
              </a:rPr>
              <a:t>r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eview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tho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se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smtClean="0">
                <a:latin typeface="Calibri"/>
              </a:rPr>
              <a:t>of </a:t>
            </a:r>
            <a:r>
              <a:rPr lang="fr-FR" sz="2300" dirty="0" err="1" smtClean="0">
                <a:latin typeface="Calibri"/>
              </a:rPr>
              <a:t>their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peers</a:t>
            </a:r>
            <a:r>
              <a:rPr lang="fr-FR" sz="2300" dirty="0" smtClean="0">
                <a:latin typeface="Calibri"/>
              </a:rPr>
              <a:t>, </a:t>
            </a:r>
          </a:p>
          <a:p>
            <a:pPr algn="ctr"/>
            <a:r>
              <a:rPr lang="fr-FR" sz="2300" dirty="0" smtClean="0">
                <a:latin typeface="Calibri"/>
              </a:rPr>
              <a:t>are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editors of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scholarly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journals</a:t>
            </a:r>
            <a:r>
              <a:rPr lang="fr-FR" sz="2300" dirty="0" smtClean="0">
                <a:latin typeface="Calibri"/>
              </a:rPr>
              <a:t>.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34" y="1124744"/>
            <a:ext cx="1640264" cy="18478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365768" y="1448760"/>
            <a:ext cx="1016232" cy="219626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069725" y="1472704"/>
            <a:ext cx="321675" cy="10922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948264" y="3573016"/>
            <a:ext cx="176557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FF0000"/>
                </a:solidFill>
              </a:rPr>
              <a:t>Their</a:t>
            </a:r>
            <a:r>
              <a:rPr lang="fr-FR" sz="2300" dirty="0" smtClean="0">
                <a:solidFill>
                  <a:srgbClr val="FF0000"/>
                </a:solidFill>
              </a:rPr>
              <a:t> salaries 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</a:rPr>
              <a:t>are </a:t>
            </a:r>
            <a:r>
              <a:rPr lang="fr-FR" sz="2300" dirty="0" err="1" smtClean="0">
                <a:solidFill>
                  <a:srgbClr val="FF0000"/>
                </a:solidFill>
              </a:rPr>
              <a:t>paid</a:t>
            </a:r>
            <a:endParaRPr lang="fr-FR" sz="2300" dirty="0" smtClean="0">
              <a:solidFill>
                <a:srgbClr val="FF0000"/>
              </a:solidFill>
            </a:endParaRPr>
          </a:p>
          <a:p>
            <a:pPr algn="ctr"/>
            <a:r>
              <a:rPr lang="fr-FR" sz="2300" dirty="0" smtClean="0">
                <a:solidFill>
                  <a:srgbClr val="FF0000"/>
                </a:solidFill>
              </a:rPr>
              <a:t>by </a:t>
            </a:r>
            <a:r>
              <a:rPr lang="fr-FR" sz="2300" dirty="0" err="1" smtClean="0">
                <a:solidFill>
                  <a:srgbClr val="FF0000"/>
                </a:solidFill>
              </a:rPr>
              <a:t>taxpayers</a:t>
            </a:r>
            <a:endParaRPr lang="fr-FR" sz="2300" dirty="0">
              <a:solidFill>
                <a:srgbClr val="FF0000"/>
              </a:solidFill>
            </a:endParaRPr>
          </a:p>
        </p:txBody>
      </p:sp>
      <p:sp>
        <p:nvSpPr>
          <p:cNvPr id="12" name="ZoneTexte 14"/>
          <p:cNvSpPr txBox="1">
            <a:spLocks noChangeArrowheads="1"/>
          </p:cNvSpPr>
          <p:nvPr/>
        </p:nvSpPr>
        <p:spPr bwMode="auto">
          <a:xfrm>
            <a:off x="1295400" y="5410200"/>
            <a:ext cx="6858000" cy="115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Librarians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negociate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subscription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contracts</a:t>
            </a:r>
            <a:r>
              <a:rPr lang="fr-FR" sz="2300" dirty="0" smtClean="0">
                <a:latin typeface="Calibri"/>
              </a:rPr>
              <a:t>,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</a:p>
          <a:p>
            <a:pPr algn="ctr"/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pay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them</a:t>
            </a:r>
            <a:r>
              <a:rPr lang="fr-FR" sz="2300" dirty="0" smtClean="0">
                <a:latin typeface="Calibri"/>
              </a:rPr>
              <a:t>,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control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access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smtClean="0">
                <a:latin typeface="Calibri"/>
              </a:rPr>
              <a:t>to the </a:t>
            </a:r>
            <a:r>
              <a:rPr lang="fr-FR" sz="2300" dirty="0" err="1" smtClean="0">
                <a:latin typeface="Calibri"/>
              </a:rPr>
              <a:t>journals</a:t>
            </a:r>
            <a:r>
              <a:rPr lang="fr-FR" sz="2300" dirty="0" smtClean="0">
                <a:latin typeface="Calibri"/>
              </a:rPr>
              <a:t> </a:t>
            </a:r>
          </a:p>
          <a:p>
            <a:pPr algn="ctr"/>
            <a:r>
              <a:rPr lang="fr-FR" sz="2300" dirty="0" smtClean="0">
                <a:latin typeface="Calibri"/>
              </a:rPr>
              <a:t>and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curate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collections </a:t>
            </a:r>
            <a:r>
              <a:rPr lang="fr-FR" sz="2300" dirty="0" smtClean="0">
                <a:latin typeface="Calibri"/>
              </a:rPr>
              <a:t>of articles</a:t>
            </a:r>
            <a:r>
              <a:rPr lang="fr-FR" sz="2300" dirty="0" smtClean="0"/>
              <a:t>.</a:t>
            </a:r>
            <a:r>
              <a:rPr lang="fr-FR" sz="23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</a:p>
          <a:p>
            <a:pPr algn="ctr"/>
            <a:endParaRPr lang="fr-FR" sz="2300" dirty="0" smtClean="0">
              <a:ln>
                <a:solidFill>
                  <a:schemeClr val="tx1"/>
                </a:solidFill>
              </a:ln>
              <a:latin typeface="Calibri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H="1" flipV="1">
            <a:off x="6582314" y="2776864"/>
            <a:ext cx="942012" cy="72784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2955683" y="3013209"/>
            <a:ext cx="3521317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b="0" dirty="0" err="1" smtClean="0">
                <a:latin typeface="Calibri"/>
              </a:rPr>
              <a:t>After</a:t>
            </a:r>
            <a:r>
              <a:rPr lang="fr-FR" sz="2300" b="0" dirty="0" smtClean="0">
                <a:latin typeface="Calibri"/>
              </a:rPr>
              <a:t> </a:t>
            </a:r>
            <a:r>
              <a:rPr lang="fr-FR" sz="2300" b="0" dirty="0" err="1" smtClean="0">
                <a:latin typeface="Calibri"/>
              </a:rPr>
              <a:t>papers</a:t>
            </a:r>
            <a:r>
              <a:rPr lang="fr-FR" sz="2300" b="0" dirty="0" smtClean="0">
                <a:latin typeface="Calibri"/>
              </a:rPr>
              <a:t> are </a:t>
            </a:r>
            <a:r>
              <a:rPr lang="fr-FR" sz="2300" b="0" dirty="0" err="1" smtClean="0">
                <a:latin typeface="Calibri"/>
              </a:rPr>
              <a:t>accepted</a:t>
            </a:r>
            <a:endParaRPr lang="fr-FR" sz="2300" b="0" dirty="0" smtClean="0">
              <a:latin typeface="Calibri"/>
            </a:endParaRPr>
          </a:p>
          <a:p>
            <a:pPr algn="ctr"/>
            <a:r>
              <a:rPr lang="fr-FR" sz="2300" dirty="0">
                <a:latin typeface="Calibri"/>
              </a:rPr>
              <a:t>b</a:t>
            </a:r>
            <a:r>
              <a:rPr lang="fr-FR" sz="2300" dirty="0" smtClean="0">
                <a:latin typeface="Calibri"/>
              </a:rPr>
              <a:t>y </a:t>
            </a:r>
            <a:r>
              <a:rPr lang="fr-FR" sz="2300" dirty="0" err="1" smtClean="0">
                <a:latin typeface="Calibri"/>
              </a:rPr>
              <a:t>reviewers</a:t>
            </a:r>
            <a:r>
              <a:rPr lang="fr-FR" sz="2300" dirty="0" smtClean="0">
                <a:latin typeface="Calibri"/>
              </a:rPr>
              <a:t> and editors,</a:t>
            </a:r>
          </a:p>
          <a:p>
            <a:pPr algn="ctr"/>
            <a:r>
              <a:rPr lang="fr-FR" sz="2300" dirty="0" err="1">
                <a:solidFill>
                  <a:srgbClr val="28C191"/>
                </a:solidFill>
              </a:rPr>
              <a:t>publishers</a:t>
            </a:r>
            <a:r>
              <a:rPr lang="fr-FR" sz="2300" dirty="0">
                <a:solidFill>
                  <a:srgbClr val="28C191"/>
                </a:solidFill>
              </a:rPr>
              <a:t> put </a:t>
            </a:r>
            <a:r>
              <a:rPr lang="fr-FR" sz="2300" dirty="0" err="1">
                <a:solidFill>
                  <a:srgbClr val="28C191"/>
                </a:solidFill>
              </a:rPr>
              <a:t>them</a:t>
            </a:r>
            <a:r>
              <a:rPr lang="fr-FR" sz="2300" dirty="0">
                <a:solidFill>
                  <a:srgbClr val="28C191"/>
                </a:solidFill>
              </a:rPr>
              <a:t> online,</a:t>
            </a:r>
            <a:endParaRPr lang="fr-FR" sz="2300" dirty="0" smtClean="0">
              <a:solidFill>
                <a:srgbClr val="28C191"/>
              </a:solidFill>
            </a:endParaRPr>
          </a:p>
          <a:p>
            <a:pPr algn="ctr"/>
            <a:r>
              <a:rPr lang="fr-FR" sz="2300" dirty="0" err="1" smtClean="0"/>
              <a:t>insure</a:t>
            </a:r>
            <a:r>
              <a:rPr lang="fr-FR" sz="2300" dirty="0" smtClean="0"/>
              <a:t> </a:t>
            </a:r>
            <a:r>
              <a:rPr lang="fr-FR" sz="2300" dirty="0" err="1" smtClean="0"/>
              <a:t>their</a:t>
            </a:r>
            <a:r>
              <a:rPr lang="fr-FR" sz="2300" dirty="0" smtClean="0"/>
              <a:t> </a:t>
            </a:r>
            <a:r>
              <a:rPr lang="fr-FR" sz="2300" dirty="0" err="1" smtClean="0"/>
              <a:t>visibility</a:t>
            </a:r>
            <a:r>
              <a:rPr lang="fr-FR" sz="2300" dirty="0" smtClean="0"/>
              <a:t>, </a:t>
            </a:r>
          </a:p>
          <a:p>
            <a:pPr algn="ctr"/>
            <a:r>
              <a:rPr lang="fr-FR" sz="2300" dirty="0" err="1" smtClean="0"/>
              <a:t>occasionally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print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them</a:t>
            </a:r>
            <a:r>
              <a:rPr lang="fr-FR" sz="2300" dirty="0" smtClean="0"/>
              <a:t>,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endParaRPr lang="fr-FR" sz="2300" dirty="0" smtClean="0">
              <a:solidFill>
                <a:srgbClr val="28C191"/>
              </a:solidFill>
            </a:endParaRPr>
          </a:p>
          <a:p>
            <a:pPr algn="ctr"/>
            <a:r>
              <a:rPr lang="fr-FR" sz="2300" dirty="0" smtClean="0"/>
              <a:t>and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sell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them</a:t>
            </a:r>
            <a:r>
              <a:rPr lang="fr-FR" sz="2300" dirty="0" smtClean="0"/>
              <a:t>.</a:t>
            </a:r>
          </a:p>
          <a:p>
            <a:pPr algn="ctr"/>
            <a:endParaRPr lang="fr-FR" sz="2300" dirty="0" smtClean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H="1">
            <a:off x="6012160" y="4760204"/>
            <a:ext cx="1325384" cy="6130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6199" y="3644234"/>
            <a:ext cx="996881" cy="252107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66800" y="3992741"/>
            <a:ext cx="802225" cy="876419"/>
          </a:xfrm>
          <a:prstGeom prst="rect">
            <a:avLst/>
          </a:prstGeom>
        </p:spPr>
      </p:pic>
      <p:sp>
        <p:nvSpPr>
          <p:cNvPr id="19" name="Line 12"/>
          <p:cNvSpPr>
            <a:spLocks noChangeShapeType="1"/>
          </p:cNvSpPr>
          <p:nvPr/>
        </p:nvSpPr>
        <p:spPr bwMode="auto">
          <a:xfrm>
            <a:off x="1691680" y="1700808"/>
            <a:ext cx="857143" cy="62338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>
              <a:solidFill>
                <a:srgbClr val="0DA170"/>
              </a:solidFill>
            </a:endParaRPr>
          </a:p>
        </p:txBody>
      </p:sp>
      <p:cxnSp>
        <p:nvCxnSpPr>
          <p:cNvPr id="22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6" name="TextBox 15"/>
          <p:cNvSpPr txBox="1"/>
          <p:nvPr/>
        </p:nvSpPr>
        <p:spPr>
          <a:xfrm>
            <a:off x="905221" y="4864178"/>
            <a:ext cx="119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Publishers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504" y="2966120"/>
            <a:ext cx="1781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Researchers</a:t>
            </a:r>
          </a:p>
          <a:p>
            <a:pPr algn="ctr"/>
            <a:r>
              <a:rPr lang="en-US" i="1" dirty="0"/>
              <a:t>a</a:t>
            </a:r>
            <a:r>
              <a:rPr lang="en-US" i="1" dirty="0" smtClean="0"/>
              <a:t>cting as editors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40349" y="1052736"/>
            <a:ext cx="1192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Taxpayers</a:t>
            </a:r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 flipV="1">
            <a:off x="2079702" y="4365104"/>
            <a:ext cx="1298848" cy="611635"/>
          </a:xfrm>
          <a:prstGeom prst="line">
            <a:avLst/>
          </a:prstGeom>
          <a:noFill/>
          <a:ln w="9525">
            <a:solidFill>
              <a:srgbClr val="0DA17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>
              <a:solidFill>
                <a:srgbClr val="0DA17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72008" y="-76200"/>
            <a:ext cx="93245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Publishers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own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articles,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journals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and more</a:t>
            </a:r>
            <a:r>
              <a:rPr lang="is-IS" sz="3300" b="1" dirty="0" smtClean="0">
                <a:solidFill>
                  <a:srgbClr val="FF0000"/>
                </a:solidFill>
                <a:latin typeface="Arial"/>
              </a:rPr>
              <a:t>…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3321637" y="1208038"/>
            <a:ext cx="4850763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latin typeface="Calibri"/>
              </a:rPr>
              <a:t>Before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publishing</a:t>
            </a:r>
            <a:r>
              <a:rPr lang="fr-FR" sz="2300" dirty="0" smtClean="0">
                <a:latin typeface="Calibri"/>
              </a:rPr>
              <a:t> the </a:t>
            </a:r>
            <a:r>
              <a:rPr lang="fr-FR" sz="2300" dirty="0" err="1" smtClean="0">
                <a:latin typeface="Calibri"/>
              </a:rPr>
              <a:t>accepted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papers</a:t>
            </a:r>
            <a:r>
              <a:rPr lang="fr-FR" sz="2300" dirty="0" smtClean="0">
                <a:latin typeface="Calibri"/>
              </a:rPr>
              <a:t>,</a:t>
            </a:r>
          </a:p>
          <a:p>
            <a:pPr algn="ctr"/>
            <a:r>
              <a:rPr lang="fr-FR" sz="2300" dirty="0" err="1">
                <a:solidFill>
                  <a:srgbClr val="FF0000"/>
                </a:solidFill>
                <a:latin typeface="Calibri"/>
              </a:rPr>
              <a:t>p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ublishers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require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that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researchers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</a:p>
          <a:p>
            <a:pPr algn="ctr"/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transfer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them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their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copyrights for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free</a:t>
            </a:r>
            <a:r>
              <a:rPr lang="fr-FR" sz="2300" dirty="0">
                <a:latin typeface="Calibri"/>
              </a:rPr>
              <a:t>!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b="0" dirty="0" smtClean="0">
                <a:latin typeface="Calibri"/>
              </a:rPr>
              <a:t> </a:t>
            </a:r>
            <a:endParaRPr lang="fr-FR" sz="2300" b="0" dirty="0">
              <a:latin typeface="Calibri"/>
            </a:endParaRPr>
          </a:p>
        </p:txBody>
      </p:sp>
      <p:sp>
        <p:nvSpPr>
          <p:cNvPr id="7" name="ZoneTexte 8"/>
          <p:cNvSpPr txBox="1">
            <a:spLocks noChangeArrowheads="1"/>
          </p:cNvSpPr>
          <p:nvPr/>
        </p:nvSpPr>
        <p:spPr bwMode="auto">
          <a:xfrm>
            <a:off x="2804864" y="2863096"/>
            <a:ext cx="5943600" cy="18620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b="0" dirty="0">
                <a:latin typeface="Calibri"/>
              </a:rPr>
              <a:t>  </a:t>
            </a:r>
            <a:r>
              <a:rPr lang="fr-FR" sz="2300" b="0" dirty="0" smtClean="0"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Publishers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own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intellectual</a:t>
            </a:r>
            <a:r>
              <a:rPr lang="fr-FR" sz="2300" dirty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property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smtClean="0"/>
              <a:t>of </a:t>
            </a:r>
          </a:p>
          <a:p>
            <a:pPr algn="ctr"/>
            <a:r>
              <a:rPr lang="fr-FR" sz="2300" dirty="0" smtClean="0">
                <a:latin typeface="Calibri"/>
              </a:rPr>
              <a:t>the </a:t>
            </a:r>
            <a:r>
              <a:rPr lang="fr-FR" sz="2300" dirty="0" err="1" smtClean="0">
                <a:latin typeface="Calibri"/>
              </a:rPr>
              <a:t>text</a:t>
            </a:r>
            <a:r>
              <a:rPr lang="fr-FR" sz="2300" dirty="0" smtClean="0">
                <a:latin typeface="Calibri"/>
              </a:rPr>
              <a:t>, figures and data </a:t>
            </a:r>
            <a:r>
              <a:rPr lang="fr-FR" sz="2300" dirty="0" err="1" smtClean="0">
                <a:latin typeface="Calibri"/>
              </a:rPr>
              <a:t>contained</a:t>
            </a:r>
            <a:r>
              <a:rPr lang="fr-FR" sz="2300" dirty="0" smtClean="0">
                <a:latin typeface="Calibri"/>
              </a:rPr>
              <a:t> in articles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f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or more 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than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100 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years</a:t>
            </a:r>
            <a:r>
              <a:rPr lang="fr-FR" sz="2300" dirty="0" smtClean="0">
                <a:latin typeface="Calibri"/>
              </a:rPr>
              <a:t>. </a:t>
            </a:r>
            <a:r>
              <a:rPr lang="fr-FR" sz="2300" dirty="0" err="1" smtClean="0">
                <a:latin typeface="Calibri"/>
              </a:rPr>
              <a:t>They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can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thus</a:t>
            </a:r>
            <a:endParaRPr lang="fr-FR" sz="2300" dirty="0" smtClean="0">
              <a:latin typeface="Calibri"/>
            </a:endParaRPr>
          </a:p>
          <a:p>
            <a:pPr algn="ctr"/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sell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articles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a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t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the 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prices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b="0" dirty="0" smtClean="0">
                <a:latin typeface="Calibri"/>
              </a:rPr>
              <a:t>and conditions </a:t>
            </a:r>
          </a:p>
          <a:p>
            <a:pPr algn="ctr"/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t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hey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set</a:t>
            </a:r>
            <a:r>
              <a:rPr lang="fr-FR" sz="2300" b="0" dirty="0" smtClean="0">
                <a:latin typeface="Calibri"/>
              </a:rPr>
              <a:t>, </a:t>
            </a:r>
            <a:r>
              <a:rPr lang="fr-FR" sz="2300" b="0" dirty="0" err="1" smtClean="0">
                <a:latin typeface="Calibri"/>
              </a:rPr>
              <a:t>with</a:t>
            </a:r>
            <a:r>
              <a:rPr lang="fr-FR" sz="2300" b="0" dirty="0" smtClean="0">
                <a:latin typeface="Calibri"/>
              </a:rPr>
              <a:t> 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non-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disclosable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contracts</a:t>
            </a:r>
            <a:r>
              <a:rPr lang="fr-FR" sz="2300" dirty="0" smtClean="0"/>
              <a:t>.</a:t>
            </a:r>
            <a:r>
              <a:rPr lang="fr-FR" sz="2300" b="0" dirty="0" smtClean="0">
                <a:solidFill>
                  <a:srgbClr val="FF0000"/>
                </a:solidFill>
                <a:latin typeface="Calibri"/>
              </a:rPr>
              <a:t> </a:t>
            </a:r>
          </a:p>
        </p:txBody>
      </p:sp>
      <p:graphicFrame>
        <p:nvGraphicFramePr>
          <p:cNvPr id="245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3442146"/>
              </p:ext>
            </p:extLst>
          </p:nvPr>
        </p:nvGraphicFramePr>
        <p:xfrm>
          <a:off x="5301208" y="2362200"/>
          <a:ext cx="11430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81" name="…quation" r:id="rId3" imgW="228600" imgH="203200" progId="Equation.3">
                  <p:embed/>
                </p:oleObj>
              </mc:Choice>
              <mc:Fallback>
                <p:oleObj name="…quation" r:id="rId3" imgW="2286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1208" y="2362200"/>
                        <a:ext cx="1143000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43000"/>
            <a:ext cx="2438400" cy="4649904"/>
          </a:xfrm>
          <a:prstGeom prst="rect">
            <a:avLst/>
          </a:prstGeom>
        </p:spPr>
      </p:pic>
      <p:sp>
        <p:nvSpPr>
          <p:cNvPr id="9" name="ZoneTexte 14"/>
          <p:cNvSpPr txBox="1">
            <a:spLocks noChangeArrowheads="1"/>
          </p:cNvSpPr>
          <p:nvPr/>
        </p:nvSpPr>
        <p:spPr bwMode="auto">
          <a:xfrm>
            <a:off x="3026174" y="4797152"/>
            <a:ext cx="5531833" cy="256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Publishers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also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own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the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scholarly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journals</a:t>
            </a:r>
            <a:r>
              <a:rPr lang="fr-FR" sz="2300" dirty="0" smtClean="0">
                <a:latin typeface="Calibri"/>
              </a:rPr>
              <a:t>,</a:t>
            </a:r>
          </a:p>
          <a:p>
            <a:pPr algn="ctr"/>
            <a:r>
              <a:rPr lang="fr-FR" sz="2300" dirty="0"/>
              <a:t>p</a:t>
            </a:r>
            <a:r>
              <a:rPr lang="fr-FR" sz="2300" dirty="0" smtClean="0"/>
              <a:t>lus 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all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derivatives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smtClean="0">
                <a:latin typeface="Calibri"/>
              </a:rPr>
              <a:t>(</a:t>
            </a:r>
            <a:r>
              <a:rPr lang="fr-FR" sz="2300" i="1" dirty="0" err="1" smtClean="0">
                <a:latin typeface="Calibri"/>
              </a:rPr>
              <a:t>e.g</a:t>
            </a:r>
            <a:r>
              <a:rPr lang="fr-FR" sz="2300" i="1" dirty="0" smtClean="0">
                <a:latin typeface="Calibri"/>
              </a:rPr>
              <a:t>.</a:t>
            </a:r>
            <a:r>
              <a:rPr lang="fr-FR" sz="2300" dirty="0" smtClean="0">
                <a:latin typeface="Calibri"/>
              </a:rPr>
              <a:t>, </a:t>
            </a:r>
            <a:r>
              <a:rPr lang="fr-FR" sz="2300" dirty="0" err="1" smtClean="0">
                <a:latin typeface="Calibri"/>
              </a:rPr>
              <a:t>databases</a:t>
            </a:r>
            <a:r>
              <a:rPr lang="fr-FR" sz="2300" dirty="0" smtClean="0">
                <a:latin typeface="Calibri"/>
              </a:rPr>
              <a:t>), plus the</a:t>
            </a:r>
          </a:p>
          <a:p>
            <a:pPr algn="ctr"/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peer-reviewing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and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publishing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plaftforms</a:t>
            </a:r>
            <a:r>
              <a:rPr lang="fr-FR" sz="2300" dirty="0">
                <a:latin typeface="Calibri"/>
              </a:rPr>
              <a:t>,</a:t>
            </a:r>
            <a:r>
              <a:rPr lang="fr-FR" sz="2300" dirty="0" smtClean="0">
                <a:latin typeface="Calibri"/>
              </a:rPr>
              <a:t> </a:t>
            </a:r>
          </a:p>
          <a:p>
            <a:pPr algn="ctr"/>
            <a:r>
              <a:rPr lang="fr-FR" sz="2300" dirty="0">
                <a:latin typeface="Calibri"/>
              </a:rPr>
              <a:t>a</a:t>
            </a:r>
            <a:r>
              <a:rPr lang="fr-FR" sz="2300" dirty="0" smtClean="0">
                <a:latin typeface="Calibri"/>
              </a:rPr>
              <a:t>nd the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bibliometric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data </a:t>
            </a:r>
            <a:r>
              <a:rPr lang="fr-FR" sz="2300" dirty="0" err="1" smtClean="0">
                <a:latin typeface="Calibri"/>
              </a:rPr>
              <a:t>used</a:t>
            </a:r>
            <a:r>
              <a:rPr lang="fr-FR" sz="2300" dirty="0" smtClean="0">
                <a:latin typeface="Calibri"/>
              </a:rPr>
              <a:t> to </a:t>
            </a:r>
            <a:r>
              <a:rPr lang="fr-FR" sz="2300" dirty="0" err="1" smtClean="0">
                <a:latin typeface="Calibri"/>
              </a:rPr>
              <a:t>evaluate</a:t>
            </a:r>
            <a:endParaRPr lang="fr-FR" sz="2300" dirty="0" smtClean="0">
              <a:latin typeface="Calibri"/>
            </a:endParaRPr>
          </a:p>
          <a:p>
            <a:pPr algn="ctr"/>
            <a:r>
              <a:rPr lang="fr-FR" sz="2300" dirty="0" err="1" smtClean="0">
                <a:latin typeface="Calibri"/>
              </a:rPr>
              <a:t>research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projects</a:t>
            </a:r>
            <a:r>
              <a:rPr lang="fr-FR" sz="2300" dirty="0" smtClean="0">
                <a:latin typeface="Calibri"/>
              </a:rPr>
              <a:t> and </a:t>
            </a:r>
            <a:r>
              <a:rPr lang="fr-FR" sz="2300" dirty="0" err="1" smtClean="0">
                <a:latin typeface="Calibri"/>
              </a:rPr>
              <a:t>researchers</a:t>
            </a:r>
            <a:r>
              <a:rPr lang="fr-FR" sz="2300" dirty="0" smtClean="0">
                <a:latin typeface="Calibri"/>
              </a:rPr>
              <a:t>’ </a:t>
            </a:r>
            <a:r>
              <a:rPr lang="fr-FR" sz="2300" dirty="0" err="1" smtClean="0">
                <a:latin typeface="Calibri"/>
              </a:rPr>
              <a:t>career</a:t>
            </a:r>
            <a:r>
              <a:rPr lang="fr-FR" sz="2300" dirty="0" smtClean="0"/>
              <a:t>.</a:t>
            </a:r>
            <a:r>
              <a:rPr lang="fr-FR" sz="2300" dirty="0" smtClean="0">
                <a:latin typeface="Calibri"/>
              </a:rPr>
              <a:t> </a:t>
            </a:r>
          </a:p>
          <a:p>
            <a:pPr algn="ctr"/>
            <a:endParaRPr lang="fr-FR" sz="2300" dirty="0" smtClean="0">
              <a:latin typeface="Calibri"/>
            </a:endParaRPr>
          </a:p>
          <a:p>
            <a:pPr algn="ctr"/>
            <a:r>
              <a:rPr lang="fr-FR" sz="2300" dirty="0" smtClean="0">
                <a:latin typeface="Calibri"/>
              </a:rPr>
              <a:t> </a:t>
            </a:r>
            <a:r>
              <a:rPr lang="fr-FR" sz="2300" b="0" dirty="0" smtClean="0">
                <a:latin typeface="Calibri"/>
              </a:rPr>
              <a:t> </a:t>
            </a:r>
            <a:endParaRPr lang="fr-FR" sz="2300" b="0" dirty="0">
              <a:latin typeface="Calibri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69349" y="5867400"/>
            <a:ext cx="1480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/>
              <a:t>P</a:t>
            </a:r>
            <a:r>
              <a:rPr lang="fr-FR" i="1" dirty="0" smtClean="0"/>
              <a:t>rofit </a:t>
            </a:r>
            <a:r>
              <a:rPr lang="fr-FR" i="1" dirty="0" err="1" smtClean="0"/>
              <a:t>margin</a:t>
            </a:r>
            <a:endParaRPr lang="fr-FR" i="1" dirty="0" smtClean="0"/>
          </a:p>
          <a:p>
            <a:pPr algn="ctr"/>
            <a:r>
              <a:rPr lang="fr-FR" i="1" dirty="0"/>
              <a:t>up to </a:t>
            </a:r>
            <a:r>
              <a:rPr lang="fr-FR" i="1" dirty="0" smtClean="0"/>
              <a:t>40% </a:t>
            </a:r>
            <a:r>
              <a:rPr lang="fr-FR" i="1" dirty="0"/>
              <a:t>!</a:t>
            </a:r>
            <a:endParaRPr lang="fr-FR" i="1" dirty="0" smtClean="0"/>
          </a:p>
        </p:txBody>
      </p:sp>
      <p:cxnSp>
        <p:nvCxnSpPr>
          <p:cNvPr id="13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108520" y="-76200"/>
            <a:ext cx="9275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>
                <a:solidFill>
                  <a:srgbClr val="FF0000"/>
                </a:solidFill>
                <a:latin typeface="Arial"/>
              </a:rPr>
              <a:t>A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uthors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must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give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their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copyrights for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free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0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924944"/>
            <a:ext cx="9252520" cy="4747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413795"/>
            <a:ext cx="8915400" cy="7689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20" y="4273506"/>
            <a:ext cx="9035480" cy="12766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12280"/>
            <a:ext cx="9144000" cy="15406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64" y="1175792"/>
            <a:ext cx="4445000" cy="381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562667"/>
            <a:ext cx="9144000" cy="13227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4048" y="1039436"/>
            <a:ext cx="4032448" cy="102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66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4283</TotalTime>
  <Words>2662</Words>
  <Application>Microsoft Macintosh PowerPoint</Application>
  <PresentationFormat>On-screen Show (4:3)</PresentationFormat>
  <Paragraphs>351</Paragraphs>
  <Slides>43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Thème Office</vt:lpstr>
      <vt:lpstr>Equation</vt:lpstr>
      <vt:lpstr>…quation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is the  scholarly publishing system  today?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could be the  scholarly publishing system  tomorrow?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insure a smooth transition  from printing on paper towards online publishing?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</dc:creator>
  <cp:lastModifiedBy>Marie Farge</cp:lastModifiedBy>
  <cp:revision>450</cp:revision>
  <cp:lastPrinted>2017-03-05T22:22:51Z</cp:lastPrinted>
  <dcterms:created xsi:type="dcterms:W3CDTF">2016-05-09T15:32:15Z</dcterms:created>
  <dcterms:modified xsi:type="dcterms:W3CDTF">2017-03-05T22:22:57Z</dcterms:modified>
</cp:coreProperties>
</file>