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9"/>
  </p:notesMasterIdLst>
  <p:handoutMasterIdLst>
    <p:handoutMasterId r:id="rId10"/>
  </p:handoutMasterIdLst>
  <p:sldIdLst>
    <p:sldId id="268" r:id="rId2"/>
    <p:sldId id="261" r:id="rId3"/>
    <p:sldId id="270" r:id="rId4"/>
    <p:sldId id="271" r:id="rId5"/>
    <p:sldId id="267" r:id="rId6"/>
    <p:sldId id="262" r:id="rId7"/>
    <p:sldId id="266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1DA66B"/>
    <a:srgbClr val="53A666"/>
    <a:srgbClr val="437F67"/>
    <a:srgbClr val="50AF6B"/>
    <a:srgbClr val="3B7D99"/>
    <a:srgbClr val="3B3C9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299" autoAdjust="0"/>
    <p:restoredTop sz="94458" autoAdjust="0"/>
  </p:normalViewPr>
  <p:slideViewPr>
    <p:cSldViewPr>
      <p:cViewPr>
        <p:scale>
          <a:sx n="100" d="100"/>
          <a:sy n="100" d="100"/>
        </p:scale>
        <p:origin x="-104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77DA3-669F-43B0-A377-FEBC44641CC7}" type="datetimeFigureOut">
              <a:rPr lang="fr-FR" smtClean="0"/>
              <a:pPr/>
              <a:t>18/11/15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720FC-8518-4C39-A5B8-AAE2AC9007D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391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FD517-9F80-4B10-BA93-082E21B6139F}" type="datetimeFigureOut">
              <a:rPr lang="fr-FR" smtClean="0"/>
              <a:pPr/>
              <a:t>18/11/15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3925A-9DB6-4059-94C5-C2C3D0FBC6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102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1008"/>
          </a:xfrm>
          <a:prstGeom prst="rect">
            <a:avLst/>
          </a:prstGeom>
        </p:spPr>
      </p:pic>
      <p:pic>
        <p:nvPicPr>
          <p:cNvPr id="17" name="Picture 7" descr="O:\1. COMMUNICATION\4. Evénements\Journée Ambition PME\2015\Communication\Kitcom_JAP2015\Logo-partenaires-JAP 2015\Logos-JAP2015\french-tech-innersens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3634" y="5949280"/>
            <a:ext cx="842571" cy="8425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justine.larlet\Desktop\sourceinspiration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01911"/>
            <a:ext cx="1308995" cy="53731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277"/>
          <a:stretch/>
        </p:blipFill>
        <p:spPr>
          <a:xfrm>
            <a:off x="179512" y="0"/>
            <a:ext cx="3654078" cy="3645024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563888" y="4399612"/>
            <a:ext cx="5327650" cy="1548924"/>
          </a:xfrm>
        </p:spPr>
        <p:txBody>
          <a:bodyPr/>
          <a:lstStyle>
            <a:lvl1pPr algn="r">
              <a:defRPr>
                <a:latin typeface="+mn-lt"/>
              </a:defRPr>
            </a:lvl1pPr>
            <a:lvl2pPr algn="r">
              <a:defRPr>
                <a:latin typeface="+mn-lt"/>
              </a:defRPr>
            </a:lvl2pPr>
            <a:lvl3pPr algn="r">
              <a:defRPr>
                <a:latin typeface="+mn-lt"/>
              </a:defRPr>
            </a:lvl3pPr>
            <a:lvl4pPr algn="r">
              <a:defRPr>
                <a:latin typeface="+mn-lt"/>
              </a:defRPr>
            </a:lvl4pPr>
            <a:lvl5pPr algn="r">
              <a:defRPr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3564384" y="3717032"/>
            <a:ext cx="5328096" cy="863352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rgbClr val="3B7D99"/>
                </a:solidFill>
                <a:latin typeface="+mj-lt"/>
              </a:defRPr>
            </a:lvl1pPr>
            <a:lvl2pPr algn="r">
              <a:defRPr sz="4000" b="1">
                <a:solidFill>
                  <a:srgbClr val="3B7D99"/>
                </a:solidFill>
                <a:latin typeface="+mj-lt"/>
              </a:defRPr>
            </a:lvl2pPr>
            <a:lvl3pPr algn="r">
              <a:defRPr sz="3600" b="1">
                <a:solidFill>
                  <a:srgbClr val="3B7D99"/>
                </a:solidFill>
                <a:latin typeface="+mj-lt"/>
              </a:defRPr>
            </a:lvl3pPr>
            <a:lvl4pPr algn="r">
              <a:defRPr sz="3200" b="1">
                <a:solidFill>
                  <a:srgbClr val="3B7D99"/>
                </a:solidFill>
                <a:latin typeface="+mj-lt"/>
              </a:defRPr>
            </a:lvl4pPr>
            <a:lvl5pPr algn="r">
              <a:defRPr sz="3200" b="1">
                <a:solidFill>
                  <a:srgbClr val="3B7D9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767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:\Users\justine.larlet\Desktop\fond pos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6924"/>
          <a:stretch/>
        </p:blipFill>
        <p:spPr bwMode="auto">
          <a:xfrm>
            <a:off x="0" y="6093297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justine.larlet\Desktop\Sans titre-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965" y="6115608"/>
            <a:ext cx="2883375" cy="72008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1600201"/>
            <a:ext cx="7056784" cy="4349080"/>
          </a:xfrm>
        </p:spPr>
        <p:txBody>
          <a:bodyPr anchor="ctr">
            <a:normAutofit/>
          </a:bodyPr>
          <a:lstStyle>
            <a:lvl1pPr algn="just">
              <a:buClr>
                <a:srgbClr val="BD575C"/>
              </a:buClr>
              <a:defRPr sz="2800"/>
            </a:lvl1pPr>
            <a:lvl2pPr algn="just">
              <a:buClr>
                <a:srgbClr val="D07F2A"/>
              </a:buClr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447E6-424E-4C21-8F9B-70EBF36B7729}" type="datetimeFigureOut">
              <a:rPr lang="fr-FR" smtClean="0"/>
              <a:pPr/>
              <a:t>18/11/15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43F-4631-4E35-B8A5-15202AE11EE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692275" y="836784"/>
            <a:ext cx="7056189" cy="72000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692275" y="404590"/>
            <a:ext cx="7056438" cy="576138"/>
          </a:xfrm>
        </p:spPr>
        <p:txBody>
          <a:bodyPr wrap="square" anchor="b">
            <a:normAutofit/>
          </a:bodyPr>
          <a:lstStyle>
            <a:lvl1pPr>
              <a:defRPr sz="3600" b="1">
                <a:solidFill>
                  <a:srgbClr val="3B7D99"/>
                </a:solidFill>
              </a:defRPr>
            </a:lvl1pPr>
            <a:lvl2pPr>
              <a:defRPr sz="3200" b="1">
                <a:solidFill>
                  <a:srgbClr val="3B7D99"/>
                </a:solidFill>
              </a:defRPr>
            </a:lvl2pPr>
            <a:lvl3pPr>
              <a:defRPr sz="2800" b="1">
                <a:solidFill>
                  <a:srgbClr val="3B7D99"/>
                </a:solidFill>
              </a:defRPr>
            </a:lvl3pPr>
            <a:lvl4pPr>
              <a:defRPr sz="2400" b="1">
                <a:solidFill>
                  <a:srgbClr val="3B7D99"/>
                </a:solidFill>
              </a:defRPr>
            </a:lvl4pPr>
            <a:lvl5pPr>
              <a:defRPr sz="2400" b="1">
                <a:solidFill>
                  <a:srgbClr val="3B7D9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225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:\Users\justine.larlet\Desktop\fond pos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6924"/>
          <a:stretch/>
        </p:blipFill>
        <p:spPr bwMode="auto">
          <a:xfrm>
            <a:off x="0" y="6093297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justine.larlet\Desktop\Sans titre-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965" y="6115608"/>
            <a:ext cx="2883375" cy="72008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600201"/>
            <a:ext cx="8136904" cy="4349080"/>
          </a:xfrm>
        </p:spPr>
        <p:txBody>
          <a:bodyPr anchor="t">
            <a:normAutofit/>
          </a:bodyPr>
          <a:lstStyle>
            <a:lvl1pPr marL="457200" indent="-457200" algn="just">
              <a:buClr>
                <a:srgbClr val="BD575C"/>
              </a:buClr>
              <a:buFont typeface="Wingdings" panose="05000000000000000000" pitchFamily="2" charset="2"/>
              <a:buChar char="§"/>
              <a:defRPr sz="2800"/>
            </a:lvl1pPr>
            <a:lvl2pPr marL="800100" indent="-342900" algn="just">
              <a:buClr>
                <a:srgbClr val="D07F2A"/>
              </a:buClr>
              <a:buFont typeface="Wingdings" panose="05000000000000000000" pitchFamily="2" charset="2"/>
              <a:buChar char="ü"/>
              <a:defRPr sz="2400"/>
            </a:lvl2pPr>
            <a:lvl3pPr marL="1257300" indent="-342900" algn="just">
              <a:buFont typeface="Wingdings" panose="05000000000000000000" pitchFamily="2" charset="2"/>
              <a:buChar char="§"/>
              <a:defRPr sz="20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447E6-424E-4C21-8F9B-70EBF36B7729}" type="datetimeFigureOut">
              <a:rPr lang="fr-FR" smtClean="0"/>
              <a:pPr/>
              <a:t>18/11/15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43F-4631-4E35-B8A5-15202AE11EE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692275" y="836784"/>
            <a:ext cx="7056189" cy="72000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692275" y="404590"/>
            <a:ext cx="7056438" cy="576138"/>
          </a:xfrm>
        </p:spPr>
        <p:txBody>
          <a:bodyPr wrap="square" anchor="b">
            <a:normAutofit/>
          </a:bodyPr>
          <a:lstStyle>
            <a:lvl1pPr>
              <a:defRPr sz="3600" b="1">
                <a:solidFill>
                  <a:srgbClr val="3B7D99"/>
                </a:solidFill>
              </a:defRPr>
            </a:lvl1pPr>
            <a:lvl2pPr>
              <a:defRPr sz="3200" b="1">
                <a:solidFill>
                  <a:srgbClr val="3B7D99"/>
                </a:solidFill>
              </a:defRPr>
            </a:lvl2pPr>
            <a:lvl3pPr>
              <a:defRPr sz="2800" b="1">
                <a:solidFill>
                  <a:srgbClr val="3B7D99"/>
                </a:solidFill>
              </a:defRPr>
            </a:lvl3pPr>
            <a:lvl4pPr>
              <a:defRPr sz="2400" b="1">
                <a:solidFill>
                  <a:srgbClr val="3B7D99"/>
                </a:solidFill>
              </a:defRPr>
            </a:lvl4pPr>
            <a:lvl5pPr>
              <a:defRPr sz="2400" b="1">
                <a:solidFill>
                  <a:srgbClr val="3B7D9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110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justine.larlet\Desktop\fond pos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6924"/>
          <a:stretch/>
        </p:blipFill>
        <p:spPr bwMode="auto">
          <a:xfrm>
            <a:off x="0" y="6093297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justine.larlet\Desktop\Sans titre-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965" y="6115608"/>
            <a:ext cx="2883375" cy="72008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 anchor="ctr"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 anchor="ctr"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447E6-424E-4C21-8F9B-70EBF36B7729}" type="datetimeFigureOut">
              <a:rPr lang="fr-FR" smtClean="0"/>
              <a:pPr/>
              <a:t>18/11/15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43F-4631-4E35-B8A5-15202AE11EE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692275" y="836784"/>
            <a:ext cx="7056189" cy="72000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692275" y="404590"/>
            <a:ext cx="7056438" cy="576138"/>
          </a:xfrm>
        </p:spPr>
        <p:txBody>
          <a:bodyPr wrap="square" anchor="b">
            <a:normAutofit/>
          </a:bodyPr>
          <a:lstStyle>
            <a:lvl1pPr>
              <a:defRPr sz="3600" b="1">
                <a:solidFill>
                  <a:srgbClr val="3B7D99"/>
                </a:solidFill>
              </a:defRPr>
            </a:lvl1pPr>
            <a:lvl2pPr>
              <a:defRPr sz="3200" b="1">
                <a:solidFill>
                  <a:srgbClr val="3B7D99"/>
                </a:solidFill>
              </a:defRPr>
            </a:lvl2pPr>
            <a:lvl3pPr>
              <a:defRPr sz="2800" b="1">
                <a:solidFill>
                  <a:srgbClr val="3B7D99"/>
                </a:solidFill>
              </a:defRPr>
            </a:lvl3pPr>
            <a:lvl4pPr>
              <a:defRPr sz="2400" b="1">
                <a:solidFill>
                  <a:srgbClr val="3B7D99"/>
                </a:solidFill>
              </a:defRPr>
            </a:lvl4pPr>
            <a:lvl5pPr>
              <a:defRPr sz="2400" b="1">
                <a:solidFill>
                  <a:srgbClr val="3B7D9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402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81336" y="332656"/>
            <a:ext cx="699512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75856" y="63299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200" smtClean="0">
                <a:solidFill>
                  <a:schemeClr val="bg1"/>
                </a:solidFill>
                <a:latin typeface="Dosis" panose="02010303020202060003" pitchFamily="2" charset="0"/>
              </a:defRPr>
            </a:lvl1pPr>
          </a:lstStyle>
          <a:p>
            <a:pPr algn="ctr"/>
            <a:fld id="{7E3447E6-424E-4C21-8F9B-70EBF36B7729}" type="datetimeFigureOut">
              <a:rPr lang="fr-FR" smtClean="0"/>
              <a:pPr algn="ctr"/>
              <a:t>18/11/15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Dosis" panose="02010303020202060003" pitchFamily="2" charset="0"/>
              </a:defRPr>
            </a:lvl1pPr>
          </a:lstStyle>
          <a:p>
            <a:fld id="{8986B43F-4631-4E35-B8A5-15202AE11EE6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4261" y="188640"/>
            <a:ext cx="1299345" cy="1292613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547664" y="332656"/>
            <a:ext cx="0" cy="1008112"/>
          </a:xfrm>
          <a:prstGeom prst="line">
            <a:avLst/>
          </a:prstGeom>
          <a:ln>
            <a:solidFill>
              <a:srgbClr val="3B7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174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3B7D99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BD575C"/>
        </a:buClr>
        <a:buFont typeface="Wingdings" panose="05000000000000000000" pitchFamily="2" charset="2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Clr>
          <a:srgbClr val="D07F2A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2514600" y="3352800"/>
            <a:ext cx="4343400" cy="31242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rgbClr val="0000FF"/>
                </a:solidFill>
              </a:rPr>
              <a:t>Marie Farge</a:t>
            </a:r>
          </a:p>
          <a:p>
            <a:pPr algn="ctr"/>
            <a:r>
              <a:rPr lang="fr-FR" dirty="0" smtClean="0">
                <a:solidFill>
                  <a:srgbClr val="0000FF"/>
                </a:solidFill>
              </a:rPr>
              <a:t>Directrice de Recherche CNRS</a:t>
            </a:r>
          </a:p>
          <a:p>
            <a:pPr algn="ctr"/>
            <a:r>
              <a:rPr lang="fr-FR" dirty="0" smtClean="0">
                <a:solidFill>
                  <a:srgbClr val="0000FF"/>
                </a:solidFill>
              </a:rPr>
              <a:t> Ecole Normale Supérieure Paris</a:t>
            </a:r>
          </a:p>
          <a:p>
            <a:pPr algn="ctr"/>
            <a:endParaRPr lang="fr-FR" dirty="0" smtClean="0">
              <a:solidFill>
                <a:srgbClr val="0000FF"/>
              </a:solidFill>
            </a:endParaRPr>
          </a:p>
          <a:p>
            <a:pPr algn="ctr"/>
            <a:r>
              <a:rPr lang="fr-FR" i="1" dirty="0" smtClean="0">
                <a:solidFill>
                  <a:srgbClr val="1DA66B"/>
                </a:solidFill>
              </a:rPr>
              <a:t>18 Novembre 2015</a:t>
            </a:r>
          </a:p>
          <a:p>
            <a:pPr algn="ctr"/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600200" y="1143000"/>
            <a:ext cx="6324600" cy="29718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La publication des articles scientifiques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dans des revues à comité de lecture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après évaluation par les pairs</a:t>
            </a:r>
          </a:p>
          <a:p>
            <a:pPr algn="ctr"/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63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idx="1"/>
          </p:nvPr>
        </p:nvSpPr>
        <p:spPr>
          <a:xfrm>
            <a:off x="228600" y="2362200"/>
            <a:ext cx="8382000" cy="3733800"/>
          </a:xfrm>
        </p:spPr>
        <p:txBody>
          <a:bodyPr>
            <a:normAutofit/>
          </a:bodyPr>
          <a:lstStyle/>
          <a:p>
            <a:r>
              <a:rPr lang="fr-FR" dirty="0" smtClean="0"/>
              <a:t>Les pairs sont des </a:t>
            </a:r>
            <a:r>
              <a:rPr lang="fr-FR" dirty="0" smtClean="0">
                <a:solidFill>
                  <a:srgbClr val="1DA66B"/>
                </a:solidFill>
              </a:rPr>
              <a:t>chercheurs spécialistes du sujet traité </a:t>
            </a:r>
            <a:r>
              <a:rPr lang="fr-FR" dirty="0" smtClean="0"/>
              <a:t>par la revue qui </a:t>
            </a:r>
            <a:r>
              <a:rPr lang="fr-FR" dirty="0" smtClean="0">
                <a:solidFill>
                  <a:srgbClr val="1DA66B"/>
                </a:solidFill>
              </a:rPr>
              <a:t>vérifient</a:t>
            </a:r>
            <a:r>
              <a:rPr lang="fr-FR" dirty="0" smtClean="0"/>
              <a:t> que </a:t>
            </a:r>
            <a:r>
              <a:rPr lang="fr-FR" dirty="0" smtClean="0">
                <a:solidFill>
                  <a:srgbClr val="1DA66B"/>
                </a:solidFill>
              </a:rPr>
              <a:t>les résultats présentés </a:t>
            </a:r>
            <a:r>
              <a:rPr lang="fr-FR" dirty="0" smtClean="0"/>
              <a:t>sont bien originaux, exacts et reproductibles et </a:t>
            </a:r>
            <a:r>
              <a:rPr lang="fr-FR" dirty="0" smtClean="0">
                <a:solidFill>
                  <a:srgbClr val="1DA66B"/>
                </a:solidFill>
              </a:rPr>
              <a:t>autorisent la publication</a:t>
            </a:r>
            <a:r>
              <a:rPr lang="fr-FR" dirty="0" smtClean="0"/>
              <a:t> des articles dans la revue.</a:t>
            </a:r>
          </a:p>
          <a:p>
            <a:endParaRPr lang="fr-FR" dirty="0" smtClean="0"/>
          </a:p>
          <a:p>
            <a:r>
              <a:rPr lang="fr-FR" dirty="0" smtClean="0"/>
              <a:t>Aujourd'hui la </a:t>
            </a:r>
            <a:r>
              <a:rPr lang="fr-FR" dirty="0" smtClean="0">
                <a:solidFill>
                  <a:srgbClr val="0000FF"/>
                </a:solidFill>
              </a:rPr>
              <a:t>production </a:t>
            </a:r>
            <a:r>
              <a:rPr lang="fr-FR" dirty="0" smtClean="0"/>
              <a:t>et la </a:t>
            </a:r>
            <a:r>
              <a:rPr lang="fr-FR" dirty="0" smtClean="0">
                <a:solidFill>
                  <a:srgbClr val="0000FF"/>
                </a:solidFill>
              </a:rPr>
              <a:t>validation des articles </a:t>
            </a:r>
            <a:r>
              <a:rPr lang="fr-FR" dirty="0" smtClean="0"/>
              <a:t>publiés dans les revues scientifiques  sont </a:t>
            </a:r>
            <a:r>
              <a:rPr lang="fr-FR" dirty="0" smtClean="0">
                <a:solidFill>
                  <a:srgbClr val="0000FF"/>
                </a:solidFill>
              </a:rPr>
              <a:t>faites de façon électronique par les chercheurs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27"/>
          <p:cNvSpPr txBox="1">
            <a:spLocks/>
          </p:cNvSpPr>
          <p:nvPr/>
        </p:nvSpPr>
        <p:spPr>
          <a:xfrm>
            <a:off x="1905000" y="0"/>
            <a:ext cx="6705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D575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fr-FR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recherche </a:t>
            </a:r>
            <a:r>
              <a:rPr kumimoji="0" lang="fr-F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est une </a:t>
            </a:r>
            <a:r>
              <a:rPr kumimoji="0" lang="fr-FR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entreprise collaborative</a:t>
            </a:r>
            <a:r>
              <a:rPr kumimoji="0" lang="fr-F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D575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2800" dirty="0" smtClean="0"/>
              <a:t>l’échelle mondiale dont les </a:t>
            </a:r>
            <a:r>
              <a:rPr lang="fr-FR" sz="2800" dirty="0" smtClean="0">
                <a:solidFill>
                  <a:srgbClr val="FF0000"/>
                </a:solidFill>
              </a:rPr>
              <a:t>résultats</a:t>
            </a:r>
            <a:r>
              <a:rPr lang="fr-FR" sz="2800" dirty="0" smtClean="0"/>
              <a:t> sont </a:t>
            </a:r>
            <a:r>
              <a:rPr lang="fr-FR" sz="2800" dirty="0" smtClean="0">
                <a:solidFill>
                  <a:srgbClr val="FF0000"/>
                </a:solidFill>
              </a:rPr>
              <a:t>publiés</a:t>
            </a:r>
            <a:r>
              <a:rPr lang="fr-FR" sz="2800" dirty="0" smtClean="0"/>
              <a:t> dans des </a:t>
            </a:r>
            <a:r>
              <a:rPr lang="fr-FR" sz="2800" dirty="0" smtClean="0">
                <a:solidFill>
                  <a:srgbClr val="FF0000"/>
                </a:solidFill>
              </a:rPr>
              <a:t>revues scientifiques</a:t>
            </a:r>
            <a:r>
              <a:rPr lang="fr-FR" sz="2800" dirty="0" smtClean="0"/>
              <a:t> après</a:t>
            </a:r>
            <a:r>
              <a:rPr lang="fr-FR" sz="2800" dirty="0" smtClean="0">
                <a:solidFill>
                  <a:srgbClr val="FF0000"/>
                </a:solidFill>
              </a:rPr>
              <a:t> validation par les pairs</a:t>
            </a:r>
            <a:r>
              <a:rPr lang="fr-FR" sz="2800" dirty="0" smtClean="0"/>
              <a:t>.</a:t>
            </a:r>
            <a:endParaRPr kumimoji="0" lang="fr-FR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63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3733800"/>
          </a:xfrm>
        </p:spPr>
        <p:txBody>
          <a:bodyPr>
            <a:normAutofit/>
          </a:bodyPr>
          <a:lstStyle/>
          <a:p>
            <a:r>
              <a:rPr lang="fr-FR" dirty="0" smtClean="0"/>
              <a:t>Elle se fait selon </a:t>
            </a:r>
            <a:r>
              <a:rPr lang="fr-FR" dirty="0" smtClean="0">
                <a:solidFill>
                  <a:srgbClr val="0000FF"/>
                </a:solidFill>
              </a:rPr>
              <a:t>trois modèles économiques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-    les </a:t>
            </a:r>
            <a:r>
              <a:rPr lang="fr-FR" dirty="0" smtClean="0">
                <a:solidFill>
                  <a:srgbClr val="1DA66B"/>
                </a:solidFill>
              </a:rPr>
              <a:t>revues par abonnement  </a:t>
            </a:r>
            <a:r>
              <a:rPr lang="fr-FR" dirty="0" smtClean="0"/>
              <a:t>où </a:t>
            </a:r>
            <a:r>
              <a:rPr lang="fr-FR" dirty="0" smtClean="0">
                <a:solidFill>
                  <a:srgbClr val="1DA66B"/>
                </a:solidFill>
              </a:rPr>
              <a:t>l'accès aux articles </a:t>
            </a:r>
            <a:r>
              <a:rPr lang="fr-FR" dirty="0" smtClean="0"/>
              <a:t>est </a:t>
            </a:r>
            <a:r>
              <a:rPr lang="fr-FR" dirty="0" smtClean="0">
                <a:solidFill>
                  <a:srgbClr val="1DA66B"/>
                </a:solidFill>
              </a:rPr>
              <a:t>payant</a:t>
            </a:r>
            <a:r>
              <a:rPr lang="fr-FR" dirty="0" smtClean="0"/>
              <a:t>,</a:t>
            </a:r>
          </a:p>
          <a:p>
            <a:pPr>
              <a:buFontTx/>
              <a:buChar char="-"/>
            </a:pPr>
            <a:r>
              <a:rPr lang="fr-FR" dirty="0" smtClean="0"/>
              <a:t>  les </a:t>
            </a:r>
            <a:r>
              <a:rPr lang="fr-FR" dirty="0" smtClean="0">
                <a:solidFill>
                  <a:srgbClr val="FF0000"/>
                </a:solidFill>
              </a:rPr>
              <a:t>revues en accès ouvert </a:t>
            </a:r>
            <a:r>
              <a:rPr lang="fr-FR" dirty="0" smtClean="0"/>
              <a:t>où la </a:t>
            </a:r>
            <a:r>
              <a:rPr lang="fr-FR" dirty="0" smtClean="0">
                <a:solidFill>
                  <a:srgbClr val="FF0000"/>
                </a:solidFill>
              </a:rPr>
              <a:t>lecture</a:t>
            </a:r>
            <a:r>
              <a:rPr lang="fr-FR" dirty="0" smtClean="0"/>
              <a:t> est </a:t>
            </a:r>
            <a:r>
              <a:rPr lang="fr-FR" dirty="0" smtClean="0">
                <a:solidFill>
                  <a:srgbClr val="FF0000"/>
                </a:solidFill>
              </a:rPr>
              <a:t>gratuite</a:t>
            </a:r>
            <a:r>
              <a:rPr lang="fr-FR" dirty="0" smtClean="0"/>
              <a:t> mais la </a:t>
            </a:r>
            <a:r>
              <a:rPr lang="fr-FR" dirty="0" smtClean="0">
                <a:solidFill>
                  <a:srgbClr val="FF0000"/>
                </a:solidFill>
              </a:rPr>
              <a:t>publication</a:t>
            </a:r>
            <a:r>
              <a:rPr lang="fr-FR" dirty="0" smtClean="0"/>
              <a:t> </a:t>
            </a:r>
            <a:r>
              <a:rPr lang="fr-FR" dirty="0" smtClean="0"/>
              <a:t>est payante,</a:t>
            </a:r>
          </a:p>
          <a:p>
            <a:r>
              <a:rPr lang="fr-FR" dirty="0" smtClean="0"/>
              <a:t>-   les </a:t>
            </a:r>
            <a:r>
              <a:rPr lang="fr-FR" dirty="0" smtClean="0">
                <a:solidFill>
                  <a:srgbClr val="FF0000"/>
                </a:solidFill>
              </a:rPr>
              <a:t>revues hybrides </a:t>
            </a:r>
            <a:r>
              <a:rPr lang="fr-FR" dirty="0" smtClean="0"/>
              <a:t>qui font </a:t>
            </a:r>
            <a:r>
              <a:rPr lang="fr-FR" dirty="0" smtClean="0">
                <a:solidFill>
                  <a:srgbClr val="FF0000"/>
                </a:solidFill>
              </a:rPr>
              <a:t>payer</a:t>
            </a:r>
            <a:r>
              <a:rPr lang="fr-FR" dirty="0" smtClean="0"/>
              <a:t> à la fois </a:t>
            </a:r>
            <a:r>
              <a:rPr lang="fr-FR" dirty="0" smtClean="0">
                <a:solidFill>
                  <a:srgbClr val="FF0000"/>
                </a:solidFill>
              </a:rPr>
              <a:t>pour lire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FF0000"/>
                </a:solidFill>
              </a:rPr>
              <a:t>pour publier </a:t>
            </a:r>
            <a:r>
              <a:rPr lang="fr-FR" dirty="0" smtClean="0"/>
              <a:t>les articles.</a:t>
            </a:r>
          </a:p>
          <a:p>
            <a:endParaRPr lang="fr-FR" dirty="0"/>
          </a:p>
        </p:txBody>
      </p:sp>
      <p:sp>
        <p:nvSpPr>
          <p:cNvPr id="5" name="Espace réservé du contenu 27"/>
          <p:cNvSpPr txBox="1">
            <a:spLocks/>
          </p:cNvSpPr>
          <p:nvPr/>
        </p:nvSpPr>
        <p:spPr>
          <a:xfrm>
            <a:off x="1905000" y="0"/>
            <a:ext cx="6705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800" dirty="0" smtClean="0"/>
              <a:t>La diffusion des  articles se fait via le site Web de la revue dont </a:t>
            </a:r>
            <a:r>
              <a:rPr lang="fr-FR" sz="2800" dirty="0" smtClean="0">
                <a:solidFill>
                  <a:srgbClr val="0000FF"/>
                </a:solidFill>
              </a:rPr>
              <a:t>la maison d'édition possède la propriété intellectuelle</a:t>
            </a:r>
            <a:r>
              <a:rPr lang="fr-FR" sz="2800" dirty="0" smtClean="0"/>
              <a:t>. </a:t>
            </a:r>
            <a:endParaRPr kumimoji="0" lang="fr-FR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63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idx="1"/>
          </p:nvPr>
        </p:nvSpPr>
        <p:spPr>
          <a:xfrm>
            <a:off x="457200" y="2590800"/>
            <a:ext cx="8382000" cy="3733800"/>
          </a:xfrm>
        </p:spPr>
        <p:txBody>
          <a:bodyPr>
            <a:normAutofit/>
          </a:bodyPr>
          <a:lstStyle/>
          <a:p>
            <a:r>
              <a:rPr lang="fr-FR" dirty="0" smtClean="0"/>
              <a:t>Aujourd'hui </a:t>
            </a:r>
            <a:r>
              <a:rPr lang="fr-FR" dirty="0" smtClean="0">
                <a:solidFill>
                  <a:srgbClr val="FF0000"/>
                </a:solidFill>
              </a:rPr>
              <a:t>les chercheurs veulent reprendre le contrôle de leurs publications scientifiques </a:t>
            </a:r>
            <a:r>
              <a:rPr lang="fr-FR" dirty="0" smtClean="0"/>
              <a:t>afin de maximiser la diffusion de leurs articles en les mettant </a:t>
            </a:r>
            <a:r>
              <a:rPr lang="fr-FR" dirty="0" smtClean="0">
                <a:solidFill>
                  <a:srgbClr val="FF0000"/>
                </a:solidFill>
              </a:rPr>
              <a:t>en accès libre et gratuit</a:t>
            </a:r>
            <a:r>
              <a:rPr lang="fr-FR" dirty="0" smtClean="0"/>
              <a:t> dès la soumission à une revue</a:t>
            </a:r>
            <a:r>
              <a:rPr lang="fr-FR" dirty="0" smtClean="0"/>
              <a:t>. La </a:t>
            </a:r>
            <a:r>
              <a:rPr lang="fr-FR" dirty="0" smtClean="0"/>
              <a:t>plate-forme </a:t>
            </a:r>
            <a:r>
              <a:rPr lang="fr-FR" dirty="0" err="1" smtClean="0">
                <a:solidFill>
                  <a:srgbClr val="0000FF"/>
                </a:solidFill>
              </a:rPr>
              <a:t>Dissem.in</a:t>
            </a:r>
            <a:r>
              <a:rPr lang="fr-FR" dirty="0" smtClean="0">
                <a:solidFill>
                  <a:srgbClr val="0000FF"/>
                </a:solidFill>
              </a:rPr>
              <a:t> aide les chercheurs à le faire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contenu 27"/>
          <p:cNvSpPr txBox="1">
            <a:spLocks/>
          </p:cNvSpPr>
          <p:nvPr/>
        </p:nvSpPr>
        <p:spPr>
          <a:xfrm>
            <a:off x="1676400" y="304800"/>
            <a:ext cx="71628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800" dirty="0" smtClean="0"/>
              <a:t>Ces modèles sont imposés aux chercheurs et à leurs institutions afin de permettre aux </a:t>
            </a:r>
            <a:r>
              <a:rPr lang="fr-FR" sz="2800" dirty="0" smtClean="0">
                <a:solidFill>
                  <a:srgbClr val="1DA66B"/>
                </a:solidFill>
              </a:rPr>
              <a:t>maisons d'édition contrôlant le marché international</a:t>
            </a:r>
            <a:r>
              <a:rPr lang="fr-FR" sz="2800" dirty="0" smtClean="0"/>
              <a:t> des marges de </a:t>
            </a:r>
            <a:r>
              <a:rPr lang="fr-FR" sz="2800" dirty="0" smtClean="0">
                <a:solidFill>
                  <a:srgbClr val="1DA66B"/>
                </a:solidFill>
              </a:rPr>
              <a:t>profit allant jusqu'à 40%</a:t>
            </a:r>
            <a:r>
              <a:rPr lang="fr-FR" sz="2800" dirty="0" smtClean="0"/>
              <a:t>, ceci ainsi au détriment des contribuables qui assurent le financement de la recherche.</a:t>
            </a:r>
            <a:endParaRPr kumimoji="0" lang="fr-FR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63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743200" y="0"/>
            <a:ext cx="4784725" cy="10668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   </a:t>
            </a:r>
            <a:r>
              <a:rPr lang="fr-FR" dirty="0" smtClean="0">
                <a:solidFill>
                  <a:srgbClr val="FF0000"/>
                </a:solidFill>
              </a:rPr>
              <a:t>http://</a:t>
            </a:r>
            <a:r>
              <a:rPr lang="fr-FR" dirty="0" err="1" smtClean="0">
                <a:solidFill>
                  <a:srgbClr val="FF0000"/>
                </a:solidFill>
              </a:rPr>
              <a:t>dissem.in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133600"/>
            <a:ext cx="8331200" cy="2946400"/>
          </a:xfrm>
          <a:prstGeom prst="rect">
            <a:avLst/>
          </a:prstGeom>
        </p:spPr>
      </p:pic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-533400" y="1066800"/>
            <a:ext cx="9829800" cy="1752600"/>
          </a:xfrm>
        </p:spPr>
        <p:txBody>
          <a:bodyPr>
            <a:normAutofit fontScale="77500" lnSpcReduction="20000"/>
          </a:bodyPr>
          <a:lstStyle/>
          <a:p>
            <a:r>
              <a:rPr lang="fr-FR" b="0" dirty="0" smtClean="0">
                <a:solidFill>
                  <a:schemeClr val="tx1"/>
                </a:solidFill>
              </a:rPr>
              <a:t>         La plate-forme </a:t>
            </a:r>
            <a:r>
              <a:rPr lang="fr-FR" b="0" dirty="0" err="1" smtClean="0">
                <a:solidFill>
                  <a:srgbClr val="1DA66B"/>
                </a:solidFill>
              </a:rPr>
              <a:t>Dissemin</a:t>
            </a:r>
            <a:r>
              <a:rPr lang="fr-FR" b="0" dirty="0" smtClean="0">
                <a:solidFill>
                  <a:srgbClr val="1DA66B"/>
                </a:solidFill>
              </a:rPr>
              <a:t> en </a:t>
            </a:r>
            <a:r>
              <a:rPr lang="fr-FR" b="0" dirty="0" err="1" smtClean="0">
                <a:solidFill>
                  <a:srgbClr val="1DA66B"/>
                </a:solidFill>
              </a:rPr>
              <a:t>Libre</a:t>
            </a:r>
            <a:r>
              <a:rPr lang="fr-FR" b="0" dirty="0" err="1" smtClean="0">
                <a:solidFill>
                  <a:srgbClr val="1DA66B"/>
                </a:solidFill>
              </a:rPr>
              <a:t>&amp;Open</a:t>
            </a:r>
            <a:r>
              <a:rPr lang="fr-FR" b="0" dirty="0" smtClean="0">
                <a:solidFill>
                  <a:srgbClr val="1DA66B"/>
                </a:solidFill>
              </a:rPr>
              <a:t> </a:t>
            </a:r>
            <a:r>
              <a:rPr lang="fr-FR" b="0" dirty="0" smtClean="0">
                <a:solidFill>
                  <a:srgbClr val="1DA66B"/>
                </a:solidFill>
              </a:rPr>
              <a:t>Source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smtClean="0">
                <a:solidFill>
                  <a:schemeClr val="tx1"/>
                </a:solidFill>
              </a:rPr>
              <a:t>permet de: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        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0" y="4191000"/>
            <a:ext cx="9144000" cy="1752600"/>
          </a:xfrm>
        </p:spPr>
        <p:txBody>
          <a:bodyPr>
            <a:normAutofit fontScale="70000" lnSpcReduction="20000"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0" dirty="0" smtClean="0">
                <a:solidFill>
                  <a:schemeClr val="tx1"/>
                </a:solidFill>
              </a:rPr>
              <a:t>         - </a:t>
            </a:r>
            <a:r>
              <a:rPr lang="fr-FR" b="0" dirty="0" smtClean="0">
                <a:solidFill>
                  <a:srgbClr val="FF0000"/>
                </a:solidFill>
              </a:rPr>
              <a:t>voir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smtClean="0">
                <a:solidFill>
                  <a:srgbClr val="FF0000"/>
                </a:solidFill>
              </a:rPr>
              <a:t>quels articles scientifiques </a:t>
            </a:r>
            <a:r>
              <a:rPr lang="fr-FR" b="0" dirty="0" smtClean="0">
                <a:solidFill>
                  <a:schemeClr val="tx1"/>
                </a:solidFill>
              </a:rPr>
              <a:t>sont</a:t>
            </a:r>
            <a:r>
              <a:rPr lang="fr-FR" b="0" dirty="0" smtClean="0">
                <a:solidFill>
                  <a:srgbClr val="FF0000"/>
                </a:solidFill>
              </a:rPr>
              <a:t> téléchargeables gratis</a:t>
            </a:r>
            <a:r>
              <a:rPr lang="fr-FR" b="0" dirty="0" smtClean="0">
                <a:solidFill>
                  <a:schemeClr val="tx1"/>
                </a:solidFill>
              </a:rPr>
              <a:t>,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         - </a:t>
            </a:r>
            <a:r>
              <a:rPr lang="fr-FR" b="0" dirty="0" smtClean="0">
                <a:solidFill>
                  <a:srgbClr val="FF0000"/>
                </a:solidFill>
              </a:rPr>
              <a:t>déposer dans une archive ouverte </a:t>
            </a:r>
            <a:r>
              <a:rPr lang="fr-FR" b="0" dirty="0" smtClean="0">
                <a:solidFill>
                  <a:schemeClr val="tx1"/>
                </a:solidFill>
              </a:rPr>
              <a:t>ceux qui ne le sont pas.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59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63" y="0"/>
            <a:ext cx="8154737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59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79500"/>
            <a:ext cx="6705600" cy="39497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133600" y="-76200"/>
            <a:ext cx="6172200" cy="9144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  </a:t>
            </a:r>
            <a:r>
              <a:rPr lang="fr-FR" b="0" dirty="0" smtClean="0">
                <a:solidFill>
                  <a:srgbClr val="1DA66B"/>
                </a:solidFill>
              </a:rPr>
              <a:t>CAPSH (</a:t>
            </a:r>
            <a:r>
              <a:rPr lang="fr-FR" sz="3200" b="0" dirty="0" smtClean="0">
                <a:solidFill>
                  <a:srgbClr val="1DA66B"/>
                </a:solidFill>
              </a:rPr>
              <a:t>Comité pour l’Accessibilité aux   Publications en Sciences et Humanités)</a:t>
            </a:r>
            <a:endParaRPr lang="fr-FR" sz="3200" b="0" dirty="0">
              <a:solidFill>
                <a:srgbClr val="1DA66B"/>
              </a:solidFill>
            </a:endParaRP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143000" y="4876800"/>
            <a:ext cx="8077200" cy="14478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equipe@dissem.in</a:t>
            </a:r>
            <a:r>
              <a:rPr lang="fr-FR" dirty="0" smtClean="0">
                <a:solidFill>
                  <a:srgbClr val="FF0000"/>
                </a:solidFill>
              </a:rPr>
              <a:t>            @</a:t>
            </a:r>
            <a:r>
              <a:rPr lang="fr-FR" dirty="0" err="1" smtClean="0">
                <a:solidFill>
                  <a:srgbClr val="FF0000"/>
                </a:solidFill>
              </a:rPr>
              <a:t>disseminOA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      http://</a:t>
            </a:r>
            <a:r>
              <a:rPr lang="fr-FR" dirty="0" err="1" smtClean="0">
                <a:solidFill>
                  <a:srgbClr val="FF0000"/>
                </a:solidFill>
              </a:rPr>
              <a:t>dissem.in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2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10730</TotalTime>
  <Words>349</Words>
  <Application>Microsoft Office PowerPoint</Application>
  <PresentationFormat>Présentation à l'écran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Myriam ALI-ZIANE</dc:creator>
  <cp:lastModifiedBy>admin</cp:lastModifiedBy>
  <cp:revision>106</cp:revision>
  <cp:lastPrinted>2015-11-18T22:18:02Z</cp:lastPrinted>
  <dcterms:created xsi:type="dcterms:W3CDTF">2015-11-18T21:42:05Z</dcterms:created>
  <dcterms:modified xsi:type="dcterms:W3CDTF">2015-11-18T22:18:06Z</dcterms:modified>
</cp:coreProperties>
</file>